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44" r:id="rId2"/>
    <p:sldMasterId id="2147483756" r:id="rId3"/>
  </p:sldMasterIdLst>
  <p:notesMasterIdLst>
    <p:notesMasterId r:id="rId120"/>
  </p:notesMasterIdLst>
  <p:sldIdLst>
    <p:sldId id="256" r:id="rId4"/>
    <p:sldId id="288" r:id="rId5"/>
    <p:sldId id="289" r:id="rId6"/>
    <p:sldId id="259" r:id="rId7"/>
    <p:sldId id="261" r:id="rId8"/>
    <p:sldId id="387" r:id="rId9"/>
    <p:sldId id="265" r:id="rId10"/>
    <p:sldId id="266" r:id="rId11"/>
    <p:sldId id="273" r:id="rId12"/>
    <p:sldId id="269" r:id="rId13"/>
    <p:sldId id="388" r:id="rId14"/>
    <p:sldId id="267" r:id="rId15"/>
    <p:sldId id="270" r:id="rId16"/>
    <p:sldId id="271" r:id="rId17"/>
    <p:sldId id="272" r:id="rId18"/>
    <p:sldId id="263" r:id="rId19"/>
    <p:sldId id="264" r:id="rId20"/>
    <p:sldId id="274" r:id="rId21"/>
    <p:sldId id="275" r:id="rId22"/>
    <p:sldId id="276" r:id="rId23"/>
    <p:sldId id="277" r:id="rId24"/>
    <p:sldId id="278" r:id="rId25"/>
    <p:sldId id="279" r:id="rId26"/>
    <p:sldId id="280" r:id="rId27"/>
    <p:sldId id="389" r:id="rId28"/>
    <p:sldId id="281" r:id="rId29"/>
    <p:sldId id="282" r:id="rId30"/>
    <p:sldId id="283" r:id="rId31"/>
    <p:sldId id="284" r:id="rId32"/>
    <p:sldId id="285" r:id="rId33"/>
    <p:sldId id="381" r:id="rId34"/>
    <p:sldId id="286" r:id="rId35"/>
    <p:sldId id="287" r:id="rId36"/>
    <p:sldId id="290" r:id="rId37"/>
    <p:sldId id="291" r:id="rId38"/>
    <p:sldId id="292" r:id="rId39"/>
    <p:sldId id="293" r:id="rId40"/>
    <p:sldId id="294" r:id="rId41"/>
    <p:sldId id="296" r:id="rId42"/>
    <p:sldId id="297" r:id="rId43"/>
    <p:sldId id="300" r:id="rId44"/>
    <p:sldId id="391" r:id="rId45"/>
    <p:sldId id="301" r:id="rId46"/>
    <p:sldId id="302" r:id="rId47"/>
    <p:sldId id="307" r:id="rId48"/>
    <p:sldId id="310" r:id="rId49"/>
    <p:sldId id="312" r:id="rId50"/>
    <p:sldId id="311" r:id="rId51"/>
    <p:sldId id="309" r:id="rId52"/>
    <p:sldId id="382" r:id="rId53"/>
    <p:sldId id="317" r:id="rId54"/>
    <p:sldId id="316" r:id="rId55"/>
    <p:sldId id="315" r:id="rId56"/>
    <p:sldId id="318" r:id="rId57"/>
    <p:sldId id="321" r:id="rId58"/>
    <p:sldId id="322" r:id="rId59"/>
    <p:sldId id="323" r:id="rId60"/>
    <p:sldId id="324" r:id="rId61"/>
    <p:sldId id="325" r:id="rId62"/>
    <p:sldId id="326" r:id="rId63"/>
    <p:sldId id="327" r:id="rId64"/>
    <p:sldId id="328" r:id="rId65"/>
    <p:sldId id="392" r:id="rId66"/>
    <p:sldId id="393" r:id="rId67"/>
    <p:sldId id="314" r:id="rId68"/>
    <p:sldId id="394" r:id="rId69"/>
    <p:sldId id="329" r:id="rId70"/>
    <p:sldId id="395"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83" r:id="rId92"/>
    <p:sldId id="384" r:id="rId93"/>
    <p:sldId id="350" r:id="rId94"/>
    <p:sldId id="351" r:id="rId95"/>
    <p:sldId id="352" r:id="rId96"/>
    <p:sldId id="353" r:id="rId97"/>
    <p:sldId id="354" r:id="rId98"/>
    <p:sldId id="355" r:id="rId99"/>
    <p:sldId id="356" r:id="rId100"/>
    <p:sldId id="357" r:id="rId101"/>
    <p:sldId id="359" r:id="rId102"/>
    <p:sldId id="362" r:id="rId103"/>
    <p:sldId id="363" r:id="rId104"/>
    <p:sldId id="364" r:id="rId105"/>
    <p:sldId id="367" r:id="rId106"/>
    <p:sldId id="368" r:id="rId107"/>
    <p:sldId id="369" r:id="rId108"/>
    <p:sldId id="371" r:id="rId109"/>
    <p:sldId id="372" r:id="rId110"/>
    <p:sldId id="373" r:id="rId111"/>
    <p:sldId id="374" r:id="rId112"/>
    <p:sldId id="376" r:id="rId113"/>
    <p:sldId id="377" r:id="rId114"/>
    <p:sldId id="385" r:id="rId115"/>
    <p:sldId id="386" r:id="rId116"/>
    <p:sldId id="378" r:id="rId117"/>
    <p:sldId id="379" r:id="rId118"/>
    <p:sldId id="380" r:id="rId1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4662" autoAdjust="0"/>
  </p:normalViewPr>
  <p:slideViewPr>
    <p:cSldViewPr>
      <p:cViewPr>
        <p:scale>
          <a:sx n="80" d="100"/>
          <a:sy n="80" d="100"/>
        </p:scale>
        <p:origin x="-95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13" Type="http://schemas.openxmlformats.org/officeDocument/2006/relationships/slide" Target="slides/slide110.xml"/><Relationship Id="rId118" Type="http://schemas.openxmlformats.org/officeDocument/2006/relationships/slide" Target="slides/slide115.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103" Type="http://schemas.openxmlformats.org/officeDocument/2006/relationships/slide" Target="slides/slide100.xml"/><Relationship Id="rId108" Type="http://schemas.openxmlformats.org/officeDocument/2006/relationships/slide" Target="slides/slide105.xml"/><Relationship Id="rId116" Type="http://schemas.openxmlformats.org/officeDocument/2006/relationships/slide" Target="slides/slide113.xml"/><Relationship Id="rId124"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11" Type="http://schemas.openxmlformats.org/officeDocument/2006/relationships/slide" Target="slides/slide10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slide" Target="slides/slide103.xml"/><Relationship Id="rId114" Type="http://schemas.openxmlformats.org/officeDocument/2006/relationships/slide" Target="slides/slide111.xml"/><Relationship Id="rId119" Type="http://schemas.openxmlformats.org/officeDocument/2006/relationships/slide" Target="slides/slide116.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8B149A-5664-4A64-AF7A-3B87B73582D0}"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E3086690-6D89-441E-9273-878AF4031406}">
      <dgm:prSet phldrT="[Metin]" custT="1"/>
      <dgm:spPr/>
      <dgm:t>
        <a:bodyPr/>
        <a:lstStyle/>
        <a:p>
          <a:r>
            <a:rPr lang="tr-TR" sz="3200" dirty="0" smtClean="0">
              <a:latin typeface="Times New Roman" pitchFamily="18" charset="0"/>
              <a:cs typeface="Times New Roman" pitchFamily="18" charset="0"/>
            </a:rPr>
            <a:t>KDV Beyanları </a:t>
          </a:r>
          <a:endParaRPr lang="tr-TR" sz="3200" dirty="0">
            <a:latin typeface="Times New Roman" pitchFamily="18" charset="0"/>
            <a:cs typeface="Times New Roman" pitchFamily="18" charset="0"/>
          </a:endParaRPr>
        </a:p>
      </dgm:t>
    </dgm:pt>
    <dgm:pt modelId="{0B74B9C0-A520-457F-B741-C1D0D5CD5877}" type="parTrans" cxnId="{4A91B935-0745-4A73-9C07-3B57A4359741}">
      <dgm:prSet/>
      <dgm:spPr/>
      <dgm:t>
        <a:bodyPr/>
        <a:lstStyle/>
        <a:p>
          <a:endParaRPr lang="tr-TR"/>
        </a:p>
      </dgm:t>
    </dgm:pt>
    <dgm:pt modelId="{7709FB72-E91C-4C7B-AA05-AE692C112F3D}" type="sibTrans" cxnId="{4A91B935-0745-4A73-9C07-3B57A4359741}">
      <dgm:prSet/>
      <dgm:spPr/>
      <dgm:t>
        <a:bodyPr/>
        <a:lstStyle/>
        <a:p>
          <a:endParaRPr lang="tr-TR"/>
        </a:p>
      </dgm:t>
    </dgm:pt>
    <dgm:pt modelId="{0CF0E548-544B-4A36-97AB-FDFA37BC6419}">
      <dgm:prSet phldrT="[Metin]"/>
      <dgm:spPr/>
      <dgm:t>
        <a:bodyPr/>
        <a:lstStyle/>
        <a:p>
          <a:r>
            <a:rPr lang="tr-TR" dirty="0" smtClean="0">
              <a:latin typeface="Times New Roman" pitchFamily="18" charset="0"/>
              <a:cs typeface="Times New Roman" pitchFamily="18" charset="0"/>
            </a:rPr>
            <a:t>Tüm Dönemlerin KDV Beyannamelerinin Verilmiş Olması </a:t>
          </a:r>
          <a:r>
            <a:rPr lang="tr-TR" b="0" dirty="0" smtClean="0">
              <a:solidFill>
                <a:schemeClr val="tx1"/>
              </a:solidFill>
              <a:latin typeface="Times New Roman" pitchFamily="18" charset="0"/>
              <a:cs typeface="Times New Roman" pitchFamily="18" charset="0"/>
            </a:rPr>
            <a:t>(V/D-1)</a:t>
          </a:r>
          <a:endParaRPr lang="tr-TR" b="0" dirty="0">
            <a:solidFill>
              <a:schemeClr val="tx1"/>
            </a:solidFill>
            <a:latin typeface="Times New Roman" pitchFamily="18" charset="0"/>
            <a:cs typeface="Times New Roman" pitchFamily="18" charset="0"/>
          </a:endParaRPr>
        </a:p>
      </dgm:t>
    </dgm:pt>
    <dgm:pt modelId="{2BAB3A73-CC79-4E46-AB56-0E93AE5D8EE3}" type="parTrans" cxnId="{3F5BFC2B-56BB-4139-A1C8-E2583C0B4B4F}">
      <dgm:prSet/>
      <dgm:spPr/>
      <dgm:t>
        <a:bodyPr/>
        <a:lstStyle/>
        <a:p>
          <a:endParaRPr lang="tr-TR"/>
        </a:p>
      </dgm:t>
    </dgm:pt>
    <dgm:pt modelId="{17932657-3450-43A5-B641-A37AFF68FCE7}" type="sibTrans" cxnId="{3F5BFC2B-56BB-4139-A1C8-E2583C0B4B4F}">
      <dgm:prSet/>
      <dgm:spPr/>
      <dgm:t>
        <a:bodyPr/>
        <a:lstStyle/>
        <a:p>
          <a:endParaRPr lang="tr-TR"/>
        </a:p>
      </dgm:t>
    </dgm:pt>
    <dgm:pt modelId="{480CB771-4EC1-43BE-94D3-000C0A9E51A2}">
      <dgm:prSet phldrT="[Metin]"/>
      <dgm:spPr/>
      <dgm:t>
        <a:bodyPr/>
        <a:lstStyle/>
        <a:p>
          <a:r>
            <a:rPr lang="tr-TR" dirty="0" smtClean="0">
              <a:latin typeface="Times New Roman" pitchFamily="18" charset="0"/>
              <a:cs typeface="Times New Roman" pitchFamily="18" charset="0"/>
            </a:rPr>
            <a:t>Hiç Beyanname Verilmemiş Veya Beyannamelerin Bir Kısmının Verilmemiş Olması, Yani en az bir beyanname verilmeyen haller </a:t>
          </a:r>
          <a:endParaRPr lang="tr-TR" dirty="0" smtClean="0">
            <a:latin typeface="Times New Roman" pitchFamily="18" charset="0"/>
            <a:cs typeface="Times New Roman" pitchFamily="18" charset="0"/>
          </a:endParaRPr>
        </a:p>
        <a:p>
          <a:r>
            <a:rPr lang="tr-TR" dirty="0" smtClean="0">
              <a:solidFill>
                <a:schemeClr val="tx1"/>
              </a:solidFill>
              <a:latin typeface="Times New Roman" pitchFamily="18" charset="0"/>
              <a:cs typeface="Times New Roman" pitchFamily="18" charset="0"/>
            </a:rPr>
            <a:t>(</a:t>
          </a:r>
          <a:r>
            <a:rPr lang="tr-TR" dirty="0" smtClean="0">
              <a:solidFill>
                <a:schemeClr val="tx1"/>
              </a:solidFill>
              <a:latin typeface="Times New Roman" pitchFamily="18" charset="0"/>
              <a:cs typeface="Times New Roman" pitchFamily="18" charset="0"/>
            </a:rPr>
            <a:t>V/D-2)</a:t>
          </a:r>
          <a:endParaRPr lang="tr-TR" dirty="0">
            <a:solidFill>
              <a:schemeClr val="tx1"/>
            </a:solidFill>
            <a:latin typeface="Times New Roman" pitchFamily="18" charset="0"/>
            <a:cs typeface="Times New Roman" pitchFamily="18" charset="0"/>
          </a:endParaRPr>
        </a:p>
      </dgm:t>
    </dgm:pt>
    <dgm:pt modelId="{FAB8E930-F485-4A9F-98B8-C91B026E3780}" type="parTrans" cxnId="{AA696A9D-B0C9-42FA-8A50-7D070BBDAAFF}">
      <dgm:prSet/>
      <dgm:spPr/>
      <dgm:t>
        <a:bodyPr/>
        <a:lstStyle/>
        <a:p>
          <a:endParaRPr lang="tr-TR"/>
        </a:p>
      </dgm:t>
    </dgm:pt>
    <dgm:pt modelId="{E7EAA297-3885-4EED-8038-AE295F797AB0}" type="sibTrans" cxnId="{AA696A9D-B0C9-42FA-8A50-7D070BBDAAFF}">
      <dgm:prSet/>
      <dgm:spPr/>
      <dgm:t>
        <a:bodyPr/>
        <a:lstStyle/>
        <a:p>
          <a:endParaRPr lang="tr-TR"/>
        </a:p>
      </dgm:t>
    </dgm:pt>
    <dgm:pt modelId="{0375C9E6-A8E5-4868-9C4D-3DDBB8D58600}" type="pres">
      <dgm:prSet presAssocID="{CE8B149A-5664-4A64-AF7A-3B87B73582D0}" presName="Name0" presStyleCnt="0">
        <dgm:presLayoutVars>
          <dgm:chPref val="1"/>
          <dgm:dir/>
          <dgm:animOne val="branch"/>
          <dgm:animLvl val="lvl"/>
          <dgm:resizeHandles/>
        </dgm:presLayoutVars>
      </dgm:prSet>
      <dgm:spPr/>
      <dgm:t>
        <a:bodyPr/>
        <a:lstStyle/>
        <a:p>
          <a:endParaRPr lang="tr-TR"/>
        </a:p>
      </dgm:t>
    </dgm:pt>
    <dgm:pt modelId="{83ED38EE-E7B3-48E4-88B0-E85CBE9E9F12}" type="pres">
      <dgm:prSet presAssocID="{E3086690-6D89-441E-9273-878AF4031406}" presName="vertOne" presStyleCnt="0"/>
      <dgm:spPr/>
    </dgm:pt>
    <dgm:pt modelId="{0B36CA0C-0F5B-4480-A045-84095B705226}" type="pres">
      <dgm:prSet presAssocID="{E3086690-6D89-441E-9273-878AF4031406}" presName="txOne" presStyleLbl="node0" presStyleIdx="0" presStyleCnt="2" custScaleX="169910" custScaleY="18806" custLinFactY="-6475" custLinFactNeighborX="40546" custLinFactNeighborY="-100000">
        <dgm:presLayoutVars>
          <dgm:chPref val="3"/>
        </dgm:presLayoutVars>
      </dgm:prSet>
      <dgm:spPr/>
      <dgm:t>
        <a:bodyPr/>
        <a:lstStyle/>
        <a:p>
          <a:endParaRPr lang="tr-TR"/>
        </a:p>
      </dgm:t>
    </dgm:pt>
    <dgm:pt modelId="{F06A30E0-9509-4270-9E6F-423ADFD4757F}" type="pres">
      <dgm:prSet presAssocID="{E3086690-6D89-441E-9273-878AF4031406}" presName="parTransOne" presStyleCnt="0"/>
      <dgm:spPr/>
    </dgm:pt>
    <dgm:pt modelId="{44686E1B-9925-4875-B4F6-EA5BE2376DEE}" type="pres">
      <dgm:prSet presAssocID="{E3086690-6D89-441E-9273-878AF4031406}" presName="horzOne" presStyleCnt="0"/>
      <dgm:spPr/>
    </dgm:pt>
    <dgm:pt modelId="{3047F5BC-EA3C-4E23-B236-C10E86AA1F21}" type="pres">
      <dgm:prSet presAssocID="{0CF0E548-544B-4A36-97AB-FDFA37BC6419}" presName="vertTwo" presStyleCnt="0"/>
      <dgm:spPr/>
    </dgm:pt>
    <dgm:pt modelId="{6CB22203-4C72-4DF9-9E97-5D482915C7E1}" type="pres">
      <dgm:prSet presAssocID="{0CF0E548-544B-4A36-97AB-FDFA37BC6419}" presName="txTwo" presStyleLbl="node2" presStyleIdx="0" presStyleCnt="1" custScaleX="64732" custScaleY="52110" custLinFactNeighborX="-22870" custLinFactNeighborY="-15966">
        <dgm:presLayoutVars>
          <dgm:chPref val="3"/>
        </dgm:presLayoutVars>
      </dgm:prSet>
      <dgm:spPr/>
      <dgm:t>
        <a:bodyPr/>
        <a:lstStyle/>
        <a:p>
          <a:endParaRPr lang="tr-TR"/>
        </a:p>
      </dgm:t>
    </dgm:pt>
    <dgm:pt modelId="{8D5E4473-56E7-45F8-9DC2-860F5F29A7E0}" type="pres">
      <dgm:prSet presAssocID="{0CF0E548-544B-4A36-97AB-FDFA37BC6419}" presName="horzTwo" presStyleCnt="0"/>
      <dgm:spPr/>
    </dgm:pt>
    <dgm:pt modelId="{2993D0B6-7280-4C1D-B499-098E9717CC9D}" type="pres">
      <dgm:prSet presAssocID="{7709FB72-E91C-4C7B-AA05-AE692C112F3D}" presName="sibSpaceOne" presStyleCnt="0"/>
      <dgm:spPr/>
    </dgm:pt>
    <dgm:pt modelId="{BFEEC498-1EE0-4432-8CD0-CB171CEEF301}" type="pres">
      <dgm:prSet presAssocID="{480CB771-4EC1-43BE-94D3-000C0A9E51A2}" presName="vertOne" presStyleCnt="0"/>
      <dgm:spPr/>
    </dgm:pt>
    <dgm:pt modelId="{92F3D868-3C28-494B-B201-87B7C5E8DD06}" type="pres">
      <dgm:prSet presAssocID="{480CB771-4EC1-43BE-94D3-000C0A9E51A2}" presName="txOne" presStyleLbl="node0" presStyleIdx="1" presStyleCnt="2" custScaleX="61238" custScaleY="47860" custLinFactNeighborX="-29177" custLinFactNeighborY="11426">
        <dgm:presLayoutVars>
          <dgm:chPref val="3"/>
        </dgm:presLayoutVars>
      </dgm:prSet>
      <dgm:spPr/>
      <dgm:t>
        <a:bodyPr/>
        <a:lstStyle/>
        <a:p>
          <a:endParaRPr lang="tr-TR"/>
        </a:p>
      </dgm:t>
    </dgm:pt>
    <dgm:pt modelId="{1BC54457-DE84-4C4A-BC2D-33DDEC44C084}" type="pres">
      <dgm:prSet presAssocID="{480CB771-4EC1-43BE-94D3-000C0A9E51A2}" presName="horzOne" presStyleCnt="0"/>
      <dgm:spPr/>
    </dgm:pt>
  </dgm:ptLst>
  <dgm:cxnLst>
    <dgm:cxn modelId="{9D4FA51A-5D88-4790-B2E8-345182D5E50E}" type="presOf" srcId="{CE8B149A-5664-4A64-AF7A-3B87B73582D0}" destId="{0375C9E6-A8E5-4868-9C4D-3DDBB8D58600}" srcOrd="0" destOrd="0" presId="urn:microsoft.com/office/officeart/2005/8/layout/hierarchy4"/>
    <dgm:cxn modelId="{9BB82AA1-4DEC-450D-B2EC-0E2BA211A4F8}" type="presOf" srcId="{E3086690-6D89-441E-9273-878AF4031406}" destId="{0B36CA0C-0F5B-4480-A045-84095B705226}" srcOrd="0" destOrd="0" presId="urn:microsoft.com/office/officeart/2005/8/layout/hierarchy4"/>
    <dgm:cxn modelId="{AA696A9D-B0C9-42FA-8A50-7D070BBDAAFF}" srcId="{CE8B149A-5664-4A64-AF7A-3B87B73582D0}" destId="{480CB771-4EC1-43BE-94D3-000C0A9E51A2}" srcOrd="1" destOrd="0" parTransId="{FAB8E930-F485-4A9F-98B8-C91B026E3780}" sibTransId="{E7EAA297-3885-4EED-8038-AE295F797AB0}"/>
    <dgm:cxn modelId="{3F5BFC2B-56BB-4139-A1C8-E2583C0B4B4F}" srcId="{E3086690-6D89-441E-9273-878AF4031406}" destId="{0CF0E548-544B-4A36-97AB-FDFA37BC6419}" srcOrd="0" destOrd="0" parTransId="{2BAB3A73-CC79-4E46-AB56-0E93AE5D8EE3}" sibTransId="{17932657-3450-43A5-B641-A37AFF68FCE7}"/>
    <dgm:cxn modelId="{5E38DC8A-9C3B-47B8-A7D5-7FB713C2F577}" type="presOf" srcId="{480CB771-4EC1-43BE-94D3-000C0A9E51A2}" destId="{92F3D868-3C28-494B-B201-87B7C5E8DD06}" srcOrd="0" destOrd="0" presId="urn:microsoft.com/office/officeart/2005/8/layout/hierarchy4"/>
    <dgm:cxn modelId="{4A91B935-0745-4A73-9C07-3B57A4359741}" srcId="{CE8B149A-5664-4A64-AF7A-3B87B73582D0}" destId="{E3086690-6D89-441E-9273-878AF4031406}" srcOrd="0" destOrd="0" parTransId="{0B74B9C0-A520-457F-B741-C1D0D5CD5877}" sibTransId="{7709FB72-E91C-4C7B-AA05-AE692C112F3D}"/>
    <dgm:cxn modelId="{0C42E1BF-4EC3-4B1B-AD55-D8072CE1526F}" type="presOf" srcId="{0CF0E548-544B-4A36-97AB-FDFA37BC6419}" destId="{6CB22203-4C72-4DF9-9E97-5D482915C7E1}" srcOrd="0" destOrd="0" presId="urn:microsoft.com/office/officeart/2005/8/layout/hierarchy4"/>
    <dgm:cxn modelId="{BB039C4D-091F-4618-AC96-F075DF0C652D}" type="presParOf" srcId="{0375C9E6-A8E5-4868-9C4D-3DDBB8D58600}" destId="{83ED38EE-E7B3-48E4-88B0-E85CBE9E9F12}" srcOrd="0" destOrd="0" presId="urn:microsoft.com/office/officeart/2005/8/layout/hierarchy4"/>
    <dgm:cxn modelId="{FDA64D4D-4148-4F80-9FB3-B9402287935A}" type="presParOf" srcId="{83ED38EE-E7B3-48E4-88B0-E85CBE9E9F12}" destId="{0B36CA0C-0F5B-4480-A045-84095B705226}" srcOrd="0" destOrd="0" presId="urn:microsoft.com/office/officeart/2005/8/layout/hierarchy4"/>
    <dgm:cxn modelId="{3BE28D45-3DDD-49D3-82B1-7A0B3CF834D4}" type="presParOf" srcId="{83ED38EE-E7B3-48E4-88B0-E85CBE9E9F12}" destId="{F06A30E0-9509-4270-9E6F-423ADFD4757F}" srcOrd="1" destOrd="0" presId="urn:microsoft.com/office/officeart/2005/8/layout/hierarchy4"/>
    <dgm:cxn modelId="{8F88ABF9-7ABF-425E-95F6-05E2FD8E2DE5}" type="presParOf" srcId="{83ED38EE-E7B3-48E4-88B0-E85CBE9E9F12}" destId="{44686E1B-9925-4875-B4F6-EA5BE2376DEE}" srcOrd="2" destOrd="0" presId="urn:microsoft.com/office/officeart/2005/8/layout/hierarchy4"/>
    <dgm:cxn modelId="{E36321AC-76D9-4D0E-92A4-0196A6B0A7C6}" type="presParOf" srcId="{44686E1B-9925-4875-B4F6-EA5BE2376DEE}" destId="{3047F5BC-EA3C-4E23-B236-C10E86AA1F21}" srcOrd="0" destOrd="0" presId="urn:microsoft.com/office/officeart/2005/8/layout/hierarchy4"/>
    <dgm:cxn modelId="{05545DB4-702F-4232-BD46-CE51F100E47D}" type="presParOf" srcId="{3047F5BC-EA3C-4E23-B236-C10E86AA1F21}" destId="{6CB22203-4C72-4DF9-9E97-5D482915C7E1}" srcOrd="0" destOrd="0" presId="urn:microsoft.com/office/officeart/2005/8/layout/hierarchy4"/>
    <dgm:cxn modelId="{9A465F35-7BE6-41C7-A1D0-A1C8064559C3}" type="presParOf" srcId="{3047F5BC-EA3C-4E23-B236-C10E86AA1F21}" destId="{8D5E4473-56E7-45F8-9DC2-860F5F29A7E0}" srcOrd="1" destOrd="0" presId="urn:microsoft.com/office/officeart/2005/8/layout/hierarchy4"/>
    <dgm:cxn modelId="{F9F4E6C7-2A94-4502-87F7-C6D9922E2F78}" type="presParOf" srcId="{0375C9E6-A8E5-4868-9C4D-3DDBB8D58600}" destId="{2993D0B6-7280-4C1D-B499-098E9717CC9D}" srcOrd="1" destOrd="0" presId="urn:microsoft.com/office/officeart/2005/8/layout/hierarchy4"/>
    <dgm:cxn modelId="{F0D525BE-748D-4D97-9358-7F64199CCFCB}" type="presParOf" srcId="{0375C9E6-A8E5-4868-9C4D-3DDBB8D58600}" destId="{BFEEC498-1EE0-4432-8CD0-CB171CEEF301}" srcOrd="2" destOrd="0" presId="urn:microsoft.com/office/officeart/2005/8/layout/hierarchy4"/>
    <dgm:cxn modelId="{526465CA-0C7F-4F76-8570-3DB21600A7BC}" type="presParOf" srcId="{BFEEC498-1EE0-4432-8CD0-CB171CEEF301}" destId="{92F3D868-3C28-494B-B201-87B7C5E8DD06}" srcOrd="0" destOrd="0" presId="urn:microsoft.com/office/officeart/2005/8/layout/hierarchy4"/>
    <dgm:cxn modelId="{165CBB19-DA49-4A10-A5FB-D928A0BB3DD5}" type="presParOf" srcId="{BFEEC498-1EE0-4432-8CD0-CB171CEEF301}" destId="{1BC54457-DE84-4C4A-BC2D-33DDEC44C08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8B149A-5664-4A64-AF7A-3B87B73582D0}"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04D60EDE-C507-47DF-89C5-B680C4B2FBE7}">
      <dgm:prSet phldrT="[Metin]"/>
      <dgm:spPr/>
      <dgm:t>
        <a:bodyPr/>
        <a:lstStyle/>
        <a:p>
          <a:r>
            <a:rPr lang="tr-TR" b="0" dirty="0" smtClean="0">
              <a:solidFill>
                <a:schemeClr val="tx1"/>
              </a:solidFill>
            </a:rPr>
            <a:t>Tüm Dönemlerde Hesaplanan KDV Var</a:t>
          </a:r>
          <a:r>
            <a:rPr lang="tr-TR" dirty="0" smtClean="0"/>
            <a:t>. Bu durumda hesaplanan KDV tutarlarına yasada belirlenen oranlar uygulanmak suretiyle ödenecek KDV rakamı tespit edilecektir.  </a:t>
          </a:r>
          <a:endParaRPr lang="tr-TR" dirty="0"/>
        </a:p>
      </dgm:t>
    </dgm:pt>
    <dgm:pt modelId="{253B3A67-9962-4981-BFB9-3E334A3C8574}" type="parTrans" cxnId="{2ABDFE86-6ED3-47D5-BB8B-11BD0B80E9F7}">
      <dgm:prSet/>
      <dgm:spPr/>
      <dgm:t>
        <a:bodyPr/>
        <a:lstStyle/>
        <a:p>
          <a:endParaRPr lang="tr-TR"/>
        </a:p>
      </dgm:t>
    </dgm:pt>
    <dgm:pt modelId="{689CDE6C-237A-469A-8B6D-8B35805F2A5F}" type="sibTrans" cxnId="{2ABDFE86-6ED3-47D5-BB8B-11BD0B80E9F7}">
      <dgm:prSet/>
      <dgm:spPr/>
      <dgm:t>
        <a:bodyPr/>
        <a:lstStyle/>
        <a:p>
          <a:endParaRPr lang="tr-TR"/>
        </a:p>
      </dgm:t>
    </dgm:pt>
    <dgm:pt modelId="{5D334BA1-F976-45D5-8FD5-9B7FD338218B}">
      <dgm:prSet phldrT="[Metin]"/>
      <dgm:spPr/>
      <dgm:t>
        <a:bodyPr/>
        <a:lstStyle/>
        <a:p>
          <a:pPr algn="ctr"/>
          <a:r>
            <a:rPr lang="tr-TR" dirty="0" smtClean="0">
              <a:solidFill>
                <a:schemeClr val="tx1"/>
              </a:solidFill>
            </a:rPr>
            <a:t>Bir Veya Birkaç Dönemde Hesaplanan KDV Var (tecil terkin dışında) </a:t>
          </a:r>
        </a:p>
        <a:p>
          <a:pPr algn="just"/>
          <a:r>
            <a:rPr lang="tr-TR" dirty="0" smtClean="0"/>
            <a:t>-</a:t>
          </a:r>
          <a:r>
            <a:rPr lang="tr-TR" dirty="0" smtClean="0">
              <a:latin typeface="Times New Roman" pitchFamily="18" charset="0"/>
              <a:cs typeface="Times New Roman" pitchFamily="18" charset="0"/>
            </a:rPr>
            <a:t>Bu </a:t>
          </a:r>
          <a:r>
            <a:rPr lang="tr-TR" dirty="0" err="1" smtClean="0">
              <a:latin typeface="Times New Roman" pitchFamily="18" charset="0"/>
              <a:cs typeface="Times New Roman" pitchFamily="18" charset="0"/>
            </a:rPr>
            <a:t>durmda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hes</a:t>
          </a:r>
          <a:r>
            <a:rPr lang="tr-TR" dirty="0" smtClean="0">
              <a:latin typeface="Times New Roman" pitchFamily="18" charset="0"/>
              <a:cs typeface="Times New Roman" pitchFamily="18" charset="0"/>
            </a:rPr>
            <a:t>. KDV olan dönemler toplanır.</a:t>
          </a:r>
        </a:p>
        <a:p>
          <a:pPr algn="just"/>
          <a:r>
            <a:rPr lang="tr-TR" dirty="0" smtClean="0">
              <a:latin typeface="Times New Roman" pitchFamily="18" charset="0"/>
              <a:cs typeface="Times New Roman" pitchFamily="18" charset="0"/>
            </a:rPr>
            <a:t>-Bu toplama yasada belirlenen oran uygulanır.</a:t>
          </a:r>
        </a:p>
        <a:p>
          <a:pPr algn="just"/>
          <a:r>
            <a:rPr lang="tr-TR" dirty="0" smtClean="0">
              <a:latin typeface="Times New Roman" pitchFamily="18" charset="0"/>
              <a:cs typeface="Times New Roman" pitchFamily="18" charset="0"/>
            </a:rPr>
            <a:t>-Çıkan rakam </a:t>
          </a:r>
          <a:r>
            <a:rPr lang="tr-TR" dirty="0" smtClean="0">
              <a:latin typeface="Times New Roman" pitchFamily="18" charset="0"/>
              <a:cs typeface="Times New Roman" pitchFamily="18" charset="0"/>
            </a:rPr>
            <a:t>GV/</a:t>
          </a:r>
          <a:r>
            <a:rPr lang="tr-TR" dirty="0" err="1" smtClean="0">
              <a:latin typeface="Times New Roman" pitchFamily="18" charset="0"/>
              <a:cs typeface="Times New Roman" pitchFamily="18" charset="0"/>
            </a:rPr>
            <a:t>KV’nin</a:t>
          </a:r>
          <a:r>
            <a:rPr lang="tr-TR" dirty="0" smtClean="0">
              <a:latin typeface="Times New Roman" pitchFamily="18" charset="0"/>
              <a:cs typeface="Times New Roman" pitchFamily="18" charset="0"/>
            </a:rPr>
            <a:t> artırılan matrahına </a:t>
          </a:r>
          <a:r>
            <a:rPr lang="tr-TR" dirty="0" smtClean="0">
              <a:latin typeface="Times New Roman" pitchFamily="18" charset="0"/>
              <a:cs typeface="Times New Roman" pitchFamily="18" charset="0"/>
            </a:rPr>
            <a:t>%18 KDV oranı uygulanınca çıkan rakamla karşılaştırılır.</a:t>
          </a:r>
        </a:p>
        <a:p>
          <a:pPr algn="just"/>
          <a:r>
            <a:rPr lang="tr-TR" dirty="0" smtClean="0">
              <a:latin typeface="Times New Roman" pitchFamily="18" charset="0"/>
              <a:cs typeface="Times New Roman" pitchFamily="18" charset="0"/>
            </a:rPr>
            <a:t>-Yüksek olan rakam KDV matrah artırım rakamı olarak beyan edilir. </a:t>
          </a:r>
          <a:r>
            <a:rPr lang="tr-TR" dirty="0" smtClean="0">
              <a:solidFill>
                <a:schemeClr val="tx1"/>
              </a:solidFill>
              <a:latin typeface="Times New Roman" pitchFamily="18" charset="0"/>
              <a:cs typeface="Times New Roman" pitchFamily="18" charset="0"/>
            </a:rPr>
            <a:t>(V/D-3-b)</a:t>
          </a:r>
          <a:endParaRPr lang="tr-TR" dirty="0">
            <a:solidFill>
              <a:schemeClr val="tx1"/>
            </a:solidFill>
            <a:latin typeface="Times New Roman" pitchFamily="18" charset="0"/>
            <a:cs typeface="Times New Roman" pitchFamily="18" charset="0"/>
          </a:endParaRPr>
        </a:p>
      </dgm:t>
    </dgm:pt>
    <dgm:pt modelId="{4AFC1CD9-FD5C-4C67-A7DB-0769092E3B48}" type="parTrans" cxnId="{411AE0E9-729C-4973-907A-CE3B6C3251CC}">
      <dgm:prSet/>
      <dgm:spPr/>
      <dgm:t>
        <a:bodyPr/>
        <a:lstStyle/>
        <a:p>
          <a:endParaRPr lang="tr-TR"/>
        </a:p>
      </dgm:t>
    </dgm:pt>
    <dgm:pt modelId="{396B731C-7C9E-436C-9051-2FA56D156471}" type="sibTrans" cxnId="{411AE0E9-729C-4973-907A-CE3B6C3251CC}">
      <dgm:prSet/>
      <dgm:spPr/>
      <dgm:t>
        <a:bodyPr/>
        <a:lstStyle/>
        <a:p>
          <a:endParaRPr lang="tr-TR"/>
        </a:p>
      </dgm:t>
    </dgm:pt>
    <dgm:pt modelId="{0CF0E548-544B-4A36-97AB-FDFA37BC6419}">
      <dgm:prSet phldrT="[Metin]"/>
      <dgm:spPr/>
      <dgm:t>
        <a:bodyPr/>
        <a:lstStyle/>
        <a:p>
          <a:pPr algn="just"/>
          <a:r>
            <a:rPr lang="tr-TR" dirty="0" smtClean="0">
              <a:solidFill>
                <a:schemeClr val="tx1"/>
              </a:solidFill>
            </a:rPr>
            <a:t>Hesaplanan KDV yok (Yani hiçbir dönemde vergiye tabi işlem söz konusu değil veya hesaplanan KDV var ama beyanlar sadece tecil-terkin kapsamından ibaret)</a:t>
          </a:r>
        </a:p>
        <a:p>
          <a:pPr algn="just"/>
          <a:r>
            <a:rPr lang="tr-TR" dirty="0" smtClean="0"/>
            <a:t>Bu durumda </a:t>
          </a:r>
          <a:r>
            <a:rPr lang="tr-TR" dirty="0" smtClean="0">
              <a:solidFill>
                <a:schemeClr val="bg1"/>
              </a:solidFill>
            </a:rPr>
            <a:t>GV/</a:t>
          </a:r>
          <a:r>
            <a:rPr lang="tr-TR" dirty="0" err="1" smtClean="0">
              <a:solidFill>
                <a:schemeClr val="bg1"/>
              </a:solidFill>
            </a:rPr>
            <a:t>KV’nin</a:t>
          </a:r>
          <a:r>
            <a:rPr lang="tr-TR" dirty="0" smtClean="0">
              <a:solidFill>
                <a:schemeClr val="bg1"/>
              </a:solidFill>
            </a:rPr>
            <a:t> arttırılan matrahına </a:t>
          </a:r>
          <a:r>
            <a:rPr lang="tr-TR" dirty="0" smtClean="0">
              <a:solidFill>
                <a:schemeClr val="bg1"/>
              </a:solidFill>
            </a:rPr>
            <a:t>%18 KDV </a:t>
          </a:r>
          <a:r>
            <a:rPr lang="tr-TR" dirty="0" smtClean="0"/>
            <a:t>uygulanacak ve bu rakam ödenecek vergi olarak beyan edilecektir.</a:t>
          </a:r>
          <a:r>
            <a:rPr lang="tr-TR" dirty="0" smtClean="0">
              <a:solidFill>
                <a:schemeClr val="tx1"/>
              </a:solidFill>
              <a:latin typeface="Times New Roman" pitchFamily="18" charset="0"/>
              <a:cs typeface="Times New Roman" pitchFamily="18" charset="0"/>
            </a:rPr>
            <a:t>(V/D-1-d) ve (V/D-3-a)</a:t>
          </a:r>
          <a:endParaRPr lang="tr-TR" dirty="0"/>
        </a:p>
      </dgm:t>
    </dgm:pt>
    <dgm:pt modelId="{2BAB3A73-CC79-4E46-AB56-0E93AE5D8EE3}" type="parTrans" cxnId="{3F5BFC2B-56BB-4139-A1C8-E2583C0B4B4F}">
      <dgm:prSet/>
      <dgm:spPr/>
      <dgm:t>
        <a:bodyPr/>
        <a:lstStyle/>
        <a:p>
          <a:endParaRPr lang="tr-TR"/>
        </a:p>
      </dgm:t>
    </dgm:pt>
    <dgm:pt modelId="{17932657-3450-43A5-B641-A37AFF68FCE7}" type="sibTrans" cxnId="{3F5BFC2B-56BB-4139-A1C8-E2583C0B4B4F}">
      <dgm:prSet/>
      <dgm:spPr/>
      <dgm:t>
        <a:bodyPr/>
        <a:lstStyle/>
        <a:p>
          <a:endParaRPr lang="tr-TR"/>
        </a:p>
      </dgm:t>
    </dgm:pt>
    <dgm:pt modelId="{4560C66F-C401-4D23-9F0F-9741AAE26736}">
      <dgm:prSet phldrT="[Metin]"/>
      <dgm:spPr/>
      <dgm:t>
        <a:bodyPr/>
        <a:lstStyle/>
        <a:p>
          <a:r>
            <a:rPr lang="tr-TR" dirty="0" smtClean="0">
              <a:solidFill>
                <a:schemeClr val="tx1"/>
              </a:solidFill>
            </a:rPr>
            <a:t>Hesaplanan KDV Var</a:t>
          </a:r>
          <a:r>
            <a:rPr lang="tr-TR" dirty="0" smtClean="0"/>
            <a:t> (yani istisnaya tabi işler ve tecil terkin kapsamındaki teslimlerin yanı sıra KDV’ye tabi işlemler de söz konusu) </a:t>
          </a:r>
          <a:endParaRPr lang="tr-TR" dirty="0"/>
        </a:p>
      </dgm:t>
    </dgm:pt>
    <dgm:pt modelId="{A7A59570-74CF-49C4-8403-1789643FD5AF}" type="sibTrans" cxnId="{F00F7D84-65AE-47E2-925A-05806C99047F}">
      <dgm:prSet/>
      <dgm:spPr/>
      <dgm:t>
        <a:bodyPr/>
        <a:lstStyle/>
        <a:p>
          <a:endParaRPr lang="tr-TR"/>
        </a:p>
      </dgm:t>
    </dgm:pt>
    <dgm:pt modelId="{7572589A-990A-4F09-9DDC-3FF42026DFBB}" type="parTrans" cxnId="{F00F7D84-65AE-47E2-925A-05806C99047F}">
      <dgm:prSet/>
      <dgm:spPr/>
      <dgm:t>
        <a:bodyPr/>
        <a:lstStyle/>
        <a:p>
          <a:endParaRPr lang="tr-TR"/>
        </a:p>
      </dgm:t>
    </dgm:pt>
    <dgm:pt modelId="{E3086690-6D89-441E-9273-878AF4031406}">
      <dgm:prSet phldrT="[Metin]" custT="1"/>
      <dgm:spPr/>
      <dgm:t>
        <a:bodyPr/>
        <a:lstStyle/>
        <a:p>
          <a:r>
            <a:rPr lang="tr-TR" sz="2400" dirty="0" smtClean="0">
              <a:latin typeface="Times New Roman" pitchFamily="18" charset="0"/>
              <a:cs typeface="Times New Roman" pitchFamily="18" charset="0"/>
            </a:rPr>
            <a:t>Tüm Dönemlerin KDV </a:t>
          </a:r>
          <a:r>
            <a:rPr lang="tr-TR" sz="2400" dirty="0" err="1" smtClean="0">
              <a:latin typeface="Times New Roman" pitchFamily="18" charset="0"/>
              <a:cs typeface="Times New Roman" pitchFamily="18" charset="0"/>
            </a:rPr>
            <a:t>BeyannamelerininVerilmiş</a:t>
          </a:r>
          <a:r>
            <a:rPr lang="tr-TR" sz="2400" dirty="0" smtClean="0">
              <a:latin typeface="Times New Roman" pitchFamily="18" charset="0"/>
              <a:cs typeface="Times New Roman" pitchFamily="18" charset="0"/>
            </a:rPr>
            <a:t> Olması </a:t>
          </a:r>
          <a:r>
            <a:rPr lang="tr-TR" sz="2400" b="0" dirty="0" smtClean="0">
              <a:solidFill>
                <a:schemeClr val="tx1"/>
              </a:solidFill>
              <a:latin typeface="Times New Roman" pitchFamily="18" charset="0"/>
              <a:cs typeface="Times New Roman" pitchFamily="18" charset="0"/>
            </a:rPr>
            <a:t>(V/D-1)</a:t>
          </a:r>
          <a:endParaRPr lang="tr-TR" sz="2400" b="0" dirty="0">
            <a:solidFill>
              <a:schemeClr val="tx1"/>
            </a:solidFill>
            <a:latin typeface="Times New Roman" pitchFamily="18" charset="0"/>
            <a:cs typeface="Times New Roman" pitchFamily="18" charset="0"/>
          </a:endParaRPr>
        </a:p>
      </dgm:t>
    </dgm:pt>
    <dgm:pt modelId="{7709FB72-E91C-4C7B-AA05-AE692C112F3D}" type="sibTrans" cxnId="{4A91B935-0745-4A73-9C07-3B57A4359741}">
      <dgm:prSet/>
      <dgm:spPr/>
      <dgm:t>
        <a:bodyPr/>
        <a:lstStyle/>
        <a:p>
          <a:endParaRPr lang="tr-TR"/>
        </a:p>
      </dgm:t>
    </dgm:pt>
    <dgm:pt modelId="{0B74B9C0-A520-457F-B741-C1D0D5CD5877}" type="parTrans" cxnId="{4A91B935-0745-4A73-9C07-3B57A4359741}">
      <dgm:prSet/>
      <dgm:spPr/>
      <dgm:t>
        <a:bodyPr/>
        <a:lstStyle/>
        <a:p>
          <a:endParaRPr lang="tr-TR"/>
        </a:p>
      </dgm:t>
    </dgm:pt>
    <dgm:pt modelId="{0375C9E6-A8E5-4868-9C4D-3DDBB8D58600}" type="pres">
      <dgm:prSet presAssocID="{CE8B149A-5664-4A64-AF7A-3B87B73582D0}" presName="Name0" presStyleCnt="0">
        <dgm:presLayoutVars>
          <dgm:chPref val="1"/>
          <dgm:dir/>
          <dgm:animOne val="branch"/>
          <dgm:animLvl val="lvl"/>
          <dgm:resizeHandles/>
        </dgm:presLayoutVars>
      </dgm:prSet>
      <dgm:spPr/>
      <dgm:t>
        <a:bodyPr/>
        <a:lstStyle/>
        <a:p>
          <a:endParaRPr lang="tr-TR"/>
        </a:p>
      </dgm:t>
    </dgm:pt>
    <dgm:pt modelId="{83ED38EE-E7B3-48E4-88B0-E85CBE9E9F12}" type="pres">
      <dgm:prSet presAssocID="{E3086690-6D89-441E-9273-878AF4031406}" presName="vertOne" presStyleCnt="0"/>
      <dgm:spPr/>
    </dgm:pt>
    <dgm:pt modelId="{0B36CA0C-0F5B-4480-A045-84095B705226}" type="pres">
      <dgm:prSet presAssocID="{E3086690-6D89-441E-9273-878AF4031406}" presName="txOne" presStyleLbl="node0" presStyleIdx="0" presStyleCnt="1" custScaleY="40590">
        <dgm:presLayoutVars>
          <dgm:chPref val="3"/>
        </dgm:presLayoutVars>
      </dgm:prSet>
      <dgm:spPr/>
      <dgm:t>
        <a:bodyPr/>
        <a:lstStyle/>
        <a:p>
          <a:endParaRPr lang="tr-TR"/>
        </a:p>
      </dgm:t>
    </dgm:pt>
    <dgm:pt modelId="{F06A30E0-9509-4270-9E6F-423ADFD4757F}" type="pres">
      <dgm:prSet presAssocID="{E3086690-6D89-441E-9273-878AF4031406}" presName="parTransOne" presStyleCnt="0"/>
      <dgm:spPr/>
    </dgm:pt>
    <dgm:pt modelId="{44686E1B-9925-4875-B4F6-EA5BE2376DEE}" type="pres">
      <dgm:prSet presAssocID="{E3086690-6D89-441E-9273-878AF4031406}" presName="horzOne" presStyleCnt="0"/>
      <dgm:spPr/>
    </dgm:pt>
    <dgm:pt modelId="{109653B5-515C-4D3E-BBC3-40EE8E1EE6FB}" type="pres">
      <dgm:prSet presAssocID="{4560C66F-C401-4D23-9F0F-9741AAE26736}" presName="vertTwo" presStyleCnt="0"/>
      <dgm:spPr/>
    </dgm:pt>
    <dgm:pt modelId="{A74DFBA2-0AB9-442F-BEC5-6E782D397A03}" type="pres">
      <dgm:prSet presAssocID="{4560C66F-C401-4D23-9F0F-9741AAE26736}" presName="txTwo" presStyleLbl="node2" presStyleIdx="0" presStyleCnt="2" custScaleX="99243" custScaleY="67796" custLinFactNeighborX="-319" custLinFactNeighborY="-17062">
        <dgm:presLayoutVars>
          <dgm:chPref val="3"/>
        </dgm:presLayoutVars>
      </dgm:prSet>
      <dgm:spPr/>
      <dgm:t>
        <a:bodyPr/>
        <a:lstStyle/>
        <a:p>
          <a:endParaRPr lang="tr-TR"/>
        </a:p>
      </dgm:t>
    </dgm:pt>
    <dgm:pt modelId="{CD024F34-887B-433D-963C-9351CA5B0CBB}" type="pres">
      <dgm:prSet presAssocID="{4560C66F-C401-4D23-9F0F-9741AAE26736}" presName="parTransTwo" presStyleCnt="0"/>
      <dgm:spPr/>
    </dgm:pt>
    <dgm:pt modelId="{D93FB243-B5FE-4B59-80E4-09017E19DB45}" type="pres">
      <dgm:prSet presAssocID="{4560C66F-C401-4D23-9F0F-9741AAE26736}" presName="horzTwo" presStyleCnt="0"/>
      <dgm:spPr/>
    </dgm:pt>
    <dgm:pt modelId="{0E423FFA-9ECD-42BF-BF84-DDB795C20986}" type="pres">
      <dgm:prSet presAssocID="{04D60EDE-C507-47DF-89C5-B680C4B2FBE7}" presName="vertThree" presStyleCnt="0"/>
      <dgm:spPr/>
    </dgm:pt>
    <dgm:pt modelId="{65562E51-8B1B-4609-9AC8-0B68BFC9D45E}" type="pres">
      <dgm:prSet presAssocID="{04D60EDE-C507-47DF-89C5-B680C4B2FBE7}" presName="txThree" presStyleLbl="node3" presStyleIdx="0" presStyleCnt="2">
        <dgm:presLayoutVars>
          <dgm:chPref val="3"/>
        </dgm:presLayoutVars>
      </dgm:prSet>
      <dgm:spPr/>
      <dgm:t>
        <a:bodyPr/>
        <a:lstStyle/>
        <a:p>
          <a:endParaRPr lang="tr-TR"/>
        </a:p>
      </dgm:t>
    </dgm:pt>
    <dgm:pt modelId="{56D7FC1C-2BEE-4DF8-8A18-EA3FB4BB22EB}" type="pres">
      <dgm:prSet presAssocID="{04D60EDE-C507-47DF-89C5-B680C4B2FBE7}" presName="horzThree" presStyleCnt="0"/>
      <dgm:spPr/>
    </dgm:pt>
    <dgm:pt modelId="{B957B4FD-7686-4AC5-A0AA-D5BC5D565D8A}" type="pres">
      <dgm:prSet presAssocID="{689CDE6C-237A-469A-8B6D-8B35805F2A5F}" presName="sibSpaceThree" presStyleCnt="0"/>
      <dgm:spPr/>
    </dgm:pt>
    <dgm:pt modelId="{5E1319BD-FA6E-4020-A429-FF8E517F39A7}" type="pres">
      <dgm:prSet presAssocID="{5D334BA1-F976-45D5-8FD5-9B7FD338218B}" presName="vertThree" presStyleCnt="0"/>
      <dgm:spPr/>
    </dgm:pt>
    <dgm:pt modelId="{837227D1-5F12-4FE5-955E-77E432080A09}" type="pres">
      <dgm:prSet presAssocID="{5D334BA1-F976-45D5-8FD5-9B7FD338218B}" presName="txThree" presStyleLbl="node3" presStyleIdx="1" presStyleCnt="2" custScaleX="218850" custScaleY="100030" custLinFactNeighborX="3501" custLinFactNeighborY="-231">
        <dgm:presLayoutVars>
          <dgm:chPref val="3"/>
        </dgm:presLayoutVars>
      </dgm:prSet>
      <dgm:spPr/>
      <dgm:t>
        <a:bodyPr/>
        <a:lstStyle/>
        <a:p>
          <a:endParaRPr lang="tr-TR"/>
        </a:p>
      </dgm:t>
    </dgm:pt>
    <dgm:pt modelId="{DC6A24F3-5C06-487F-9A12-38774608660E}" type="pres">
      <dgm:prSet presAssocID="{5D334BA1-F976-45D5-8FD5-9B7FD338218B}" presName="horzThree" presStyleCnt="0"/>
      <dgm:spPr/>
    </dgm:pt>
    <dgm:pt modelId="{D8D6F412-13B4-4EF1-9AD6-E6FCCE3F9F32}" type="pres">
      <dgm:prSet presAssocID="{A7A59570-74CF-49C4-8403-1789643FD5AF}" presName="sibSpaceTwo" presStyleCnt="0"/>
      <dgm:spPr/>
    </dgm:pt>
    <dgm:pt modelId="{3047F5BC-EA3C-4E23-B236-C10E86AA1F21}" type="pres">
      <dgm:prSet presAssocID="{0CF0E548-544B-4A36-97AB-FDFA37BC6419}" presName="vertTwo" presStyleCnt="0"/>
      <dgm:spPr/>
    </dgm:pt>
    <dgm:pt modelId="{6CB22203-4C72-4DF9-9E97-5D482915C7E1}" type="pres">
      <dgm:prSet presAssocID="{0CF0E548-544B-4A36-97AB-FDFA37BC6419}" presName="txTwo" presStyleLbl="node2" presStyleIdx="1" presStyleCnt="2" custScaleX="136250" custScaleY="77379" custLinFactNeighborX="-3485" custLinFactNeighborY="-1901">
        <dgm:presLayoutVars>
          <dgm:chPref val="3"/>
        </dgm:presLayoutVars>
      </dgm:prSet>
      <dgm:spPr/>
      <dgm:t>
        <a:bodyPr/>
        <a:lstStyle/>
        <a:p>
          <a:endParaRPr lang="tr-TR"/>
        </a:p>
      </dgm:t>
    </dgm:pt>
    <dgm:pt modelId="{8D5E4473-56E7-45F8-9DC2-860F5F29A7E0}" type="pres">
      <dgm:prSet presAssocID="{0CF0E548-544B-4A36-97AB-FDFA37BC6419}" presName="horzTwo" presStyleCnt="0"/>
      <dgm:spPr/>
    </dgm:pt>
  </dgm:ptLst>
  <dgm:cxnLst>
    <dgm:cxn modelId="{411AE0E9-729C-4973-907A-CE3B6C3251CC}" srcId="{4560C66F-C401-4D23-9F0F-9741AAE26736}" destId="{5D334BA1-F976-45D5-8FD5-9B7FD338218B}" srcOrd="1" destOrd="0" parTransId="{4AFC1CD9-FD5C-4C67-A7DB-0769092E3B48}" sibTransId="{396B731C-7C9E-436C-9051-2FA56D156471}"/>
    <dgm:cxn modelId="{F00F7D84-65AE-47E2-925A-05806C99047F}" srcId="{E3086690-6D89-441E-9273-878AF4031406}" destId="{4560C66F-C401-4D23-9F0F-9741AAE26736}" srcOrd="0" destOrd="0" parTransId="{7572589A-990A-4F09-9DDC-3FF42026DFBB}" sibTransId="{A7A59570-74CF-49C4-8403-1789643FD5AF}"/>
    <dgm:cxn modelId="{02ABE3A1-7201-400B-B521-832272712396}" type="presOf" srcId="{CE8B149A-5664-4A64-AF7A-3B87B73582D0}" destId="{0375C9E6-A8E5-4868-9C4D-3DDBB8D58600}" srcOrd="0" destOrd="0" presId="urn:microsoft.com/office/officeart/2005/8/layout/hierarchy4"/>
    <dgm:cxn modelId="{4A91B935-0745-4A73-9C07-3B57A4359741}" srcId="{CE8B149A-5664-4A64-AF7A-3B87B73582D0}" destId="{E3086690-6D89-441E-9273-878AF4031406}" srcOrd="0" destOrd="0" parTransId="{0B74B9C0-A520-457F-B741-C1D0D5CD5877}" sibTransId="{7709FB72-E91C-4C7B-AA05-AE692C112F3D}"/>
    <dgm:cxn modelId="{8DB040FD-D963-479E-91BB-926A823A01A7}" type="presOf" srcId="{5D334BA1-F976-45D5-8FD5-9B7FD338218B}" destId="{837227D1-5F12-4FE5-955E-77E432080A09}" srcOrd="0" destOrd="0" presId="urn:microsoft.com/office/officeart/2005/8/layout/hierarchy4"/>
    <dgm:cxn modelId="{2ABDFE86-6ED3-47D5-BB8B-11BD0B80E9F7}" srcId="{4560C66F-C401-4D23-9F0F-9741AAE26736}" destId="{04D60EDE-C507-47DF-89C5-B680C4B2FBE7}" srcOrd="0" destOrd="0" parTransId="{253B3A67-9962-4981-BFB9-3E334A3C8574}" sibTransId="{689CDE6C-237A-469A-8B6D-8B35805F2A5F}"/>
    <dgm:cxn modelId="{3F5BFC2B-56BB-4139-A1C8-E2583C0B4B4F}" srcId="{E3086690-6D89-441E-9273-878AF4031406}" destId="{0CF0E548-544B-4A36-97AB-FDFA37BC6419}" srcOrd="1" destOrd="0" parTransId="{2BAB3A73-CC79-4E46-AB56-0E93AE5D8EE3}" sibTransId="{17932657-3450-43A5-B641-A37AFF68FCE7}"/>
    <dgm:cxn modelId="{C34696B0-3876-4C4C-9D12-04E508EE5A25}" type="presOf" srcId="{E3086690-6D89-441E-9273-878AF4031406}" destId="{0B36CA0C-0F5B-4480-A045-84095B705226}" srcOrd="0" destOrd="0" presId="urn:microsoft.com/office/officeart/2005/8/layout/hierarchy4"/>
    <dgm:cxn modelId="{C77D34C9-749E-48C4-A381-54C3F40275DC}" type="presOf" srcId="{0CF0E548-544B-4A36-97AB-FDFA37BC6419}" destId="{6CB22203-4C72-4DF9-9E97-5D482915C7E1}" srcOrd="0" destOrd="0" presId="urn:microsoft.com/office/officeart/2005/8/layout/hierarchy4"/>
    <dgm:cxn modelId="{E7B7ACC8-543F-4B7F-9E98-03708C831CB2}" type="presOf" srcId="{4560C66F-C401-4D23-9F0F-9741AAE26736}" destId="{A74DFBA2-0AB9-442F-BEC5-6E782D397A03}" srcOrd="0" destOrd="0" presId="urn:microsoft.com/office/officeart/2005/8/layout/hierarchy4"/>
    <dgm:cxn modelId="{8892389E-7CDD-44F3-91A4-D2D7C5D15E88}" type="presOf" srcId="{04D60EDE-C507-47DF-89C5-B680C4B2FBE7}" destId="{65562E51-8B1B-4609-9AC8-0B68BFC9D45E}" srcOrd="0" destOrd="0" presId="urn:microsoft.com/office/officeart/2005/8/layout/hierarchy4"/>
    <dgm:cxn modelId="{EDD29F16-E584-4171-8C26-3596C537C04A}" type="presParOf" srcId="{0375C9E6-A8E5-4868-9C4D-3DDBB8D58600}" destId="{83ED38EE-E7B3-48E4-88B0-E85CBE9E9F12}" srcOrd="0" destOrd="0" presId="urn:microsoft.com/office/officeart/2005/8/layout/hierarchy4"/>
    <dgm:cxn modelId="{59652D76-AA3A-46CF-B0B6-54FAB0BBA0E9}" type="presParOf" srcId="{83ED38EE-E7B3-48E4-88B0-E85CBE9E9F12}" destId="{0B36CA0C-0F5B-4480-A045-84095B705226}" srcOrd="0" destOrd="0" presId="urn:microsoft.com/office/officeart/2005/8/layout/hierarchy4"/>
    <dgm:cxn modelId="{F836B6B7-974D-4376-BC69-B99C519C53F8}" type="presParOf" srcId="{83ED38EE-E7B3-48E4-88B0-E85CBE9E9F12}" destId="{F06A30E0-9509-4270-9E6F-423ADFD4757F}" srcOrd="1" destOrd="0" presId="urn:microsoft.com/office/officeart/2005/8/layout/hierarchy4"/>
    <dgm:cxn modelId="{A168BDA6-3A57-4DDC-BCDD-D2775641C95C}" type="presParOf" srcId="{83ED38EE-E7B3-48E4-88B0-E85CBE9E9F12}" destId="{44686E1B-9925-4875-B4F6-EA5BE2376DEE}" srcOrd="2" destOrd="0" presId="urn:microsoft.com/office/officeart/2005/8/layout/hierarchy4"/>
    <dgm:cxn modelId="{1FD51E6B-C2B9-4F41-B49A-0ADE6E360C90}" type="presParOf" srcId="{44686E1B-9925-4875-B4F6-EA5BE2376DEE}" destId="{109653B5-515C-4D3E-BBC3-40EE8E1EE6FB}" srcOrd="0" destOrd="0" presId="urn:microsoft.com/office/officeart/2005/8/layout/hierarchy4"/>
    <dgm:cxn modelId="{AC28E675-5F2F-4D25-8B1E-8D5BFD0B7853}" type="presParOf" srcId="{109653B5-515C-4D3E-BBC3-40EE8E1EE6FB}" destId="{A74DFBA2-0AB9-442F-BEC5-6E782D397A03}" srcOrd="0" destOrd="0" presId="urn:microsoft.com/office/officeart/2005/8/layout/hierarchy4"/>
    <dgm:cxn modelId="{31E46F19-374B-453D-96E7-124DF7607C10}" type="presParOf" srcId="{109653B5-515C-4D3E-BBC3-40EE8E1EE6FB}" destId="{CD024F34-887B-433D-963C-9351CA5B0CBB}" srcOrd="1" destOrd="0" presId="urn:microsoft.com/office/officeart/2005/8/layout/hierarchy4"/>
    <dgm:cxn modelId="{20F939C4-DF2F-4D66-ACB6-9E39C135B757}" type="presParOf" srcId="{109653B5-515C-4D3E-BBC3-40EE8E1EE6FB}" destId="{D93FB243-B5FE-4B59-80E4-09017E19DB45}" srcOrd="2" destOrd="0" presId="urn:microsoft.com/office/officeart/2005/8/layout/hierarchy4"/>
    <dgm:cxn modelId="{A80AE829-D431-4FB8-8290-E04B918A8D04}" type="presParOf" srcId="{D93FB243-B5FE-4B59-80E4-09017E19DB45}" destId="{0E423FFA-9ECD-42BF-BF84-DDB795C20986}" srcOrd="0" destOrd="0" presId="urn:microsoft.com/office/officeart/2005/8/layout/hierarchy4"/>
    <dgm:cxn modelId="{50D96C1C-75C3-44DE-9104-6BCCC64B3624}" type="presParOf" srcId="{0E423FFA-9ECD-42BF-BF84-DDB795C20986}" destId="{65562E51-8B1B-4609-9AC8-0B68BFC9D45E}" srcOrd="0" destOrd="0" presId="urn:microsoft.com/office/officeart/2005/8/layout/hierarchy4"/>
    <dgm:cxn modelId="{C79607EF-1632-4418-9DC7-F24B48F0B790}" type="presParOf" srcId="{0E423FFA-9ECD-42BF-BF84-DDB795C20986}" destId="{56D7FC1C-2BEE-4DF8-8A18-EA3FB4BB22EB}" srcOrd="1" destOrd="0" presId="urn:microsoft.com/office/officeart/2005/8/layout/hierarchy4"/>
    <dgm:cxn modelId="{7D9D2ED7-B201-41E3-8108-AE46664B97EB}" type="presParOf" srcId="{D93FB243-B5FE-4B59-80E4-09017E19DB45}" destId="{B957B4FD-7686-4AC5-A0AA-D5BC5D565D8A}" srcOrd="1" destOrd="0" presId="urn:microsoft.com/office/officeart/2005/8/layout/hierarchy4"/>
    <dgm:cxn modelId="{6814AD80-81D4-49A1-A914-5A05B2676FEE}" type="presParOf" srcId="{D93FB243-B5FE-4B59-80E4-09017E19DB45}" destId="{5E1319BD-FA6E-4020-A429-FF8E517F39A7}" srcOrd="2" destOrd="0" presId="urn:microsoft.com/office/officeart/2005/8/layout/hierarchy4"/>
    <dgm:cxn modelId="{2E8CEC89-8652-41EB-A2FC-2AF9495B7C33}" type="presParOf" srcId="{5E1319BD-FA6E-4020-A429-FF8E517F39A7}" destId="{837227D1-5F12-4FE5-955E-77E432080A09}" srcOrd="0" destOrd="0" presId="urn:microsoft.com/office/officeart/2005/8/layout/hierarchy4"/>
    <dgm:cxn modelId="{4BD5018F-23C9-4733-9518-66CBAD12091D}" type="presParOf" srcId="{5E1319BD-FA6E-4020-A429-FF8E517F39A7}" destId="{DC6A24F3-5C06-487F-9A12-38774608660E}" srcOrd="1" destOrd="0" presId="urn:microsoft.com/office/officeart/2005/8/layout/hierarchy4"/>
    <dgm:cxn modelId="{BD10A551-D427-483A-834B-A839BB979E6B}" type="presParOf" srcId="{44686E1B-9925-4875-B4F6-EA5BE2376DEE}" destId="{D8D6F412-13B4-4EF1-9AD6-E6FCCE3F9F32}" srcOrd="1" destOrd="0" presId="urn:microsoft.com/office/officeart/2005/8/layout/hierarchy4"/>
    <dgm:cxn modelId="{B4934C0D-4261-46CF-B8E8-03B8BC5D4AF1}" type="presParOf" srcId="{44686E1B-9925-4875-B4F6-EA5BE2376DEE}" destId="{3047F5BC-EA3C-4E23-B236-C10E86AA1F21}" srcOrd="2" destOrd="0" presId="urn:microsoft.com/office/officeart/2005/8/layout/hierarchy4"/>
    <dgm:cxn modelId="{21A46396-FA56-4679-B04B-C73A3F59AA9E}" type="presParOf" srcId="{3047F5BC-EA3C-4E23-B236-C10E86AA1F21}" destId="{6CB22203-4C72-4DF9-9E97-5D482915C7E1}" srcOrd="0" destOrd="0" presId="urn:microsoft.com/office/officeart/2005/8/layout/hierarchy4"/>
    <dgm:cxn modelId="{14DC94EF-70CE-40B7-8CCE-DEEA9B7F66AD}" type="presParOf" srcId="{3047F5BC-EA3C-4E23-B236-C10E86AA1F21}" destId="{8D5E4473-56E7-45F8-9DC2-860F5F29A7E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3A7046-F4FC-4197-9B19-53D38D3832AE}"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9EC4C6CA-A9E3-45FC-9821-0CC2F724B89D}">
      <dgm:prSet phldrT="[Metin]" custT="1"/>
      <dgm:spPr/>
      <dgm:t>
        <a:bodyPr/>
        <a:lstStyle/>
        <a:p>
          <a:r>
            <a:rPr lang="tr-TR" sz="2000" dirty="0" smtClean="0">
              <a:latin typeface="Times New Roman" pitchFamily="18" charset="0"/>
              <a:cs typeface="Times New Roman" pitchFamily="18" charset="0"/>
            </a:rPr>
            <a:t>Verilmesi Gereken 1 </a:t>
          </a:r>
          <a:r>
            <a:rPr lang="tr-TR" sz="2000" dirty="0" err="1" smtClean="0">
              <a:latin typeface="Times New Roman" pitchFamily="18" charset="0"/>
              <a:cs typeface="Times New Roman" pitchFamily="18" charset="0"/>
            </a:rPr>
            <a:t>Nolu</a:t>
          </a:r>
          <a:r>
            <a:rPr lang="tr-TR" sz="2000" dirty="0" smtClean="0">
              <a:latin typeface="Times New Roman" pitchFamily="18" charset="0"/>
              <a:cs typeface="Times New Roman" pitchFamily="18" charset="0"/>
            </a:rPr>
            <a:t> Beyannamelerin Bir Kısmının Veya Tamamının </a:t>
          </a:r>
          <a:r>
            <a:rPr lang="tr-TR" sz="2000" u="sng" dirty="0" smtClean="0">
              <a:latin typeface="Times New Roman" pitchFamily="18" charset="0"/>
              <a:cs typeface="Times New Roman" pitchFamily="18" charset="0"/>
            </a:rPr>
            <a:t>Verilmemiş </a:t>
          </a:r>
          <a:r>
            <a:rPr lang="tr-TR" sz="2000" dirty="0" smtClean="0">
              <a:latin typeface="Times New Roman" pitchFamily="18" charset="0"/>
              <a:cs typeface="Times New Roman" pitchFamily="18" charset="0"/>
            </a:rPr>
            <a:t>Olması (Yani en az bir beyan verilmemiştir.) </a:t>
          </a:r>
          <a:r>
            <a:rPr lang="tr-TR" sz="2000" b="1" dirty="0" smtClean="0">
              <a:latin typeface="Times New Roman" pitchFamily="18" charset="0"/>
              <a:cs typeface="Times New Roman" pitchFamily="18" charset="0"/>
            </a:rPr>
            <a:t>(V/D-2)</a:t>
          </a:r>
          <a:endParaRPr lang="tr-TR" sz="2000" b="1" dirty="0">
            <a:latin typeface="Times New Roman" pitchFamily="18" charset="0"/>
            <a:cs typeface="Times New Roman" pitchFamily="18" charset="0"/>
          </a:endParaRPr>
        </a:p>
      </dgm:t>
    </dgm:pt>
    <dgm:pt modelId="{13F9DC75-0F83-4ECF-AFBD-7C783886CAFF}" type="parTrans" cxnId="{F7C86E9C-E0E3-4811-91E0-C6A1B81C312D}">
      <dgm:prSet/>
      <dgm:spPr/>
      <dgm:t>
        <a:bodyPr/>
        <a:lstStyle/>
        <a:p>
          <a:endParaRPr lang="tr-TR"/>
        </a:p>
      </dgm:t>
    </dgm:pt>
    <dgm:pt modelId="{A4879E5A-7C2A-4AA2-B76D-369873B6BB4E}" type="sibTrans" cxnId="{F7C86E9C-E0E3-4811-91E0-C6A1B81C312D}">
      <dgm:prSet/>
      <dgm:spPr/>
      <dgm:t>
        <a:bodyPr/>
        <a:lstStyle/>
        <a:p>
          <a:endParaRPr lang="tr-TR"/>
        </a:p>
      </dgm:t>
    </dgm:pt>
    <dgm:pt modelId="{D5D92897-29CD-4246-8C9C-E50A4C214ECA}">
      <dgm:prSet phldrT="[Metin]" custT="1"/>
      <dgm:spPr/>
      <dgm:t>
        <a:bodyPr/>
        <a:lstStyle/>
        <a:p>
          <a:r>
            <a:rPr lang="tr-TR" sz="2000" dirty="0" smtClean="0">
              <a:latin typeface="Times New Roman" pitchFamily="18" charset="0"/>
              <a:cs typeface="Times New Roman" pitchFamily="18" charset="0"/>
            </a:rPr>
            <a:t>En Az 3 Döneme Ait KDV Beyannamesi Vermiş </a:t>
          </a:r>
          <a:r>
            <a:rPr lang="tr-TR" sz="2000" dirty="0" smtClean="0">
              <a:latin typeface="Times New Roman" pitchFamily="18" charset="0"/>
              <a:cs typeface="Times New Roman" pitchFamily="18" charset="0"/>
            </a:rPr>
            <a:t>Olanlar (Yani en az 3 en fazla 11 beyan verilmiştir.) </a:t>
          </a:r>
          <a:r>
            <a:rPr lang="tr-TR" sz="2000" dirty="0" smtClean="0">
              <a:solidFill>
                <a:schemeClr val="tx1"/>
              </a:solidFill>
              <a:latin typeface="Times New Roman" pitchFamily="18" charset="0"/>
              <a:cs typeface="Times New Roman" pitchFamily="18" charset="0"/>
            </a:rPr>
            <a:t>(V/D-2-a)</a:t>
          </a:r>
          <a:endParaRPr lang="tr-TR" sz="2000" dirty="0">
            <a:solidFill>
              <a:schemeClr val="tx1"/>
            </a:solidFill>
            <a:latin typeface="Times New Roman" pitchFamily="18" charset="0"/>
            <a:cs typeface="Times New Roman" pitchFamily="18" charset="0"/>
          </a:endParaRPr>
        </a:p>
      </dgm:t>
    </dgm:pt>
    <dgm:pt modelId="{85C00492-78E6-4E3F-8A66-3EDA89628AA0}" type="parTrans" cxnId="{BB437F6C-DDE0-46CC-842B-332408E00A64}">
      <dgm:prSet/>
      <dgm:spPr/>
      <dgm:t>
        <a:bodyPr/>
        <a:lstStyle/>
        <a:p>
          <a:endParaRPr lang="tr-TR"/>
        </a:p>
      </dgm:t>
    </dgm:pt>
    <dgm:pt modelId="{A0B10262-69E0-4F47-A439-42CC849D3006}" type="sibTrans" cxnId="{BB437F6C-DDE0-46CC-842B-332408E00A64}">
      <dgm:prSet/>
      <dgm:spPr/>
      <dgm:t>
        <a:bodyPr/>
        <a:lstStyle/>
        <a:p>
          <a:endParaRPr lang="tr-TR"/>
        </a:p>
      </dgm:t>
    </dgm:pt>
    <dgm:pt modelId="{F4665EDB-4127-4EBE-9F18-954A2ED3B172}">
      <dgm:prSet phldrT="[Metin]" custT="1"/>
      <dgm:spPr/>
      <dgm:t>
        <a:bodyPr/>
        <a:lstStyle/>
        <a:p>
          <a:pPr algn="l"/>
          <a:r>
            <a:rPr lang="tr-TR" sz="1400" dirty="0" smtClean="0">
              <a:latin typeface="Times New Roman" pitchFamily="18" charset="0"/>
              <a:cs typeface="Times New Roman" pitchFamily="18" charset="0"/>
            </a:rPr>
            <a:t>-Verilen bu beyannamelerde hesaplanan KDV varsa</a:t>
          </a:r>
        </a:p>
        <a:p>
          <a:pPr algn="l"/>
          <a:r>
            <a:rPr lang="tr-TR" sz="1400" dirty="0" smtClean="0">
              <a:latin typeface="Times New Roman" pitchFamily="18" charset="0"/>
              <a:cs typeface="Times New Roman" pitchFamily="18" charset="0"/>
            </a:rPr>
            <a:t>-Verilmiş </a:t>
          </a:r>
          <a:r>
            <a:rPr lang="tr-TR" sz="1400" dirty="0" smtClean="0">
              <a:latin typeface="Times New Roman" pitchFamily="18" charset="0"/>
              <a:cs typeface="Times New Roman" pitchFamily="18" charset="0"/>
            </a:rPr>
            <a:t>olan beyannamelerdeki </a:t>
          </a:r>
          <a:r>
            <a:rPr lang="tr-TR" sz="1400" dirty="0" err="1" smtClean="0">
              <a:latin typeface="Times New Roman" pitchFamily="18" charset="0"/>
              <a:cs typeface="Times New Roman" pitchFamily="18" charset="0"/>
            </a:rPr>
            <a:t>hes</a:t>
          </a:r>
          <a:r>
            <a:rPr lang="tr-TR" sz="1400" dirty="0" smtClean="0">
              <a:latin typeface="Times New Roman" pitchFamily="18" charset="0"/>
              <a:cs typeface="Times New Roman" pitchFamily="18" charset="0"/>
            </a:rPr>
            <a:t>. KDV tutarları toplanır.</a:t>
          </a:r>
        </a:p>
        <a:p>
          <a:pPr algn="l"/>
          <a:r>
            <a:rPr lang="tr-TR" sz="1400" dirty="0" smtClean="0">
              <a:latin typeface="Times New Roman" pitchFamily="18" charset="0"/>
              <a:cs typeface="Times New Roman" pitchFamily="18" charset="0"/>
            </a:rPr>
            <a:t>-Bu rakam beyanname verilen dönem sayısına bölünür.</a:t>
          </a:r>
        </a:p>
        <a:p>
          <a:pPr algn="l"/>
          <a:r>
            <a:rPr lang="tr-TR" sz="1400" dirty="0" smtClean="0">
              <a:latin typeface="Times New Roman" pitchFamily="18" charset="0"/>
              <a:cs typeface="Times New Roman" pitchFamily="18" charset="0"/>
            </a:rPr>
            <a:t>-Bulunan ortalama tutar 12 ile çarpılır.</a:t>
          </a:r>
        </a:p>
        <a:p>
          <a:pPr algn="l"/>
          <a:r>
            <a:rPr lang="tr-TR" sz="1400" dirty="0" smtClean="0">
              <a:latin typeface="Times New Roman" pitchFamily="18" charset="0"/>
              <a:cs typeface="Times New Roman" pitchFamily="18" charset="0"/>
            </a:rPr>
            <a:t>-Bu şekilde ortaya çıkan rakama yasada belirlenen oranlar uygulanacaktır.</a:t>
          </a:r>
        </a:p>
        <a:p>
          <a:pPr algn="ctr"/>
          <a:r>
            <a:rPr lang="tr-TR" sz="1400" dirty="0" smtClean="0">
              <a:latin typeface="Times New Roman" pitchFamily="18" charset="0"/>
              <a:cs typeface="Times New Roman" pitchFamily="18" charset="0"/>
            </a:rPr>
            <a:t>BU MÜKELLEFLER GV/KV ARTIRMAK ZORUNDA DEĞİL</a:t>
          </a:r>
          <a:r>
            <a:rPr lang="tr-TR" sz="1600" dirty="0" smtClean="0">
              <a:latin typeface="Times New Roman" pitchFamily="18" charset="0"/>
              <a:cs typeface="Times New Roman" pitchFamily="18" charset="0"/>
            </a:rPr>
            <a:t>. </a:t>
          </a:r>
        </a:p>
        <a:p>
          <a:pPr algn="ctr"/>
          <a:r>
            <a:rPr lang="tr-TR" sz="1600" dirty="0" smtClean="0">
              <a:solidFill>
                <a:schemeClr val="tx1"/>
              </a:solidFill>
              <a:latin typeface="Times New Roman" pitchFamily="18" charset="0"/>
              <a:cs typeface="Times New Roman" pitchFamily="18" charset="0"/>
            </a:rPr>
            <a:t>(V/D-2-a)</a:t>
          </a:r>
          <a:endParaRPr lang="tr-TR" sz="1600" dirty="0">
            <a:solidFill>
              <a:schemeClr val="tx1"/>
            </a:solidFill>
            <a:latin typeface="Times New Roman" pitchFamily="18" charset="0"/>
            <a:cs typeface="Times New Roman" pitchFamily="18" charset="0"/>
          </a:endParaRPr>
        </a:p>
      </dgm:t>
    </dgm:pt>
    <dgm:pt modelId="{49CFC4F4-4CE8-441A-A89E-1D83F143B197}" type="parTrans" cxnId="{58BA179A-B545-4691-9E13-225DA617EB8A}">
      <dgm:prSet/>
      <dgm:spPr/>
      <dgm:t>
        <a:bodyPr/>
        <a:lstStyle/>
        <a:p>
          <a:endParaRPr lang="tr-TR"/>
        </a:p>
      </dgm:t>
    </dgm:pt>
    <dgm:pt modelId="{B1A71FA9-22C7-4F66-A071-F9041F9F107E}" type="sibTrans" cxnId="{58BA179A-B545-4691-9E13-225DA617EB8A}">
      <dgm:prSet/>
      <dgm:spPr/>
      <dgm:t>
        <a:bodyPr/>
        <a:lstStyle/>
        <a:p>
          <a:endParaRPr lang="tr-TR"/>
        </a:p>
      </dgm:t>
    </dgm:pt>
    <dgm:pt modelId="{68FC2CF5-11DF-4385-BACA-858CDF6EB6D7}">
      <dgm:prSet phldrT="[Metin]" custT="1"/>
      <dgm:spPr/>
      <dgm:t>
        <a:bodyPr/>
        <a:lstStyle/>
        <a:p>
          <a:pPr algn="ctr"/>
          <a:r>
            <a:rPr lang="tr-TR" sz="1600" dirty="0" smtClean="0">
              <a:latin typeface="Times New Roman" pitchFamily="18" charset="0"/>
              <a:cs typeface="Times New Roman" pitchFamily="18" charset="0"/>
            </a:rPr>
            <a:t>En az 3 dönemde beyanname veren ve hiçbir dönemde hesaplanan KDV çıkmayan veya sadece tecil terkin nedeniyle he. KDV bulunan mükelleflerin KDV artırımları </a:t>
          </a:r>
          <a:r>
            <a:rPr lang="tr-TR" sz="1600" dirty="0" smtClean="0">
              <a:latin typeface="Times New Roman" pitchFamily="18" charset="0"/>
              <a:cs typeface="Times New Roman" pitchFamily="18" charset="0"/>
            </a:rPr>
            <a:t>GV/</a:t>
          </a:r>
          <a:r>
            <a:rPr lang="tr-TR" sz="1600" dirty="0" err="1" smtClean="0">
              <a:latin typeface="Times New Roman" pitchFamily="18" charset="0"/>
              <a:cs typeface="Times New Roman" pitchFamily="18" charset="0"/>
            </a:rPr>
            <a:t>KV’nin</a:t>
          </a:r>
          <a:r>
            <a:rPr lang="tr-TR" sz="1600" dirty="0" smtClean="0">
              <a:latin typeface="Times New Roman" pitchFamily="18" charset="0"/>
              <a:cs typeface="Times New Roman" pitchFamily="18" charset="0"/>
            </a:rPr>
            <a:t> artırılan </a:t>
          </a:r>
          <a:r>
            <a:rPr lang="tr-TR" sz="1600" dirty="0" smtClean="0">
              <a:latin typeface="Times New Roman" pitchFamily="18" charset="0"/>
              <a:cs typeface="Times New Roman" pitchFamily="18" charset="0"/>
            </a:rPr>
            <a:t>matrahlarına %18 KDV oranı uygulanarak tespit edilecektir.</a:t>
          </a:r>
        </a:p>
        <a:p>
          <a:pPr algn="ctr"/>
          <a:r>
            <a:rPr lang="tr-TR" sz="1600" b="0" dirty="0" smtClean="0">
              <a:solidFill>
                <a:schemeClr val="tx1"/>
              </a:solidFill>
              <a:latin typeface="Times New Roman" pitchFamily="18" charset="0"/>
              <a:cs typeface="Times New Roman" pitchFamily="18" charset="0"/>
            </a:rPr>
            <a:t>(V/D-3-a) </a:t>
          </a:r>
          <a:endParaRPr lang="tr-TR" sz="1600" b="0" dirty="0">
            <a:solidFill>
              <a:schemeClr val="tx1"/>
            </a:solidFill>
            <a:latin typeface="Times New Roman" pitchFamily="18" charset="0"/>
            <a:cs typeface="Times New Roman" pitchFamily="18" charset="0"/>
          </a:endParaRPr>
        </a:p>
      </dgm:t>
    </dgm:pt>
    <dgm:pt modelId="{ABD5F680-4728-4D27-987B-89CFB0FB2D3C}" type="parTrans" cxnId="{2F226B8D-A60E-498A-860B-D01B4C4806E6}">
      <dgm:prSet/>
      <dgm:spPr/>
      <dgm:t>
        <a:bodyPr/>
        <a:lstStyle/>
        <a:p>
          <a:endParaRPr lang="tr-TR"/>
        </a:p>
      </dgm:t>
    </dgm:pt>
    <dgm:pt modelId="{92C24B32-D8A4-4F65-B6AE-EDAD32CB2108}" type="sibTrans" cxnId="{2F226B8D-A60E-498A-860B-D01B4C4806E6}">
      <dgm:prSet/>
      <dgm:spPr/>
      <dgm:t>
        <a:bodyPr/>
        <a:lstStyle/>
        <a:p>
          <a:endParaRPr lang="tr-TR"/>
        </a:p>
      </dgm:t>
    </dgm:pt>
    <dgm:pt modelId="{4C6070F7-72E1-46EF-BBD5-CAD5B5010301}">
      <dgm:prSet phldrT="[Metin]"/>
      <dgm:spPr/>
      <dgm:t>
        <a:bodyPr/>
        <a:lstStyle/>
        <a:p>
          <a:r>
            <a:rPr lang="tr-TR" dirty="0" smtClean="0"/>
            <a:t>Hiç KDV Beyannamesi Vermeyenler veya </a:t>
          </a:r>
          <a:r>
            <a:rPr lang="tr-TR" dirty="0" smtClean="0"/>
            <a:t>en fazla 2 </a:t>
          </a:r>
          <a:r>
            <a:rPr lang="tr-TR" dirty="0" smtClean="0"/>
            <a:t>KDV Beyannamesi Verenler </a:t>
          </a:r>
          <a:endParaRPr lang="tr-TR" dirty="0"/>
        </a:p>
      </dgm:t>
    </dgm:pt>
    <dgm:pt modelId="{1EA83F3A-07A0-42C1-B74B-E0F168EA1FCE}" type="parTrans" cxnId="{2AD51FE1-1640-47ED-A484-E86105429F6C}">
      <dgm:prSet/>
      <dgm:spPr/>
      <dgm:t>
        <a:bodyPr/>
        <a:lstStyle/>
        <a:p>
          <a:endParaRPr lang="tr-TR"/>
        </a:p>
      </dgm:t>
    </dgm:pt>
    <dgm:pt modelId="{2A292F1C-D901-4073-85D3-5D187A52F7C9}" type="sibTrans" cxnId="{2AD51FE1-1640-47ED-A484-E86105429F6C}">
      <dgm:prSet/>
      <dgm:spPr/>
      <dgm:t>
        <a:bodyPr/>
        <a:lstStyle/>
        <a:p>
          <a:endParaRPr lang="tr-TR"/>
        </a:p>
      </dgm:t>
    </dgm:pt>
    <dgm:pt modelId="{1B184BF3-BE1E-486C-95CE-1C4AA1A17E34}">
      <dgm:prSet phldrT="[Metin]" custT="1"/>
      <dgm:spPr/>
      <dgm:t>
        <a:bodyPr/>
        <a:lstStyle/>
        <a:p>
          <a:r>
            <a:rPr lang="tr-TR" sz="1600" dirty="0" smtClean="0">
              <a:latin typeface="Times New Roman" pitchFamily="18" charset="0"/>
              <a:cs typeface="Times New Roman" pitchFamily="18" charset="0"/>
            </a:rPr>
            <a:t>Bu durumda GV/KV matrahının %18’i  ödenecek KDV olarak beyan edilecektir. </a:t>
          </a:r>
        </a:p>
        <a:p>
          <a:r>
            <a:rPr lang="tr-TR" sz="1600" dirty="0" smtClean="0">
              <a:solidFill>
                <a:schemeClr val="tx1"/>
              </a:solidFill>
              <a:latin typeface="Times New Roman" pitchFamily="18" charset="0"/>
              <a:cs typeface="Times New Roman" pitchFamily="18" charset="0"/>
            </a:rPr>
            <a:t>(V/D-2-b) </a:t>
          </a:r>
          <a:endParaRPr lang="tr-TR" sz="1600" dirty="0">
            <a:solidFill>
              <a:schemeClr val="tx1"/>
            </a:solidFill>
            <a:latin typeface="Times New Roman" pitchFamily="18" charset="0"/>
            <a:cs typeface="Times New Roman" pitchFamily="18" charset="0"/>
          </a:endParaRPr>
        </a:p>
      </dgm:t>
    </dgm:pt>
    <dgm:pt modelId="{3D65EC88-57AE-4EEA-80C0-BDA9DADF5156}" type="parTrans" cxnId="{0E3A1C78-E888-4EE4-B1FA-11D7213A3D35}">
      <dgm:prSet/>
      <dgm:spPr/>
      <dgm:t>
        <a:bodyPr/>
        <a:lstStyle/>
        <a:p>
          <a:endParaRPr lang="tr-TR"/>
        </a:p>
      </dgm:t>
    </dgm:pt>
    <dgm:pt modelId="{7199E166-C65C-45EC-B679-E85DD20E3D9E}" type="sibTrans" cxnId="{0E3A1C78-E888-4EE4-B1FA-11D7213A3D35}">
      <dgm:prSet/>
      <dgm:spPr/>
      <dgm:t>
        <a:bodyPr/>
        <a:lstStyle/>
        <a:p>
          <a:endParaRPr lang="tr-TR"/>
        </a:p>
      </dgm:t>
    </dgm:pt>
    <dgm:pt modelId="{31527B27-48AC-4EE7-B6DC-DAAAA72B5DBA}" type="pres">
      <dgm:prSet presAssocID="{F13A7046-F4FC-4197-9B19-53D38D3832AE}" presName="Name0" presStyleCnt="0">
        <dgm:presLayoutVars>
          <dgm:chPref val="1"/>
          <dgm:dir/>
          <dgm:animOne val="branch"/>
          <dgm:animLvl val="lvl"/>
          <dgm:resizeHandles/>
        </dgm:presLayoutVars>
      </dgm:prSet>
      <dgm:spPr/>
      <dgm:t>
        <a:bodyPr/>
        <a:lstStyle/>
        <a:p>
          <a:endParaRPr lang="tr-TR"/>
        </a:p>
      </dgm:t>
    </dgm:pt>
    <dgm:pt modelId="{9467662D-1B22-4955-9D4F-8FB8A50799C7}" type="pres">
      <dgm:prSet presAssocID="{9EC4C6CA-A9E3-45FC-9821-0CC2F724B89D}" presName="vertOne" presStyleCnt="0"/>
      <dgm:spPr/>
    </dgm:pt>
    <dgm:pt modelId="{C3B5FCCF-D8DF-4A1E-8EE4-4767CBAF2F97}" type="pres">
      <dgm:prSet presAssocID="{9EC4C6CA-A9E3-45FC-9821-0CC2F724B89D}" presName="txOne" presStyleLbl="node0" presStyleIdx="0" presStyleCnt="1" custScaleY="30706">
        <dgm:presLayoutVars>
          <dgm:chPref val="3"/>
        </dgm:presLayoutVars>
      </dgm:prSet>
      <dgm:spPr/>
      <dgm:t>
        <a:bodyPr/>
        <a:lstStyle/>
        <a:p>
          <a:endParaRPr lang="tr-TR"/>
        </a:p>
      </dgm:t>
    </dgm:pt>
    <dgm:pt modelId="{A85AD8F7-87FE-47EA-B46E-9D34BFC26872}" type="pres">
      <dgm:prSet presAssocID="{9EC4C6CA-A9E3-45FC-9821-0CC2F724B89D}" presName="parTransOne" presStyleCnt="0"/>
      <dgm:spPr/>
    </dgm:pt>
    <dgm:pt modelId="{32F4F0AA-F05E-4BD6-9613-C5320C7CC426}" type="pres">
      <dgm:prSet presAssocID="{9EC4C6CA-A9E3-45FC-9821-0CC2F724B89D}" presName="horzOne" presStyleCnt="0"/>
      <dgm:spPr/>
    </dgm:pt>
    <dgm:pt modelId="{5AEFF2E0-1C94-423A-830B-D8A54890F2C6}" type="pres">
      <dgm:prSet presAssocID="{D5D92897-29CD-4246-8C9C-E50A4C214ECA}" presName="vertTwo" presStyleCnt="0"/>
      <dgm:spPr/>
    </dgm:pt>
    <dgm:pt modelId="{6788F85C-6E32-49D0-98E1-39E86088C2C7}" type="pres">
      <dgm:prSet presAssocID="{D5D92897-29CD-4246-8C9C-E50A4C214ECA}" presName="txTwo" presStyleLbl="node2" presStyleIdx="0" presStyleCnt="2" custScaleY="23246" custLinFactNeighborX="45" custLinFactNeighborY="-65679">
        <dgm:presLayoutVars>
          <dgm:chPref val="3"/>
        </dgm:presLayoutVars>
      </dgm:prSet>
      <dgm:spPr/>
      <dgm:t>
        <a:bodyPr/>
        <a:lstStyle/>
        <a:p>
          <a:endParaRPr lang="tr-TR"/>
        </a:p>
      </dgm:t>
    </dgm:pt>
    <dgm:pt modelId="{E68577F6-4BD3-4092-AF7A-C839E2ACAD0D}" type="pres">
      <dgm:prSet presAssocID="{D5D92897-29CD-4246-8C9C-E50A4C214ECA}" presName="parTransTwo" presStyleCnt="0"/>
      <dgm:spPr/>
    </dgm:pt>
    <dgm:pt modelId="{DA5CAC95-0359-4AD9-8186-0116FD8A23CE}" type="pres">
      <dgm:prSet presAssocID="{D5D92897-29CD-4246-8C9C-E50A4C214ECA}" presName="horzTwo" presStyleCnt="0"/>
      <dgm:spPr/>
    </dgm:pt>
    <dgm:pt modelId="{CE2F604F-1733-4A39-B122-58600C553BE2}" type="pres">
      <dgm:prSet presAssocID="{F4665EDB-4127-4EBE-9F18-954A2ED3B172}" presName="vertThree" presStyleCnt="0"/>
      <dgm:spPr/>
    </dgm:pt>
    <dgm:pt modelId="{28605213-ECF8-4585-8ECA-4AB06FBF2A99}" type="pres">
      <dgm:prSet presAssocID="{F4665EDB-4127-4EBE-9F18-954A2ED3B172}" presName="txThree" presStyleLbl="node3" presStyleIdx="0" presStyleCnt="3" custScaleY="112346">
        <dgm:presLayoutVars>
          <dgm:chPref val="3"/>
        </dgm:presLayoutVars>
      </dgm:prSet>
      <dgm:spPr/>
      <dgm:t>
        <a:bodyPr/>
        <a:lstStyle/>
        <a:p>
          <a:endParaRPr lang="tr-TR"/>
        </a:p>
      </dgm:t>
    </dgm:pt>
    <dgm:pt modelId="{17218AD0-78D9-40C9-A9FE-E7AD0D5838AE}" type="pres">
      <dgm:prSet presAssocID="{F4665EDB-4127-4EBE-9F18-954A2ED3B172}" presName="horzThree" presStyleCnt="0"/>
      <dgm:spPr/>
    </dgm:pt>
    <dgm:pt modelId="{B9F278E7-FDC5-4A20-8ADA-44F937CB47D1}" type="pres">
      <dgm:prSet presAssocID="{B1A71FA9-22C7-4F66-A071-F9041F9F107E}" presName="sibSpaceThree" presStyleCnt="0"/>
      <dgm:spPr/>
    </dgm:pt>
    <dgm:pt modelId="{E7AABFE8-FFDC-4EAE-8BC2-42338FB4ABC7}" type="pres">
      <dgm:prSet presAssocID="{68FC2CF5-11DF-4385-BACA-858CDF6EB6D7}" presName="vertThree" presStyleCnt="0"/>
      <dgm:spPr/>
    </dgm:pt>
    <dgm:pt modelId="{17002366-3412-439D-B06B-C3688E900D02}" type="pres">
      <dgm:prSet presAssocID="{68FC2CF5-11DF-4385-BACA-858CDF6EB6D7}" presName="txThree" presStyleLbl="node3" presStyleIdx="1" presStyleCnt="3" custScaleY="111888">
        <dgm:presLayoutVars>
          <dgm:chPref val="3"/>
        </dgm:presLayoutVars>
      </dgm:prSet>
      <dgm:spPr/>
      <dgm:t>
        <a:bodyPr/>
        <a:lstStyle/>
        <a:p>
          <a:endParaRPr lang="tr-TR"/>
        </a:p>
      </dgm:t>
    </dgm:pt>
    <dgm:pt modelId="{4CE7D148-EFD2-4226-9F81-366542618096}" type="pres">
      <dgm:prSet presAssocID="{68FC2CF5-11DF-4385-BACA-858CDF6EB6D7}" presName="horzThree" presStyleCnt="0"/>
      <dgm:spPr/>
    </dgm:pt>
    <dgm:pt modelId="{2F5DDD7C-1F8E-45DE-9070-22F8E3BE91AA}" type="pres">
      <dgm:prSet presAssocID="{A0B10262-69E0-4F47-A439-42CC849D3006}" presName="sibSpaceTwo" presStyleCnt="0"/>
      <dgm:spPr/>
    </dgm:pt>
    <dgm:pt modelId="{4B00CA36-0218-4A22-95A6-CBF857780C68}" type="pres">
      <dgm:prSet presAssocID="{4C6070F7-72E1-46EF-BBD5-CAD5B5010301}" presName="vertTwo" presStyleCnt="0"/>
      <dgm:spPr/>
    </dgm:pt>
    <dgm:pt modelId="{1CF5706C-6643-469A-99A8-AE64829B50D5}" type="pres">
      <dgm:prSet presAssocID="{4C6070F7-72E1-46EF-BBD5-CAD5B5010301}" presName="txTwo" presStyleLbl="node2" presStyleIdx="1" presStyleCnt="2" custScaleY="31449" custLinFactNeighborX="-1040" custLinFactNeighborY="-60629">
        <dgm:presLayoutVars>
          <dgm:chPref val="3"/>
        </dgm:presLayoutVars>
      </dgm:prSet>
      <dgm:spPr/>
      <dgm:t>
        <a:bodyPr/>
        <a:lstStyle/>
        <a:p>
          <a:endParaRPr lang="tr-TR"/>
        </a:p>
      </dgm:t>
    </dgm:pt>
    <dgm:pt modelId="{DF7F97EA-CC31-4021-A92F-E2E7781550AA}" type="pres">
      <dgm:prSet presAssocID="{4C6070F7-72E1-46EF-BBD5-CAD5B5010301}" presName="parTransTwo" presStyleCnt="0"/>
      <dgm:spPr/>
    </dgm:pt>
    <dgm:pt modelId="{2BA06817-3CE6-495F-8CD0-B1076C511F0C}" type="pres">
      <dgm:prSet presAssocID="{4C6070F7-72E1-46EF-BBD5-CAD5B5010301}" presName="horzTwo" presStyleCnt="0"/>
      <dgm:spPr/>
    </dgm:pt>
    <dgm:pt modelId="{F23EE4BD-83E1-48C3-8933-E8021ACA9AA9}" type="pres">
      <dgm:prSet presAssocID="{1B184BF3-BE1E-486C-95CE-1C4AA1A17E34}" presName="vertThree" presStyleCnt="0"/>
      <dgm:spPr/>
    </dgm:pt>
    <dgm:pt modelId="{3724F3CD-4E1C-4594-8402-E84DA959A94F}" type="pres">
      <dgm:prSet presAssocID="{1B184BF3-BE1E-486C-95CE-1C4AA1A17E34}" presName="txThree" presStyleLbl="node3" presStyleIdx="2" presStyleCnt="3" custScaleY="88247">
        <dgm:presLayoutVars>
          <dgm:chPref val="3"/>
        </dgm:presLayoutVars>
      </dgm:prSet>
      <dgm:spPr/>
      <dgm:t>
        <a:bodyPr/>
        <a:lstStyle/>
        <a:p>
          <a:endParaRPr lang="tr-TR"/>
        </a:p>
      </dgm:t>
    </dgm:pt>
    <dgm:pt modelId="{595E6443-6D08-4A5D-9C8F-68DD1666AA7B}" type="pres">
      <dgm:prSet presAssocID="{1B184BF3-BE1E-486C-95CE-1C4AA1A17E34}" presName="horzThree" presStyleCnt="0"/>
      <dgm:spPr/>
    </dgm:pt>
  </dgm:ptLst>
  <dgm:cxnLst>
    <dgm:cxn modelId="{BB437F6C-DDE0-46CC-842B-332408E00A64}" srcId="{9EC4C6CA-A9E3-45FC-9821-0CC2F724B89D}" destId="{D5D92897-29CD-4246-8C9C-E50A4C214ECA}" srcOrd="0" destOrd="0" parTransId="{85C00492-78E6-4E3F-8A66-3EDA89628AA0}" sibTransId="{A0B10262-69E0-4F47-A439-42CC849D3006}"/>
    <dgm:cxn modelId="{6F58E911-40D0-4874-8160-EAC760389FE3}" type="presOf" srcId="{F13A7046-F4FC-4197-9B19-53D38D3832AE}" destId="{31527B27-48AC-4EE7-B6DC-DAAAA72B5DBA}" srcOrd="0" destOrd="0" presId="urn:microsoft.com/office/officeart/2005/8/layout/hierarchy4"/>
    <dgm:cxn modelId="{F7C86E9C-E0E3-4811-91E0-C6A1B81C312D}" srcId="{F13A7046-F4FC-4197-9B19-53D38D3832AE}" destId="{9EC4C6CA-A9E3-45FC-9821-0CC2F724B89D}" srcOrd="0" destOrd="0" parTransId="{13F9DC75-0F83-4ECF-AFBD-7C783886CAFF}" sibTransId="{A4879E5A-7C2A-4AA2-B76D-369873B6BB4E}"/>
    <dgm:cxn modelId="{5B168159-F900-44A0-8F30-A45483F33F10}" type="presOf" srcId="{68FC2CF5-11DF-4385-BACA-858CDF6EB6D7}" destId="{17002366-3412-439D-B06B-C3688E900D02}" srcOrd="0" destOrd="0" presId="urn:microsoft.com/office/officeart/2005/8/layout/hierarchy4"/>
    <dgm:cxn modelId="{C3FB55DD-D2E0-4776-AFFA-265954A00849}" type="presOf" srcId="{F4665EDB-4127-4EBE-9F18-954A2ED3B172}" destId="{28605213-ECF8-4585-8ECA-4AB06FBF2A99}" srcOrd="0" destOrd="0" presId="urn:microsoft.com/office/officeart/2005/8/layout/hierarchy4"/>
    <dgm:cxn modelId="{0E3A1C78-E888-4EE4-B1FA-11D7213A3D35}" srcId="{4C6070F7-72E1-46EF-BBD5-CAD5B5010301}" destId="{1B184BF3-BE1E-486C-95CE-1C4AA1A17E34}" srcOrd="0" destOrd="0" parTransId="{3D65EC88-57AE-4EEA-80C0-BDA9DADF5156}" sibTransId="{7199E166-C65C-45EC-B679-E85DD20E3D9E}"/>
    <dgm:cxn modelId="{58BA179A-B545-4691-9E13-225DA617EB8A}" srcId="{D5D92897-29CD-4246-8C9C-E50A4C214ECA}" destId="{F4665EDB-4127-4EBE-9F18-954A2ED3B172}" srcOrd="0" destOrd="0" parTransId="{49CFC4F4-4CE8-441A-A89E-1D83F143B197}" sibTransId="{B1A71FA9-22C7-4F66-A071-F9041F9F107E}"/>
    <dgm:cxn modelId="{AC58E85E-8966-4559-889F-B9BE337F1030}" type="presOf" srcId="{1B184BF3-BE1E-486C-95CE-1C4AA1A17E34}" destId="{3724F3CD-4E1C-4594-8402-E84DA959A94F}" srcOrd="0" destOrd="0" presId="urn:microsoft.com/office/officeart/2005/8/layout/hierarchy4"/>
    <dgm:cxn modelId="{2F226B8D-A60E-498A-860B-D01B4C4806E6}" srcId="{D5D92897-29CD-4246-8C9C-E50A4C214ECA}" destId="{68FC2CF5-11DF-4385-BACA-858CDF6EB6D7}" srcOrd="1" destOrd="0" parTransId="{ABD5F680-4728-4D27-987B-89CFB0FB2D3C}" sibTransId="{92C24B32-D8A4-4F65-B6AE-EDAD32CB2108}"/>
    <dgm:cxn modelId="{7F28C5CF-388F-45DB-99A7-887B296650C5}" type="presOf" srcId="{9EC4C6CA-A9E3-45FC-9821-0CC2F724B89D}" destId="{C3B5FCCF-D8DF-4A1E-8EE4-4767CBAF2F97}" srcOrd="0" destOrd="0" presId="urn:microsoft.com/office/officeart/2005/8/layout/hierarchy4"/>
    <dgm:cxn modelId="{2AD51FE1-1640-47ED-A484-E86105429F6C}" srcId="{9EC4C6CA-A9E3-45FC-9821-0CC2F724B89D}" destId="{4C6070F7-72E1-46EF-BBD5-CAD5B5010301}" srcOrd="1" destOrd="0" parTransId="{1EA83F3A-07A0-42C1-B74B-E0F168EA1FCE}" sibTransId="{2A292F1C-D901-4073-85D3-5D187A52F7C9}"/>
    <dgm:cxn modelId="{C2948E4D-E267-4692-8AF7-82AACA0D3E61}" type="presOf" srcId="{4C6070F7-72E1-46EF-BBD5-CAD5B5010301}" destId="{1CF5706C-6643-469A-99A8-AE64829B50D5}" srcOrd="0" destOrd="0" presId="urn:microsoft.com/office/officeart/2005/8/layout/hierarchy4"/>
    <dgm:cxn modelId="{EE5F1107-39DB-4933-877D-BFEC7279B18B}" type="presOf" srcId="{D5D92897-29CD-4246-8C9C-E50A4C214ECA}" destId="{6788F85C-6E32-49D0-98E1-39E86088C2C7}" srcOrd="0" destOrd="0" presId="urn:microsoft.com/office/officeart/2005/8/layout/hierarchy4"/>
    <dgm:cxn modelId="{DD41A6F2-AD81-4C50-A5BB-EAA1350E80D9}" type="presParOf" srcId="{31527B27-48AC-4EE7-B6DC-DAAAA72B5DBA}" destId="{9467662D-1B22-4955-9D4F-8FB8A50799C7}" srcOrd="0" destOrd="0" presId="urn:microsoft.com/office/officeart/2005/8/layout/hierarchy4"/>
    <dgm:cxn modelId="{AA8568A9-2323-439C-B71D-C1FEAA4122A7}" type="presParOf" srcId="{9467662D-1B22-4955-9D4F-8FB8A50799C7}" destId="{C3B5FCCF-D8DF-4A1E-8EE4-4767CBAF2F97}" srcOrd="0" destOrd="0" presId="urn:microsoft.com/office/officeart/2005/8/layout/hierarchy4"/>
    <dgm:cxn modelId="{65F050FD-6B9C-4D81-88AF-5586AEC929AE}" type="presParOf" srcId="{9467662D-1B22-4955-9D4F-8FB8A50799C7}" destId="{A85AD8F7-87FE-47EA-B46E-9D34BFC26872}" srcOrd="1" destOrd="0" presId="urn:microsoft.com/office/officeart/2005/8/layout/hierarchy4"/>
    <dgm:cxn modelId="{ADCF13B1-9A2E-45B8-93F3-CA7C4FD2A8FF}" type="presParOf" srcId="{9467662D-1B22-4955-9D4F-8FB8A50799C7}" destId="{32F4F0AA-F05E-4BD6-9613-C5320C7CC426}" srcOrd="2" destOrd="0" presId="urn:microsoft.com/office/officeart/2005/8/layout/hierarchy4"/>
    <dgm:cxn modelId="{FFAEDBBF-4249-4F95-A8F8-E4917AC79B97}" type="presParOf" srcId="{32F4F0AA-F05E-4BD6-9613-C5320C7CC426}" destId="{5AEFF2E0-1C94-423A-830B-D8A54890F2C6}" srcOrd="0" destOrd="0" presId="urn:microsoft.com/office/officeart/2005/8/layout/hierarchy4"/>
    <dgm:cxn modelId="{AFED8B20-D8CD-4119-8E6B-CD7FAFAACEF0}" type="presParOf" srcId="{5AEFF2E0-1C94-423A-830B-D8A54890F2C6}" destId="{6788F85C-6E32-49D0-98E1-39E86088C2C7}" srcOrd="0" destOrd="0" presId="urn:microsoft.com/office/officeart/2005/8/layout/hierarchy4"/>
    <dgm:cxn modelId="{142496F3-16B1-4C88-84AA-C83BB6611F7E}" type="presParOf" srcId="{5AEFF2E0-1C94-423A-830B-D8A54890F2C6}" destId="{E68577F6-4BD3-4092-AF7A-C839E2ACAD0D}" srcOrd="1" destOrd="0" presId="urn:microsoft.com/office/officeart/2005/8/layout/hierarchy4"/>
    <dgm:cxn modelId="{1D9288B6-0FA8-4687-BDFA-8011AAE9796D}" type="presParOf" srcId="{5AEFF2E0-1C94-423A-830B-D8A54890F2C6}" destId="{DA5CAC95-0359-4AD9-8186-0116FD8A23CE}" srcOrd="2" destOrd="0" presId="urn:microsoft.com/office/officeart/2005/8/layout/hierarchy4"/>
    <dgm:cxn modelId="{852B755F-01FB-4BF9-9184-8267B41D8E0A}" type="presParOf" srcId="{DA5CAC95-0359-4AD9-8186-0116FD8A23CE}" destId="{CE2F604F-1733-4A39-B122-58600C553BE2}" srcOrd="0" destOrd="0" presId="urn:microsoft.com/office/officeart/2005/8/layout/hierarchy4"/>
    <dgm:cxn modelId="{00D038E9-DDE2-4A51-98D8-6EE5BCC0E69C}" type="presParOf" srcId="{CE2F604F-1733-4A39-B122-58600C553BE2}" destId="{28605213-ECF8-4585-8ECA-4AB06FBF2A99}" srcOrd="0" destOrd="0" presId="urn:microsoft.com/office/officeart/2005/8/layout/hierarchy4"/>
    <dgm:cxn modelId="{47DD38A8-4794-4783-AB1B-5757466B2E98}" type="presParOf" srcId="{CE2F604F-1733-4A39-B122-58600C553BE2}" destId="{17218AD0-78D9-40C9-A9FE-E7AD0D5838AE}" srcOrd="1" destOrd="0" presId="urn:microsoft.com/office/officeart/2005/8/layout/hierarchy4"/>
    <dgm:cxn modelId="{1FD7253D-2968-405B-AB84-7E409170B194}" type="presParOf" srcId="{DA5CAC95-0359-4AD9-8186-0116FD8A23CE}" destId="{B9F278E7-FDC5-4A20-8ADA-44F937CB47D1}" srcOrd="1" destOrd="0" presId="urn:microsoft.com/office/officeart/2005/8/layout/hierarchy4"/>
    <dgm:cxn modelId="{3EDAF72A-7311-4F07-A2CE-9C74059707BD}" type="presParOf" srcId="{DA5CAC95-0359-4AD9-8186-0116FD8A23CE}" destId="{E7AABFE8-FFDC-4EAE-8BC2-42338FB4ABC7}" srcOrd="2" destOrd="0" presId="urn:microsoft.com/office/officeart/2005/8/layout/hierarchy4"/>
    <dgm:cxn modelId="{B807D656-EA3B-49C2-AEF5-A0232DC169A3}" type="presParOf" srcId="{E7AABFE8-FFDC-4EAE-8BC2-42338FB4ABC7}" destId="{17002366-3412-439D-B06B-C3688E900D02}" srcOrd="0" destOrd="0" presId="urn:microsoft.com/office/officeart/2005/8/layout/hierarchy4"/>
    <dgm:cxn modelId="{3DB35613-53D8-4571-9E23-6D2A2658E572}" type="presParOf" srcId="{E7AABFE8-FFDC-4EAE-8BC2-42338FB4ABC7}" destId="{4CE7D148-EFD2-4226-9F81-366542618096}" srcOrd="1" destOrd="0" presId="urn:microsoft.com/office/officeart/2005/8/layout/hierarchy4"/>
    <dgm:cxn modelId="{D1416A1E-95AC-4BD5-9ED6-3F0A3274E06B}" type="presParOf" srcId="{32F4F0AA-F05E-4BD6-9613-C5320C7CC426}" destId="{2F5DDD7C-1F8E-45DE-9070-22F8E3BE91AA}" srcOrd="1" destOrd="0" presId="urn:microsoft.com/office/officeart/2005/8/layout/hierarchy4"/>
    <dgm:cxn modelId="{2D857E05-1534-4502-BBEF-BB645FED8750}" type="presParOf" srcId="{32F4F0AA-F05E-4BD6-9613-C5320C7CC426}" destId="{4B00CA36-0218-4A22-95A6-CBF857780C68}" srcOrd="2" destOrd="0" presId="urn:microsoft.com/office/officeart/2005/8/layout/hierarchy4"/>
    <dgm:cxn modelId="{9931099E-9733-4761-B20E-3D55E769E5A5}" type="presParOf" srcId="{4B00CA36-0218-4A22-95A6-CBF857780C68}" destId="{1CF5706C-6643-469A-99A8-AE64829B50D5}" srcOrd="0" destOrd="0" presId="urn:microsoft.com/office/officeart/2005/8/layout/hierarchy4"/>
    <dgm:cxn modelId="{9EBCF479-D86A-4CC6-8281-44E79CC92D5A}" type="presParOf" srcId="{4B00CA36-0218-4A22-95A6-CBF857780C68}" destId="{DF7F97EA-CC31-4021-A92F-E2E7781550AA}" srcOrd="1" destOrd="0" presId="urn:microsoft.com/office/officeart/2005/8/layout/hierarchy4"/>
    <dgm:cxn modelId="{5B66F8AC-0C34-4CD5-AA53-3BDAEAE70A2B}" type="presParOf" srcId="{4B00CA36-0218-4A22-95A6-CBF857780C68}" destId="{2BA06817-3CE6-495F-8CD0-B1076C511F0C}" srcOrd="2" destOrd="0" presId="urn:microsoft.com/office/officeart/2005/8/layout/hierarchy4"/>
    <dgm:cxn modelId="{EF689436-E33A-44B3-A508-342AB3C5ABF9}" type="presParOf" srcId="{2BA06817-3CE6-495F-8CD0-B1076C511F0C}" destId="{F23EE4BD-83E1-48C3-8933-E8021ACA9AA9}" srcOrd="0" destOrd="0" presId="urn:microsoft.com/office/officeart/2005/8/layout/hierarchy4"/>
    <dgm:cxn modelId="{313BBF9D-6965-4A72-A495-B4399BC5C709}" type="presParOf" srcId="{F23EE4BD-83E1-48C3-8933-E8021ACA9AA9}" destId="{3724F3CD-4E1C-4594-8402-E84DA959A94F}" srcOrd="0" destOrd="0" presId="urn:microsoft.com/office/officeart/2005/8/layout/hierarchy4"/>
    <dgm:cxn modelId="{F23AE3C4-913D-4506-83BE-2F5CDBDC4B77}" type="presParOf" srcId="{F23EE4BD-83E1-48C3-8933-E8021ACA9AA9}" destId="{595E6443-6D08-4A5D-9C8F-68DD1666AA7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6CA0C-0F5B-4480-A045-84095B705226}">
      <dsp:nvSpPr>
        <dsp:cNvPr id="0" name=""/>
        <dsp:cNvSpPr/>
      </dsp:nvSpPr>
      <dsp:spPr>
        <a:xfrm>
          <a:off x="1224128" y="0"/>
          <a:ext cx="5111213" cy="10736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dirty="0" smtClean="0">
              <a:latin typeface="Times New Roman" pitchFamily="18" charset="0"/>
              <a:cs typeface="Times New Roman" pitchFamily="18" charset="0"/>
            </a:rPr>
            <a:t>KDV Beyanları </a:t>
          </a:r>
          <a:endParaRPr lang="tr-TR" sz="3200" kern="1200" dirty="0">
            <a:latin typeface="Times New Roman" pitchFamily="18" charset="0"/>
            <a:cs typeface="Times New Roman" pitchFamily="18" charset="0"/>
          </a:endParaRPr>
        </a:p>
      </dsp:txBody>
      <dsp:txXfrm>
        <a:off x="1255574" y="31446"/>
        <a:ext cx="5048321" cy="1010765"/>
      </dsp:txXfrm>
    </dsp:sp>
    <dsp:sp modelId="{6CB22203-4C72-4DF9-9E97-5D482915C7E1}">
      <dsp:nvSpPr>
        <dsp:cNvPr id="0" name=""/>
        <dsp:cNvSpPr/>
      </dsp:nvSpPr>
      <dsp:spPr>
        <a:xfrm>
          <a:off x="898431" y="1201452"/>
          <a:ext cx="1947260" cy="2975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dirty="0" smtClean="0">
              <a:latin typeface="Times New Roman" pitchFamily="18" charset="0"/>
              <a:cs typeface="Times New Roman" pitchFamily="18" charset="0"/>
            </a:rPr>
            <a:t>Tüm Dönemlerin KDV Beyannamelerinin Verilmiş Olması </a:t>
          </a:r>
          <a:r>
            <a:rPr lang="tr-TR" sz="1700" b="0" kern="1200" dirty="0" smtClean="0">
              <a:solidFill>
                <a:schemeClr val="tx1"/>
              </a:solidFill>
              <a:latin typeface="Times New Roman" pitchFamily="18" charset="0"/>
              <a:cs typeface="Times New Roman" pitchFamily="18" charset="0"/>
            </a:rPr>
            <a:t>(V/D-1)</a:t>
          </a:r>
          <a:endParaRPr lang="tr-TR" sz="1700" b="0" kern="1200" dirty="0">
            <a:solidFill>
              <a:schemeClr val="tx1"/>
            </a:solidFill>
            <a:latin typeface="Times New Roman" pitchFamily="18" charset="0"/>
            <a:cs typeface="Times New Roman" pitchFamily="18" charset="0"/>
          </a:endParaRPr>
        </a:p>
      </dsp:txBody>
      <dsp:txXfrm>
        <a:off x="955464" y="1258485"/>
        <a:ext cx="1833194" cy="2860956"/>
      </dsp:txXfrm>
    </dsp:sp>
    <dsp:sp modelId="{92F3D868-3C28-494B-B201-87B7C5E8DD06}">
      <dsp:nvSpPr>
        <dsp:cNvPr id="0" name=""/>
        <dsp:cNvSpPr/>
      </dsp:nvSpPr>
      <dsp:spPr>
        <a:xfrm>
          <a:off x="4743317" y="1273451"/>
          <a:ext cx="1842154" cy="27323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dirty="0" smtClean="0">
              <a:latin typeface="Times New Roman" pitchFamily="18" charset="0"/>
              <a:cs typeface="Times New Roman" pitchFamily="18" charset="0"/>
            </a:rPr>
            <a:t>Hiç Beyanname Verilmemiş Veya Beyannamelerin Bir Kısmının Verilmemiş Olması, Yani en az bir beyanname verilmeyen haller </a:t>
          </a:r>
          <a:endParaRPr lang="tr-TR" sz="1700" kern="1200" dirty="0" smtClean="0">
            <a:latin typeface="Times New Roman" pitchFamily="18" charset="0"/>
            <a:cs typeface="Times New Roman" pitchFamily="18" charset="0"/>
          </a:endParaRPr>
        </a:p>
        <a:p>
          <a:pPr lvl="0" algn="ctr" defTabSz="755650">
            <a:lnSpc>
              <a:spcPct val="90000"/>
            </a:lnSpc>
            <a:spcBef>
              <a:spcPct val="0"/>
            </a:spcBef>
            <a:spcAft>
              <a:spcPct val="35000"/>
            </a:spcAft>
          </a:pPr>
          <a:r>
            <a:rPr lang="tr-TR" sz="1700" kern="1200" dirty="0" smtClean="0">
              <a:solidFill>
                <a:schemeClr val="tx1"/>
              </a:solidFill>
              <a:latin typeface="Times New Roman" pitchFamily="18" charset="0"/>
              <a:cs typeface="Times New Roman" pitchFamily="18" charset="0"/>
            </a:rPr>
            <a:t>(</a:t>
          </a:r>
          <a:r>
            <a:rPr lang="tr-TR" sz="1700" kern="1200" dirty="0" smtClean="0">
              <a:solidFill>
                <a:schemeClr val="tx1"/>
              </a:solidFill>
              <a:latin typeface="Times New Roman" pitchFamily="18" charset="0"/>
              <a:cs typeface="Times New Roman" pitchFamily="18" charset="0"/>
            </a:rPr>
            <a:t>V/D-2)</a:t>
          </a:r>
          <a:endParaRPr lang="tr-TR" sz="1700" kern="1200" dirty="0">
            <a:solidFill>
              <a:schemeClr val="tx1"/>
            </a:solidFill>
            <a:latin typeface="Times New Roman" pitchFamily="18" charset="0"/>
            <a:cs typeface="Times New Roman" pitchFamily="18" charset="0"/>
          </a:endParaRPr>
        </a:p>
      </dsp:txBody>
      <dsp:txXfrm>
        <a:off x="4797272" y="1327406"/>
        <a:ext cx="1734244" cy="26244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6CA0C-0F5B-4480-A045-84095B705226}">
      <dsp:nvSpPr>
        <dsp:cNvPr id="0" name=""/>
        <dsp:cNvSpPr/>
      </dsp:nvSpPr>
      <dsp:spPr>
        <a:xfrm>
          <a:off x="4207" y="2052"/>
          <a:ext cx="7459184" cy="10480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latin typeface="Times New Roman" pitchFamily="18" charset="0"/>
              <a:cs typeface="Times New Roman" pitchFamily="18" charset="0"/>
            </a:rPr>
            <a:t>Tüm Dönemlerin KDV </a:t>
          </a:r>
          <a:r>
            <a:rPr lang="tr-TR" sz="2400" kern="1200" dirty="0" err="1" smtClean="0">
              <a:latin typeface="Times New Roman" pitchFamily="18" charset="0"/>
              <a:cs typeface="Times New Roman" pitchFamily="18" charset="0"/>
            </a:rPr>
            <a:t>BeyannamelerininVerilmiş</a:t>
          </a:r>
          <a:r>
            <a:rPr lang="tr-TR" sz="2400" kern="1200" dirty="0" smtClean="0">
              <a:latin typeface="Times New Roman" pitchFamily="18" charset="0"/>
              <a:cs typeface="Times New Roman" pitchFamily="18" charset="0"/>
            </a:rPr>
            <a:t> Olması </a:t>
          </a:r>
          <a:r>
            <a:rPr lang="tr-TR" sz="2400" b="0" kern="1200" dirty="0" smtClean="0">
              <a:solidFill>
                <a:schemeClr val="tx1"/>
              </a:solidFill>
              <a:latin typeface="Times New Roman" pitchFamily="18" charset="0"/>
              <a:cs typeface="Times New Roman" pitchFamily="18" charset="0"/>
            </a:rPr>
            <a:t>(V/D-1)</a:t>
          </a:r>
          <a:endParaRPr lang="tr-TR" sz="2400" b="0" kern="1200" dirty="0">
            <a:solidFill>
              <a:schemeClr val="tx1"/>
            </a:solidFill>
            <a:latin typeface="Times New Roman" pitchFamily="18" charset="0"/>
            <a:cs typeface="Times New Roman" pitchFamily="18" charset="0"/>
          </a:endParaRPr>
        </a:p>
      </dsp:txBody>
      <dsp:txXfrm>
        <a:off x="34905" y="32750"/>
        <a:ext cx="7397788" cy="986703"/>
      </dsp:txXfrm>
    </dsp:sp>
    <dsp:sp modelId="{A74DFBA2-0AB9-442F-BEC5-6E782D397A03}">
      <dsp:nvSpPr>
        <dsp:cNvPr id="0" name=""/>
        <dsp:cNvSpPr/>
      </dsp:nvSpPr>
      <dsp:spPr>
        <a:xfrm>
          <a:off x="9526" y="1205618"/>
          <a:ext cx="5110297" cy="1750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solidFill>
                <a:schemeClr val="tx1"/>
              </a:solidFill>
            </a:rPr>
            <a:t>Hesaplanan KDV Var</a:t>
          </a:r>
          <a:r>
            <a:rPr lang="tr-TR" sz="1000" kern="1200" dirty="0" smtClean="0"/>
            <a:t> (yani istisnaya tabi işler ve tecil terkin kapsamındaki teslimlerin yanı sıra KDV’ye tabi işlemler de söz konusu) </a:t>
          </a:r>
          <a:endParaRPr lang="tr-TR" sz="1000" kern="1200" dirty="0"/>
        </a:p>
      </dsp:txBody>
      <dsp:txXfrm>
        <a:off x="60799" y="1256891"/>
        <a:ext cx="5007751" cy="1648056"/>
      </dsp:txXfrm>
    </dsp:sp>
    <dsp:sp modelId="{65562E51-8B1B-4609-9AC8-0B68BFC9D45E}">
      <dsp:nvSpPr>
        <dsp:cNvPr id="0" name=""/>
        <dsp:cNvSpPr/>
      </dsp:nvSpPr>
      <dsp:spPr>
        <a:xfrm>
          <a:off x="21511" y="3175651"/>
          <a:ext cx="1584640" cy="258216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b="0" kern="1200" dirty="0" smtClean="0">
              <a:solidFill>
                <a:schemeClr val="tx1"/>
              </a:solidFill>
            </a:rPr>
            <a:t>Tüm Dönemlerde Hesaplanan KDV Var</a:t>
          </a:r>
          <a:r>
            <a:rPr lang="tr-TR" sz="1000" kern="1200" dirty="0" smtClean="0"/>
            <a:t>. Bu durumda hesaplanan KDV tutarlarına yasada belirlenen oranlar uygulanmak suretiyle ödenecek KDV rakamı tespit edilecektir.  </a:t>
          </a:r>
          <a:endParaRPr lang="tr-TR" sz="1000" kern="1200" dirty="0"/>
        </a:p>
      </dsp:txBody>
      <dsp:txXfrm>
        <a:off x="67924" y="3222064"/>
        <a:ext cx="1491814" cy="2489336"/>
      </dsp:txXfrm>
    </dsp:sp>
    <dsp:sp modelId="{837227D1-5F12-4FE5-955E-77E432080A09}">
      <dsp:nvSpPr>
        <dsp:cNvPr id="0" name=""/>
        <dsp:cNvSpPr/>
      </dsp:nvSpPr>
      <dsp:spPr>
        <a:xfrm>
          <a:off x="1728184" y="3169686"/>
          <a:ext cx="3467984" cy="25829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solidFill>
                <a:schemeClr val="tx1"/>
              </a:solidFill>
            </a:rPr>
            <a:t>Bir Veya Birkaç Dönemde Hesaplanan KDV Var (tecil terkin dışında) </a:t>
          </a:r>
        </a:p>
        <a:p>
          <a:pPr lvl="0" algn="just" defTabSz="444500">
            <a:lnSpc>
              <a:spcPct val="90000"/>
            </a:lnSpc>
            <a:spcBef>
              <a:spcPct val="0"/>
            </a:spcBef>
            <a:spcAft>
              <a:spcPct val="35000"/>
            </a:spcAft>
          </a:pPr>
          <a:r>
            <a:rPr lang="tr-TR" sz="1000" kern="1200" dirty="0" smtClean="0"/>
            <a:t>-</a:t>
          </a:r>
          <a:r>
            <a:rPr lang="tr-TR" sz="1000" kern="1200" dirty="0" smtClean="0">
              <a:latin typeface="Times New Roman" pitchFamily="18" charset="0"/>
              <a:cs typeface="Times New Roman" pitchFamily="18" charset="0"/>
            </a:rPr>
            <a:t>Bu </a:t>
          </a:r>
          <a:r>
            <a:rPr lang="tr-TR" sz="1000" kern="1200" dirty="0" err="1" smtClean="0">
              <a:latin typeface="Times New Roman" pitchFamily="18" charset="0"/>
              <a:cs typeface="Times New Roman" pitchFamily="18" charset="0"/>
            </a:rPr>
            <a:t>durmda</a:t>
          </a:r>
          <a:r>
            <a:rPr lang="tr-TR" sz="1000" kern="1200" dirty="0" smtClean="0">
              <a:latin typeface="Times New Roman" pitchFamily="18" charset="0"/>
              <a:cs typeface="Times New Roman" pitchFamily="18" charset="0"/>
            </a:rPr>
            <a:t> </a:t>
          </a:r>
          <a:r>
            <a:rPr lang="tr-TR" sz="1000" kern="1200" dirty="0" err="1" smtClean="0">
              <a:latin typeface="Times New Roman" pitchFamily="18" charset="0"/>
              <a:cs typeface="Times New Roman" pitchFamily="18" charset="0"/>
            </a:rPr>
            <a:t>hes</a:t>
          </a:r>
          <a:r>
            <a:rPr lang="tr-TR" sz="1000" kern="1200" dirty="0" smtClean="0">
              <a:latin typeface="Times New Roman" pitchFamily="18" charset="0"/>
              <a:cs typeface="Times New Roman" pitchFamily="18" charset="0"/>
            </a:rPr>
            <a:t>. KDV olan dönemler toplanır.</a:t>
          </a:r>
        </a:p>
        <a:p>
          <a:pPr lvl="0" algn="just" defTabSz="444500">
            <a:lnSpc>
              <a:spcPct val="90000"/>
            </a:lnSpc>
            <a:spcBef>
              <a:spcPct val="0"/>
            </a:spcBef>
            <a:spcAft>
              <a:spcPct val="35000"/>
            </a:spcAft>
          </a:pPr>
          <a:r>
            <a:rPr lang="tr-TR" sz="1000" kern="1200" dirty="0" smtClean="0">
              <a:latin typeface="Times New Roman" pitchFamily="18" charset="0"/>
              <a:cs typeface="Times New Roman" pitchFamily="18" charset="0"/>
            </a:rPr>
            <a:t>-Bu toplama yasada belirlenen oran uygulanır.</a:t>
          </a:r>
        </a:p>
        <a:p>
          <a:pPr lvl="0" algn="just" defTabSz="444500">
            <a:lnSpc>
              <a:spcPct val="90000"/>
            </a:lnSpc>
            <a:spcBef>
              <a:spcPct val="0"/>
            </a:spcBef>
            <a:spcAft>
              <a:spcPct val="35000"/>
            </a:spcAft>
          </a:pPr>
          <a:r>
            <a:rPr lang="tr-TR" sz="1000" kern="1200" dirty="0" smtClean="0">
              <a:latin typeface="Times New Roman" pitchFamily="18" charset="0"/>
              <a:cs typeface="Times New Roman" pitchFamily="18" charset="0"/>
            </a:rPr>
            <a:t>-Çıkan rakam </a:t>
          </a:r>
          <a:r>
            <a:rPr lang="tr-TR" sz="1000" kern="1200" dirty="0" smtClean="0">
              <a:latin typeface="Times New Roman" pitchFamily="18" charset="0"/>
              <a:cs typeface="Times New Roman" pitchFamily="18" charset="0"/>
            </a:rPr>
            <a:t>GV/</a:t>
          </a:r>
          <a:r>
            <a:rPr lang="tr-TR" sz="1000" kern="1200" dirty="0" err="1" smtClean="0">
              <a:latin typeface="Times New Roman" pitchFamily="18" charset="0"/>
              <a:cs typeface="Times New Roman" pitchFamily="18" charset="0"/>
            </a:rPr>
            <a:t>KV’nin</a:t>
          </a:r>
          <a:r>
            <a:rPr lang="tr-TR" sz="1000" kern="1200" dirty="0" smtClean="0">
              <a:latin typeface="Times New Roman" pitchFamily="18" charset="0"/>
              <a:cs typeface="Times New Roman" pitchFamily="18" charset="0"/>
            </a:rPr>
            <a:t> artırılan matrahına </a:t>
          </a:r>
          <a:r>
            <a:rPr lang="tr-TR" sz="1000" kern="1200" dirty="0" smtClean="0">
              <a:latin typeface="Times New Roman" pitchFamily="18" charset="0"/>
              <a:cs typeface="Times New Roman" pitchFamily="18" charset="0"/>
            </a:rPr>
            <a:t>%18 KDV oranı uygulanınca çıkan rakamla karşılaştırılır.</a:t>
          </a:r>
        </a:p>
        <a:p>
          <a:pPr lvl="0" algn="just" defTabSz="444500">
            <a:lnSpc>
              <a:spcPct val="90000"/>
            </a:lnSpc>
            <a:spcBef>
              <a:spcPct val="0"/>
            </a:spcBef>
            <a:spcAft>
              <a:spcPct val="35000"/>
            </a:spcAft>
          </a:pPr>
          <a:r>
            <a:rPr lang="tr-TR" sz="1000" kern="1200" dirty="0" smtClean="0">
              <a:latin typeface="Times New Roman" pitchFamily="18" charset="0"/>
              <a:cs typeface="Times New Roman" pitchFamily="18" charset="0"/>
            </a:rPr>
            <a:t>-Yüksek olan rakam KDV matrah artırım rakamı olarak beyan edilir. </a:t>
          </a:r>
          <a:r>
            <a:rPr lang="tr-TR" sz="1000" kern="1200" dirty="0" smtClean="0">
              <a:solidFill>
                <a:schemeClr val="tx1"/>
              </a:solidFill>
              <a:latin typeface="Times New Roman" pitchFamily="18" charset="0"/>
              <a:cs typeface="Times New Roman" pitchFamily="18" charset="0"/>
            </a:rPr>
            <a:t>(V/D-3-b)</a:t>
          </a:r>
          <a:endParaRPr lang="tr-TR" sz="1000" kern="1200" dirty="0">
            <a:solidFill>
              <a:schemeClr val="tx1"/>
            </a:solidFill>
            <a:latin typeface="Times New Roman" pitchFamily="18" charset="0"/>
            <a:cs typeface="Times New Roman" pitchFamily="18" charset="0"/>
          </a:endParaRPr>
        </a:p>
      </dsp:txBody>
      <dsp:txXfrm>
        <a:off x="1803836" y="3245338"/>
        <a:ext cx="3316680" cy="2431632"/>
      </dsp:txXfrm>
    </dsp:sp>
    <dsp:sp modelId="{6CB22203-4C72-4DF9-9E97-5D482915C7E1}">
      <dsp:nvSpPr>
        <dsp:cNvPr id="0" name=""/>
        <dsp:cNvSpPr/>
      </dsp:nvSpPr>
      <dsp:spPr>
        <a:xfrm>
          <a:off x="5218772" y="1188513"/>
          <a:ext cx="2171766" cy="19980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tr-TR" sz="1000" kern="1200" dirty="0" smtClean="0">
              <a:solidFill>
                <a:schemeClr val="tx1"/>
              </a:solidFill>
            </a:rPr>
            <a:t>Hesaplanan KDV yok (Yani hiçbir dönemde vergiye tabi işlem söz konusu değil veya hesaplanan KDV var ama beyanlar sadece tecil-terkin kapsamından ibaret)</a:t>
          </a:r>
        </a:p>
        <a:p>
          <a:pPr lvl="0" algn="just" defTabSz="444500">
            <a:lnSpc>
              <a:spcPct val="90000"/>
            </a:lnSpc>
            <a:spcBef>
              <a:spcPct val="0"/>
            </a:spcBef>
            <a:spcAft>
              <a:spcPct val="35000"/>
            </a:spcAft>
          </a:pPr>
          <a:r>
            <a:rPr lang="tr-TR" sz="1000" kern="1200" dirty="0" smtClean="0"/>
            <a:t>Bu durumda </a:t>
          </a:r>
          <a:r>
            <a:rPr lang="tr-TR" sz="1000" kern="1200" dirty="0" smtClean="0">
              <a:solidFill>
                <a:schemeClr val="bg1"/>
              </a:solidFill>
            </a:rPr>
            <a:t>GV/</a:t>
          </a:r>
          <a:r>
            <a:rPr lang="tr-TR" sz="1000" kern="1200" dirty="0" err="1" smtClean="0">
              <a:solidFill>
                <a:schemeClr val="bg1"/>
              </a:solidFill>
            </a:rPr>
            <a:t>KV’nin</a:t>
          </a:r>
          <a:r>
            <a:rPr lang="tr-TR" sz="1000" kern="1200" dirty="0" smtClean="0">
              <a:solidFill>
                <a:schemeClr val="bg1"/>
              </a:solidFill>
            </a:rPr>
            <a:t> arttırılan matrahına </a:t>
          </a:r>
          <a:r>
            <a:rPr lang="tr-TR" sz="1000" kern="1200" dirty="0" smtClean="0">
              <a:solidFill>
                <a:schemeClr val="bg1"/>
              </a:solidFill>
            </a:rPr>
            <a:t>%18 KDV </a:t>
          </a:r>
          <a:r>
            <a:rPr lang="tr-TR" sz="1000" kern="1200" dirty="0" smtClean="0"/>
            <a:t>uygulanacak ve bu rakam ödenecek vergi olarak beyan edilecektir.</a:t>
          </a:r>
          <a:r>
            <a:rPr lang="tr-TR" sz="1000" kern="1200" dirty="0" smtClean="0">
              <a:solidFill>
                <a:schemeClr val="tx1"/>
              </a:solidFill>
              <a:latin typeface="Times New Roman" pitchFamily="18" charset="0"/>
              <a:cs typeface="Times New Roman" pitchFamily="18" charset="0"/>
            </a:rPr>
            <a:t>(V/D-1-d) ve (V/D-3-a)</a:t>
          </a:r>
          <a:endParaRPr lang="tr-TR" sz="1000" kern="1200" dirty="0"/>
        </a:p>
      </dsp:txBody>
      <dsp:txXfrm>
        <a:off x="5277293" y="1247034"/>
        <a:ext cx="2054724" cy="18810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5FCCF-D8DF-4A1E-8EE4-4767CBAF2F97}">
      <dsp:nvSpPr>
        <dsp:cNvPr id="0" name=""/>
        <dsp:cNvSpPr/>
      </dsp:nvSpPr>
      <dsp:spPr>
        <a:xfrm>
          <a:off x="954" y="624"/>
          <a:ext cx="7465690" cy="10214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itchFamily="18" charset="0"/>
              <a:cs typeface="Times New Roman" pitchFamily="18" charset="0"/>
            </a:rPr>
            <a:t>Verilmesi Gereken 1 </a:t>
          </a:r>
          <a:r>
            <a:rPr lang="tr-TR" sz="2000" kern="1200" dirty="0" err="1" smtClean="0">
              <a:latin typeface="Times New Roman" pitchFamily="18" charset="0"/>
              <a:cs typeface="Times New Roman" pitchFamily="18" charset="0"/>
            </a:rPr>
            <a:t>Nolu</a:t>
          </a:r>
          <a:r>
            <a:rPr lang="tr-TR" sz="2000" kern="1200" dirty="0" smtClean="0">
              <a:latin typeface="Times New Roman" pitchFamily="18" charset="0"/>
              <a:cs typeface="Times New Roman" pitchFamily="18" charset="0"/>
            </a:rPr>
            <a:t> Beyannamelerin Bir Kısmının Veya Tamamının </a:t>
          </a:r>
          <a:r>
            <a:rPr lang="tr-TR" sz="2000" u="sng" kern="1200" dirty="0" smtClean="0">
              <a:latin typeface="Times New Roman" pitchFamily="18" charset="0"/>
              <a:cs typeface="Times New Roman" pitchFamily="18" charset="0"/>
            </a:rPr>
            <a:t>Verilmemiş </a:t>
          </a:r>
          <a:r>
            <a:rPr lang="tr-TR" sz="2000" kern="1200" dirty="0" smtClean="0">
              <a:latin typeface="Times New Roman" pitchFamily="18" charset="0"/>
              <a:cs typeface="Times New Roman" pitchFamily="18" charset="0"/>
            </a:rPr>
            <a:t>Olması (Yani en az bir beyan verilmemiştir.) </a:t>
          </a:r>
          <a:r>
            <a:rPr lang="tr-TR" sz="2000" b="1" kern="1200" dirty="0" smtClean="0">
              <a:latin typeface="Times New Roman" pitchFamily="18" charset="0"/>
              <a:cs typeface="Times New Roman" pitchFamily="18" charset="0"/>
            </a:rPr>
            <a:t>(V/D-2)</a:t>
          </a:r>
          <a:endParaRPr lang="tr-TR" sz="2000" b="1" kern="1200" dirty="0">
            <a:latin typeface="Times New Roman" pitchFamily="18" charset="0"/>
            <a:cs typeface="Times New Roman" pitchFamily="18" charset="0"/>
          </a:endParaRPr>
        </a:p>
      </dsp:txBody>
      <dsp:txXfrm>
        <a:off x="30871" y="30541"/>
        <a:ext cx="7405856" cy="961615"/>
      </dsp:txXfrm>
    </dsp:sp>
    <dsp:sp modelId="{6788F85C-6E32-49D0-98E1-39E86088C2C7}">
      <dsp:nvSpPr>
        <dsp:cNvPr id="0" name=""/>
        <dsp:cNvSpPr/>
      </dsp:nvSpPr>
      <dsp:spPr>
        <a:xfrm>
          <a:off x="10432" y="1101685"/>
          <a:ext cx="4867427" cy="7732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itchFamily="18" charset="0"/>
              <a:cs typeface="Times New Roman" pitchFamily="18" charset="0"/>
            </a:rPr>
            <a:t>En Az 3 Döneme Ait KDV Beyannamesi Vermiş </a:t>
          </a:r>
          <a:r>
            <a:rPr lang="tr-TR" sz="2000" kern="1200" dirty="0" smtClean="0">
              <a:latin typeface="Times New Roman" pitchFamily="18" charset="0"/>
              <a:cs typeface="Times New Roman" pitchFamily="18" charset="0"/>
            </a:rPr>
            <a:t>Olanlar (Yani en az 3 en fazla 11 beyan verilmiştir.) </a:t>
          </a:r>
          <a:r>
            <a:rPr lang="tr-TR" sz="2000" kern="1200" dirty="0" smtClean="0">
              <a:solidFill>
                <a:schemeClr val="tx1"/>
              </a:solidFill>
              <a:latin typeface="Times New Roman" pitchFamily="18" charset="0"/>
              <a:cs typeface="Times New Roman" pitchFamily="18" charset="0"/>
            </a:rPr>
            <a:t>(V/D-2-a)</a:t>
          </a:r>
          <a:endParaRPr lang="tr-TR" sz="2000" kern="1200" dirty="0">
            <a:solidFill>
              <a:schemeClr val="tx1"/>
            </a:solidFill>
            <a:latin typeface="Times New Roman" pitchFamily="18" charset="0"/>
            <a:cs typeface="Times New Roman" pitchFamily="18" charset="0"/>
          </a:endParaRPr>
        </a:p>
      </dsp:txBody>
      <dsp:txXfrm>
        <a:off x="33081" y="1124334"/>
        <a:ext cx="4822129" cy="727990"/>
      </dsp:txXfrm>
    </dsp:sp>
    <dsp:sp modelId="{28605213-ECF8-4585-8ECA-4AB06FBF2A99}">
      <dsp:nvSpPr>
        <dsp:cNvPr id="0" name=""/>
        <dsp:cNvSpPr/>
      </dsp:nvSpPr>
      <dsp:spPr>
        <a:xfrm>
          <a:off x="17734" y="2259287"/>
          <a:ext cx="2374359" cy="37372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tr-TR" sz="1400" kern="1200" dirty="0" smtClean="0">
              <a:latin typeface="Times New Roman" pitchFamily="18" charset="0"/>
              <a:cs typeface="Times New Roman" pitchFamily="18" charset="0"/>
            </a:rPr>
            <a:t>-Verilen bu beyannamelerde hesaplanan KDV varsa</a:t>
          </a:r>
        </a:p>
        <a:p>
          <a:pPr lvl="0" algn="l" defTabSz="622300">
            <a:lnSpc>
              <a:spcPct val="90000"/>
            </a:lnSpc>
            <a:spcBef>
              <a:spcPct val="0"/>
            </a:spcBef>
            <a:spcAft>
              <a:spcPct val="35000"/>
            </a:spcAft>
          </a:pPr>
          <a:r>
            <a:rPr lang="tr-TR" sz="1400" kern="1200" dirty="0" smtClean="0">
              <a:latin typeface="Times New Roman" pitchFamily="18" charset="0"/>
              <a:cs typeface="Times New Roman" pitchFamily="18" charset="0"/>
            </a:rPr>
            <a:t>-Verilmiş </a:t>
          </a:r>
          <a:r>
            <a:rPr lang="tr-TR" sz="1400" kern="1200" dirty="0" smtClean="0">
              <a:latin typeface="Times New Roman" pitchFamily="18" charset="0"/>
              <a:cs typeface="Times New Roman" pitchFamily="18" charset="0"/>
            </a:rPr>
            <a:t>olan beyannamelerdeki </a:t>
          </a:r>
          <a:r>
            <a:rPr lang="tr-TR" sz="1400" kern="1200" dirty="0" err="1" smtClean="0">
              <a:latin typeface="Times New Roman" pitchFamily="18" charset="0"/>
              <a:cs typeface="Times New Roman" pitchFamily="18" charset="0"/>
            </a:rPr>
            <a:t>hes</a:t>
          </a:r>
          <a:r>
            <a:rPr lang="tr-TR" sz="1400" kern="1200" dirty="0" smtClean="0">
              <a:latin typeface="Times New Roman" pitchFamily="18" charset="0"/>
              <a:cs typeface="Times New Roman" pitchFamily="18" charset="0"/>
            </a:rPr>
            <a:t>. KDV tutarları toplanır.</a:t>
          </a:r>
        </a:p>
        <a:p>
          <a:pPr lvl="0" algn="l" defTabSz="622300">
            <a:lnSpc>
              <a:spcPct val="90000"/>
            </a:lnSpc>
            <a:spcBef>
              <a:spcPct val="0"/>
            </a:spcBef>
            <a:spcAft>
              <a:spcPct val="35000"/>
            </a:spcAft>
          </a:pPr>
          <a:r>
            <a:rPr lang="tr-TR" sz="1400" kern="1200" dirty="0" smtClean="0">
              <a:latin typeface="Times New Roman" pitchFamily="18" charset="0"/>
              <a:cs typeface="Times New Roman" pitchFamily="18" charset="0"/>
            </a:rPr>
            <a:t>-Bu rakam beyanname verilen dönem sayısına bölünür.</a:t>
          </a:r>
        </a:p>
        <a:p>
          <a:pPr lvl="0" algn="l" defTabSz="622300">
            <a:lnSpc>
              <a:spcPct val="90000"/>
            </a:lnSpc>
            <a:spcBef>
              <a:spcPct val="0"/>
            </a:spcBef>
            <a:spcAft>
              <a:spcPct val="35000"/>
            </a:spcAft>
          </a:pPr>
          <a:r>
            <a:rPr lang="tr-TR" sz="1400" kern="1200" dirty="0" smtClean="0">
              <a:latin typeface="Times New Roman" pitchFamily="18" charset="0"/>
              <a:cs typeface="Times New Roman" pitchFamily="18" charset="0"/>
            </a:rPr>
            <a:t>-Bulunan ortalama tutar 12 ile çarpılır.</a:t>
          </a:r>
        </a:p>
        <a:p>
          <a:pPr lvl="0" algn="l" defTabSz="622300">
            <a:lnSpc>
              <a:spcPct val="90000"/>
            </a:lnSpc>
            <a:spcBef>
              <a:spcPct val="0"/>
            </a:spcBef>
            <a:spcAft>
              <a:spcPct val="35000"/>
            </a:spcAft>
          </a:pPr>
          <a:r>
            <a:rPr lang="tr-TR" sz="1400" kern="1200" dirty="0" smtClean="0">
              <a:latin typeface="Times New Roman" pitchFamily="18" charset="0"/>
              <a:cs typeface="Times New Roman" pitchFamily="18" charset="0"/>
            </a:rPr>
            <a:t>-Bu şekilde ortaya çıkan rakama yasada belirlenen oranlar uygulanacaktır.</a:t>
          </a:r>
        </a:p>
        <a:p>
          <a:pPr lvl="0" algn="ctr" defTabSz="622300">
            <a:lnSpc>
              <a:spcPct val="90000"/>
            </a:lnSpc>
            <a:spcBef>
              <a:spcPct val="0"/>
            </a:spcBef>
            <a:spcAft>
              <a:spcPct val="35000"/>
            </a:spcAft>
          </a:pPr>
          <a:r>
            <a:rPr lang="tr-TR" sz="1400" kern="1200" dirty="0" smtClean="0">
              <a:latin typeface="Times New Roman" pitchFamily="18" charset="0"/>
              <a:cs typeface="Times New Roman" pitchFamily="18" charset="0"/>
            </a:rPr>
            <a:t>BU MÜKELLEFLER GV/KV ARTIRMAK ZORUNDA DEĞİL</a:t>
          </a:r>
          <a:r>
            <a:rPr lang="tr-TR" sz="1600" kern="1200" dirty="0" smtClean="0">
              <a:latin typeface="Times New Roman" pitchFamily="18" charset="0"/>
              <a:cs typeface="Times New Roman" pitchFamily="18" charset="0"/>
            </a:rPr>
            <a:t>. </a:t>
          </a:r>
        </a:p>
        <a:p>
          <a:pPr lvl="0" algn="ctr" defTabSz="622300">
            <a:lnSpc>
              <a:spcPct val="90000"/>
            </a:lnSpc>
            <a:spcBef>
              <a:spcPct val="0"/>
            </a:spcBef>
            <a:spcAft>
              <a:spcPct val="35000"/>
            </a:spcAft>
          </a:pPr>
          <a:r>
            <a:rPr lang="tr-TR" sz="1600" kern="1200" dirty="0" smtClean="0">
              <a:solidFill>
                <a:schemeClr val="tx1"/>
              </a:solidFill>
              <a:latin typeface="Times New Roman" pitchFamily="18" charset="0"/>
              <a:cs typeface="Times New Roman" pitchFamily="18" charset="0"/>
            </a:rPr>
            <a:t>(V/D-2-a)</a:t>
          </a:r>
          <a:endParaRPr lang="tr-TR" sz="1600" kern="1200" dirty="0">
            <a:solidFill>
              <a:schemeClr val="tx1"/>
            </a:solidFill>
            <a:latin typeface="Times New Roman" pitchFamily="18" charset="0"/>
            <a:cs typeface="Times New Roman" pitchFamily="18" charset="0"/>
          </a:endParaRPr>
        </a:p>
      </dsp:txBody>
      <dsp:txXfrm>
        <a:off x="87277" y="2328830"/>
        <a:ext cx="2235273" cy="3598155"/>
      </dsp:txXfrm>
    </dsp:sp>
    <dsp:sp modelId="{17002366-3412-439D-B06B-C3688E900D02}">
      <dsp:nvSpPr>
        <dsp:cNvPr id="0" name=""/>
        <dsp:cNvSpPr/>
      </dsp:nvSpPr>
      <dsp:spPr>
        <a:xfrm>
          <a:off x="2491817" y="2259287"/>
          <a:ext cx="2374359" cy="3722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latin typeface="Times New Roman" pitchFamily="18" charset="0"/>
              <a:cs typeface="Times New Roman" pitchFamily="18" charset="0"/>
            </a:rPr>
            <a:t>En az 3 dönemde beyanname veren ve hiçbir dönemde hesaplanan KDV çıkmayan veya sadece tecil terkin nedeniyle he. KDV bulunan mükelleflerin KDV artırımları </a:t>
          </a:r>
          <a:r>
            <a:rPr lang="tr-TR" sz="1600" kern="1200" dirty="0" smtClean="0">
              <a:latin typeface="Times New Roman" pitchFamily="18" charset="0"/>
              <a:cs typeface="Times New Roman" pitchFamily="18" charset="0"/>
            </a:rPr>
            <a:t>GV/</a:t>
          </a:r>
          <a:r>
            <a:rPr lang="tr-TR" sz="1600" kern="1200" dirty="0" err="1" smtClean="0">
              <a:latin typeface="Times New Roman" pitchFamily="18" charset="0"/>
              <a:cs typeface="Times New Roman" pitchFamily="18" charset="0"/>
            </a:rPr>
            <a:t>KV’nin</a:t>
          </a:r>
          <a:r>
            <a:rPr lang="tr-TR" sz="1600" kern="1200" dirty="0" smtClean="0">
              <a:latin typeface="Times New Roman" pitchFamily="18" charset="0"/>
              <a:cs typeface="Times New Roman" pitchFamily="18" charset="0"/>
            </a:rPr>
            <a:t> artırılan </a:t>
          </a:r>
          <a:r>
            <a:rPr lang="tr-TR" sz="1600" kern="1200" dirty="0" smtClean="0">
              <a:latin typeface="Times New Roman" pitchFamily="18" charset="0"/>
              <a:cs typeface="Times New Roman" pitchFamily="18" charset="0"/>
            </a:rPr>
            <a:t>matrahlarına %18 KDV oranı uygulanarak tespit edilecektir.</a:t>
          </a:r>
        </a:p>
        <a:p>
          <a:pPr lvl="0" algn="ctr" defTabSz="711200">
            <a:lnSpc>
              <a:spcPct val="90000"/>
            </a:lnSpc>
            <a:spcBef>
              <a:spcPct val="0"/>
            </a:spcBef>
            <a:spcAft>
              <a:spcPct val="35000"/>
            </a:spcAft>
          </a:pPr>
          <a:r>
            <a:rPr lang="tr-TR" sz="1600" b="0" kern="1200" dirty="0" smtClean="0">
              <a:solidFill>
                <a:schemeClr val="tx1"/>
              </a:solidFill>
              <a:latin typeface="Times New Roman" pitchFamily="18" charset="0"/>
              <a:cs typeface="Times New Roman" pitchFamily="18" charset="0"/>
            </a:rPr>
            <a:t>(V/D-3-a) </a:t>
          </a:r>
          <a:endParaRPr lang="tr-TR" sz="1600" b="0" kern="1200" dirty="0">
            <a:solidFill>
              <a:schemeClr val="tx1"/>
            </a:solidFill>
            <a:latin typeface="Times New Roman" pitchFamily="18" charset="0"/>
            <a:cs typeface="Times New Roman" pitchFamily="18" charset="0"/>
          </a:endParaRPr>
        </a:p>
      </dsp:txBody>
      <dsp:txXfrm>
        <a:off x="2561360" y="2328830"/>
        <a:ext cx="2235273" cy="3582919"/>
      </dsp:txXfrm>
    </dsp:sp>
    <dsp:sp modelId="{1CF5706C-6643-469A-99A8-AE64829B50D5}">
      <dsp:nvSpPr>
        <dsp:cNvPr id="0" name=""/>
        <dsp:cNvSpPr/>
      </dsp:nvSpPr>
      <dsp:spPr>
        <a:xfrm>
          <a:off x="5050911" y="1113399"/>
          <a:ext cx="2383656" cy="10461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smtClean="0"/>
            <a:t>Hiç KDV Beyannamesi Vermeyenler veya </a:t>
          </a:r>
          <a:r>
            <a:rPr lang="tr-TR" sz="1500" kern="1200" dirty="0" smtClean="0"/>
            <a:t>en fazla 2 </a:t>
          </a:r>
          <a:r>
            <a:rPr lang="tr-TR" sz="1500" kern="1200" dirty="0" smtClean="0"/>
            <a:t>KDV Beyannamesi Verenler </a:t>
          </a:r>
          <a:endParaRPr lang="tr-TR" sz="1500" kern="1200" dirty="0"/>
        </a:p>
      </dsp:txBody>
      <dsp:txXfrm>
        <a:off x="5081552" y="1144040"/>
        <a:ext cx="2322374" cy="984883"/>
      </dsp:txXfrm>
    </dsp:sp>
    <dsp:sp modelId="{3724F3CD-4E1C-4594-8402-E84DA959A94F}">
      <dsp:nvSpPr>
        <dsp:cNvPr id="0" name=""/>
        <dsp:cNvSpPr/>
      </dsp:nvSpPr>
      <dsp:spPr>
        <a:xfrm>
          <a:off x="5075701" y="2532163"/>
          <a:ext cx="2383656" cy="29355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latin typeface="Times New Roman" pitchFamily="18" charset="0"/>
              <a:cs typeface="Times New Roman" pitchFamily="18" charset="0"/>
            </a:rPr>
            <a:t>Bu durumda GV/KV matrahının %18’i  ödenecek KDV olarak beyan edilecektir. </a:t>
          </a:r>
        </a:p>
        <a:p>
          <a:pPr lvl="0" algn="ctr" defTabSz="711200">
            <a:lnSpc>
              <a:spcPct val="90000"/>
            </a:lnSpc>
            <a:spcBef>
              <a:spcPct val="0"/>
            </a:spcBef>
            <a:spcAft>
              <a:spcPct val="35000"/>
            </a:spcAft>
          </a:pPr>
          <a:r>
            <a:rPr lang="tr-TR" sz="1600" kern="1200" dirty="0" smtClean="0">
              <a:solidFill>
                <a:schemeClr val="tx1"/>
              </a:solidFill>
              <a:latin typeface="Times New Roman" pitchFamily="18" charset="0"/>
              <a:cs typeface="Times New Roman" pitchFamily="18" charset="0"/>
            </a:rPr>
            <a:t>(V/D-2-b) </a:t>
          </a:r>
          <a:endParaRPr lang="tr-TR" sz="1600" kern="1200" dirty="0">
            <a:solidFill>
              <a:schemeClr val="tx1"/>
            </a:solidFill>
            <a:latin typeface="Times New Roman" pitchFamily="18" charset="0"/>
            <a:cs typeface="Times New Roman" pitchFamily="18" charset="0"/>
          </a:endParaRPr>
        </a:p>
      </dsp:txBody>
      <dsp:txXfrm>
        <a:off x="5145516" y="2601978"/>
        <a:ext cx="2244026" cy="27959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46688C-6A10-46DF-ABD6-35A40FB908E1}" type="datetimeFigureOut">
              <a:rPr lang="tr-TR" smtClean="0"/>
              <a:t>3.6.2018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F83DF9-79FA-4DE0-9EAE-7A5E5DD11041}" type="slidenum">
              <a:rPr lang="tr-TR" smtClean="0"/>
              <a:t>‹#›</a:t>
            </a:fld>
            <a:endParaRPr lang="tr-TR"/>
          </a:p>
        </p:txBody>
      </p:sp>
    </p:spTree>
    <p:extLst>
      <p:ext uri="{BB962C8B-B14F-4D97-AF65-F5344CB8AC3E}">
        <p14:creationId xmlns:p14="http://schemas.microsoft.com/office/powerpoint/2010/main" val="3101760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572FE315-ACA2-4865-9BFC-308740D7EB36}" type="slidenum">
              <a:rPr lang="tr-TR" smtClean="0">
                <a:solidFill>
                  <a:prstClr val="black"/>
                </a:solidFill>
              </a:rPr>
              <a:pPr/>
              <a:t>39</a:t>
            </a:fld>
            <a:endParaRPr lang="tr-TR">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59B31A5-B4AB-4671-9B21-97F24DFED754}" type="slidenum">
              <a:rPr lang="tr-TR" altLang="tr-TR">
                <a:solidFill>
                  <a:prstClr val="black"/>
                </a:solidFill>
              </a:rPr>
              <a:pPr/>
              <a:t>95</a:t>
            </a:fld>
            <a:endParaRPr lang="tr-TR" altLang="tr-TR">
              <a:solidFill>
                <a:prstClr val="black"/>
              </a:solidFill>
            </a:endParaRPr>
          </a:p>
        </p:txBody>
      </p:sp>
      <p:sp>
        <p:nvSpPr>
          <p:cNvPr id="116739" name="Rectangle 7"/>
          <p:cNvSpPr txBox="1">
            <a:spLocks noGrp="1" noChangeArrowheads="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06927014-43B5-4247-8D5B-EE617286934B}" type="slidenum">
              <a:rPr lang="tr-TR" altLang="tr-TR">
                <a:solidFill>
                  <a:prstClr val="black"/>
                </a:solidFill>
              </a:rPr>
              <a:pPr algn="r"/>
              <a:t>95</a:t>
            </a:fld>
            <a:endParaRPr lang="tr-TR" altLang="tr-TR">
              <a:solidFill>
                <a:prstClr val="black"/>
              </a:solidFill>
            </a:endParaRPr>
          </a:p>
        </p:txBody>
      </p:sp>
      <p:sp>
        <p:nvSpPr>
          <p:cNvPr id="116740" name="Rectangle 2"/>
          <p:cNvSpPr>
            <a:spLocks noGrp="1" noRot="1" noChangeAspect="1" noChangeArrowheads="1" noTextEdit="1"/>
          </p:cNvSpPr>
          <p:nvPr>
            <p:ph type="sldImg"/>
          </p:nvPr>
        </p:nvSpPr>
        <p:spPr>
          <a:solidFill>
            <a:srgbClr val="FFFFFF"/>
          </a:solidFill>
          <a:ln/>
        </p:spPr>
      </p:sp>
      <p:sp>
        <p:nvSpPr>
          <p:cNvPr id="116741"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0A617CB9-8756-4DDE-9E31-7BDC9AC3FCEA}" type="slidenum">
              <a:rPr lang="tr-TR" altLang="tr-TR">
                <a:solidFill>
                  <a:prstClr val="black"/>
                </a:solidFill>
              </a:rPr>
              <a:pPr/>
              <a:t>100</a:t>
            </a:fld>
            <a:endParaRPr lang="tr-TR" altLang="tr-TR">
              <a:solidFill>
                <a:prstClr val="black"/>
              </a:solidFill>
            </a:endParaRPr>
          </a:p>
        </p:txBody>
      </p:sp>
      <p:sp>
        <p:nvSpPr>
          <p:cNvPr id="150531" name="1 Slayt Görüntüsü Yer Tutucusu"/>
          <p:cNvSpPr>
            <a:spLocks noGrp="1" noRot="1" noChangeAspect="1" noTextEdit="1"/>
          </p:cNvSpPr>
          <p:nvPr>
            <p:ph type="sldImg"/>
          </p:nvPr>
        </p:nvSpPr>
        <p:spPr>
          <a:ln/>
        </p:spPr>
      </p:sp>
      <p:sp>
        <p:nvSpPr>
          <p:cNvPr id="15053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5053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A8B21A98-9D47-48B8-9BB9-91562CF20B8D}" type="slidenum">
              <a:rPr lang="tr-TR" altLang="tr-TR">
                <a:solidFill>
                  <a:prstClr val="black"/>
                </a:solidFill>
              </a:rPr>
              <a:pPr algn="r"/>
              <a:t>100</a:t>
            </a:fld>
            <a:endParaRPr lang="tr-TR" altLang="tr-TR">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3E62C2BC-5DEB-41DA-AB9F-7C87D9C89D0F}" type="slidenum">
              <a:rPr lang="tr-TR" altLang="tr-TR">
                <a:solidFill>
                  <a:prstClr val="black"/>
                </a:solidFill>
              </a:rPr>
              <a:pPr/>
              <a:t>101</a:t>
            </a:fld>
            <a:endParaRPr lang="tr-TR" altLang="tr-TR">
              <a:solidFill>
                <a:prstClr val="black"/>
              </a:solidFill>
            </a:endParaRPr>
          </a:p>
        </p:txBody>
      </p:sp>
      <p:sp>
        <p:nvSpPr>
          <p:cNvPr id="153603" name="1 Slayt Görüntüsü Yer Tutucusu"/>
          <p:cNvSpPr>
            <a:spLocks noGrp="1" noRot="1" noChangeAspect="1" noTextEdit="1"/>
          </p:cNvSpPr>
          <p:nvPr>
            <p:ph type="sldImg"/>
          </p:nvPr>
        </p:nvSpPr>
        <p:spPr>
          <a:ln/>
        </p:spPr>
      </p:sp>
      <p:sp>
        <p:nvSpPr>
          <p:cNvPr id="153604"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53605"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7668473B-C474-4BB2-A1FC-7102AF287E09}" type="slidenum">
              <a:rPr lang="tr-TR" altLang="tr-TR">
                <a:solidFill>
                  <a:prstClr val="black"/>
                </a:solidFill>
              </a:rPr>
              <a:pPr algn="r"/>
              <a:t>101</a:t>
            </a:fld>
            <a:endParaRPr lang="tr-TR" altLang="tr-TR">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45921E29-E354-41AE-84C2-700AEE5C97CF}" type="slidenum">
              <a:rPr lang="tr-TR" altLang="tr-TR">
                <a:solidFill>
                  <a:prstClr val="black"/>
                </a:solidFill>
              </a:rPr>
              <a:pPr/>
              <a:t>103</a:t>
            </a:fld>
            <a:endParaRPr lang="tr-TR" altLang="tr-TR">
              <a:solidFill>
                <a:prstClr val="black"/>
              </a:solidFill>
            </a:endParaRPr>
          </a:p>
        </p:txBody>
      </p:sp>
      <p:sp>
        <p:nvSpPr>
          <p:cNvPr id="159747" name="1 Slayt Görüntüsü Yer Tutucusu"/>
          <p:cNvSpPr>
            <a:spLocks noGrp="1" noRot="1" noChangeAspect="1" noTextEdit="1"/>
          </p:cNvSpPr>
          <p:nvPr>
            <p:ph type="sldImg"/>
          </p:nvPr>
        </p:nvSpPr>
        <p:spPr>
          <a:ln/>
        </p:spPr>
      </p:sp>
      <p:sp>
        <p:nvSpPr>
          <p:cNvPr id="15974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59749"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15BCC25F-E8BF-44E5-B718-CD120FB7922B}" type="slidenum">
              <a:rPr lang="tr-TR" altLang="tr-TR">
                <a:solidFill>
                  <a:prstClr val="black"/>
                </a:solidFill>
              </a:rPr>
              <a:pPr algn="r"/>
              <a:t>103</a:t>
            </a:fld>
            <a:endParaRPr lang="tr-TR" altLang="tr-TR">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572FE315-ACA2-4865-9BFC-308740D7EB36}" type="slidenum">
              <a:rPr lang="tr-TR" smtClean="0"/>
              <a:pPr/>
              <a:t>47</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EE2B432B-C7BB-43F6-BEC5-05AE485A567F}" type="slidenum">
              <a:rPr lang="tr-TR" altLang="tr-TR">
                <a:solidFill>
                  <a:prstClr val="black"/>
                </a:solidFill>
              </a:rPr>
              <a:pPr/>
              <a:t>74</a:t>
            </a:fld>
            <a:endParaRPr lang="tr-TR" altLang="tr-TR">
              <a:solidFill>
                <a:prstClr val="black"/>
              </a:solidFill>
            </a:endParaRPr>
          </a:p>
        </p:txBody>
      </p:sp>
      <p:sp>
        <p:nvSpPr>
          <p:cNvPr id="119811" name="1 Slayt Görüntüsü Yer Tutucusu"/>
          <p:cNvSpPr>
            <a:spLocks noGrp="1" noRot="1" noChangeAspect="1" noTextEdit="1"/>
          </p:cNvSpPr>
          <p:nvPr>
            <p:ph type="sldImg"/>
          </p:nvPr>
        </p:nvSpPr>
        <p:spPr>
          <a:ln/>
        </p:spPr>
      </p:sp>
      <p:sp>
        <p:nvSpPr>
          <p:cNvPr id="11981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1981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E9F746AB-0908-4468-9C6E-1C5B9730650B}" type="slidenum">
              <a:rPr lang="tr-TR" altLang="tr-TR">
                <a:solidFill>
                  <a:prstClr val="black"/>
                </a:solidFill>
              </a:rPr>
              <a:pPr algn="r"/>
              <a:t>74</a:t>
            </a:fld>
            <a:endParaRPr lang="tr-TR" altLang="tr-T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EE2B432B-C7BB-43F6-BEC5-05AE485A567F}" type="slidenum">
              <a:rPr lang="tr-TR" altLang="tr-TR">
                <a:solidFill>
                  <a:prstClr val="black"/>
                </a:solidFill>
              </a:rPr>
              <a:pPr/>
              <a:t>86</a:t>
            </a:fld>
            <a:endParaRPr lang="tr-TR" altLang="tr-TR">
              <a:solidFill>
                <a:prstClr val="black"/>
              </a:solidFill>
            </a:endParaRPr>
          </a:p>
        </p:txBody>
      </p:sp>
      <p:sp>
        <p:nvSpPr>
          <p:cNvPr id="119811" name="1 Slayt Görüntüsü Yer Tutucusu"/>
          <p:cNvSpPr>
            <a:spLocks noGrp="1" noRot="1" noChangeAspect="1" noTextEdit="1"/>
          </p:cNvSpPr>
          <p:nvPr>
            <p:ph type="sldImg"/>
          </p:nvPr>
        </p:nvSpPr>
        <p:spPr>
          <a:ln/>
        </p:spPr>
      </p:sp>
      <p:sp>
        <p:nvSpPr>
          <p:cNvPr id="11981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1981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E9F746AB-0908-4468-9C6E-1C5B9730650B}" type="slidenum">
              <a:rPr lang="tr-TR" altLang="tr-TR">
                <a:solidFill>
                  <a:prstClr val="black"/>
                </a:solidFill>
              </a:rPr>
              <a:pPr algn="r"/>
              <a:t>86</a:t>
            </a:fld>
            <a:endParaRPr lang="tr-TR" altLang="tr-T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1D41F2E-BB58-42AC-AA2D-1D3DECB43A12}" type="slidenum">
              <a:rPr lang="tr-TR" altLang="tr-TR">
                <a:solidFill>
                  <a:prstClr val="black"/>
                </a:solidFill>
              </a:rPr>
              <a:pPr/>
              <a:t>87</a:t>
            </a:fld>
            <a:endParaRPr lang="tr-TR" altLang="tr-TR">
              <a:solidFill>
                <a:prstClr val="black"/>
              </a:solidFill>
            </a:endParaRPr>
          </a:p>
        </p:txBody>
      </p:sp>
      <p:sp>
        <p:nvSpPr>
          <p:cNvPr id="131075" name="1 Slayt Görüntüsü Yer Tutucusu"/>
          <p:cNvSpPr>
            <a:spLocks noGrp="1" noRot="1" noChangeAspect="1" noTextEdit="1"/>
          </p:cNvSpPr>
          <p:nvPr>
            <p:ph type="sldImg"/>
          </p:nvPr>
        </p:nvSpPr>
        <p:spPr>
          <a:ln/>
        </p:spPr>
      </p:sp>
      <p:sp>
        <p:nvSpPr>
          <p:cNvPr id="131076"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31077"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0B1361E7-C4B6-4E42-9100-4DCC26598869}" type="slidenum">
              <a:rPr lang="tr-TR" altLang="tr-TR">
                <a:solidFill>
                  <a:prstClr val="black"/>
                </a:solidFill>
              </a:rPr>
              <a:pPr algn="r"/>
              <a:t>87</a:t>
            </a:fld>
            <a:endParaRPr lang="tr-TR" altLang="tr-TR">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06C276D4-A324-48C4-B9CB-EE60056CD9E0}" type="slidenum">
              <a:rPr lang="tr-TR" altLang="tr-TR">
                <a:solidFill>
                  <a:prstClr val="black"/>
                </a:solidFill>
              </a:rPr>
              <a:pPr/>
              <a:t>88</a:t>
            </a:fld>
            <a:endParaRPr lang="tr-TR" altLang="tr-TR">
              <a:solidFill>
                <a:prstClr val="black"/>
              </a:solidFill>
            </a:endParaRPr>
          </a:p>
        </p:txBody>
      </p:sp>
      <p:sp>
        <p:nvSpPr>
          <p:cNvPr id="133123" name="1 Slayt Görüntüsü Yer Tutucusu"/>
          <p:cNvSpPr>
            <a:spLocks noGrp="1" noRot="1" noChangeAspect="1" noTextEdit="1"/>
          </p:cNvSpPr>
          <p:nvPr>
            <p:ph type="sldImg"/>
          </p:nvPr>
        </p:nvSpPr>
        <p:spPr>
          <a:ln/>
        </p:spPr>
      </p:sp>
      <p:sp>
        <p:nvSpPr>
          <p:cNvPr id="133124"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33125"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3D35D87D-45A3-48D1-9D8D-A66C00464D6E}" type="slidenum">
              <a:rPr lang="tr-TR" altLang="tr-TR">
                <a:solidFill>
                  <a:prstClr val="black"/>
                </a:solidFill>
              </a:rPr>
              <a:pPr algn="r"/>
              <a:t>88</a:t>
            </a:fld>
            <a:endParaRPr lang="tr-TR" altLang="tr-TR">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BA754045-4C5C-4B1D-A712-D6EB7D97B8C6}" type="slidenum">
              <a:rPr lang="tr-TR" altLang="tr-TR">
                <a:solidFill>
                  <a:prstClr val="black"/>
                </a:solidFill>
              </a:rPr>
              <a:pPr/>
              <a:t>91</a:t>
            </a:fld>
            <a:endParaRPr lang="tr-TR" altLang="tr-TR">
              <a:solidFill>
                <a:prstClr val="black"/>
              </a:solidFill>
            </a:endParaRPr>
          </a:p>
        </p:txBody>
      </p:sp>
      <p:sp>
        <p:nvSpPr>
          <p:cNvPr id="135171" name="1 Slayt Görüntüsü Yer Tutucusu"/>
          <p:cNvSpPr>
            <a:spLocks noGrp="1" noRot="1" noChangeAspect="1" noTextEdit="1"/>
          </p:cNvSpPr>
          <p:nvPr>
            <p:ph type="sldImg"/>
          </p:nvPr>
        </p:nvSpPr>
        <p:spPr>
          <a:ln/>
        </p:spPr>
      </p:sp>
      <p:sp>
        <p:nvSpPr>
          <p:cNvPr id="13517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3517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E554E935-82FC-47CE-AEBA-4A569C380526}" type="slidenum">
              <a:rPr lang="tr-TR" altLang="tr-TR">
                <a:solidFill>
                  <a:prstClr val="black"/>
                </a:solidFill>
              </a:rPr>
              <a:pPr algn="r"/>
              <a:t>91</a:t>
            </a:fld>
            <a:endParaRPr lang="tr-TR" altLang="tr-TR">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4E819ECA-1E35-4B75-8CD5-5F4B0A2A5433}" type="slidenum">
              <a:rPr lang="tr-TR" altLang="tr-TR">
                <a:solidFill>
                  <a:prstClr val="black"/>
                </a:solidFill>
              </a:rPr>
              <a:pPr/>
              <a:t>92</a:t>
            </a:fld>
            <a:endParaRPr lang="tr-TR" altLang="tr-TR">
              <a:solidFill>
                <a:prstClr val="black"/>
              </a:solidFill>
            </a:endParaRPr>
          </a:p>
        </p:txBody>
      </p:sp>
      <p:sp>
        <p:nvSpPr>
          <p:cNvPr id="137219" name="1 Slayt Görüntüsü Yer Tutucusu"/>
          <p:cNvSpPr>
            <a:spLocks noGrp="1" noRot="1" noChangeAspect="1" noTextEdit="1"/>
          </p:cNvSpPr>
          <p:nvPr>
            <p:ph type="sldImg"/>
          </p:nvPr>
        </p:nvSpPr>
        <p:spPr>
          <a:ln/>
        </p:spPr>
      </p:sp>
      <p:sp>
        <p:nvSpPr>
          <p:cNvPr id="137220"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37221"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DE4D68B5-232F-450C-A8BA-853EC47EAF0A}" type="slidenum">
              <a:rPr lang="tr-TR" altLang="tr-TR">
                <a:solidFill>
                  <a:prstClr val="black"/>
                </a:solidFill>
              </a:rPr>
              <a:pPr algn="r"/>
              <a:t>92</a:t>
            </a:fld>
            <a:endParaRPr lang="tr-TR" altLang="tr-TR">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A6CDBF2B-1B12-436C-AE67-D658FDECE41B}" type="slidenum">
              <a:rPr lang="tr-TR" altLang="tr-TR">
                <a:solidFill>
                  <a:prstClr val="black"/>
                </a:solidFill>
              </a:rPr>
              <a:pPr/>
              <a:t>93</a:t>
            </a:fld>
            <a:endParaRPr lang="tr-TR" altLang="tr-TR">
              <a:solidFill>
                <a:prstClr val="black"/>
              </a:solidFill>
            </a:endParaRPr>
          </a:p>
        </p:txBody>
      </p:sp>
      <p:sp>
        <p:nvSpPr>
          <p:cNvPr id="139267" name="1 Slayt Görüntüsü Yer Tutucusu"/>
          <p:cNvSpPr>
            <a:spLocks noGrp="1" noRot="1" noChangeAspect="1" noTextEdit="1"/>
          </p:cNvSpPr>
          <p:nvPr>
            <p:ph type="sldImg"/>
          </p:nvPr>
        </p:nvSpPr>
        <p:spPr>
          <a:ln/>
        </p:spPr>
      </p:sp>
      <p:sp>
        <p:nvSpPr>
          <p:cNvPr id="13926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smtClean="0"/>
          </a:p>
        </p:txBody>
      </p:sp>
      <p:sp>
        <p:nvSpPr>
          <p:cNvPr id="139269"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B0C9AF77-1C05-4392-979A-6C6CD1962C12}" type="slidenum">
              <a:rPr lang="tr-TR" altLang="tr-TR">
                <a:solidFill>
                  <a:prstClr val="black"/>
                </a:solidFill>
              </a:rPr>
              <a:pPr algn="r"/>
              <a:t>93</a:t>
            </a:fld>
            <a:endParaRPr lang="tr-TR" altLang="tr-T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425FDD2B-58B9-4275-8B26-EAAEA0D41D2B}" type="datetimeFigureOut">
              <a:rPr lang="tr-TR" smtClean="0"/>
              <a:t>3.6.2018</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2FABE71A-CA5C-4AD4-9448-704F2D61DA7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425FDD2B-58B9-4275-8B26-EAAEA0D41D2B}" type="datetimeFigureOut">
              <a:rPr lang="tr-TR" smtClean="0"/>
              <a:t>3.6.2018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ABE71A-CA5C-4AD4-9448-704F2D61DA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425FDD2B-58B9-4275-8B26-EAAEA0D41D2B}" type="datetimeFigureOut">
              <a:rPr lang="tr-TR" smtClean="0"/>
              <a:t>3.6.2018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ABE71A-CA5C-4AD4-9448-704F2D61DA7A}"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solidFill>
                <a:srgbClr val="696464"/>
              </a:solidFill>
            </a:endParaRP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DFAE4773-3224-4ED3-8BC8-BFBF1B89F85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19069F9C-92B3-4184-8918-850DBDD53332}" type="datetimeFigureOut">
              <a:rPr lang="tr-TR" smtClean="0">
                <a:solidFill>
                  <a:srgbClr val="696464"/>
                </a:solidFill>
              </a:rPr>
              <a:pPr/>
              <a:t>3.6.2018</a:t>
            </a:fld>
            <a:endParaRPr lang="tr-TR">
              <a:solidFill>
                <a:srgbClr val="696464"/>
              </a:solidFill>
            </a:endParaRPr>
          </a:p>
        </p:txBody>
      </p:sp>
      <p:sp>
        <p:nvSpPr>
          <p:cNvPr id="9" name="Slayt Numarası Yer Tutucusu 8"/>
          <p:cNvSpPr>
            <a:spLocks noGrp="1"/>
          </p:cNvSpPr>
          <p:nvPr>
            <p:ph type="sldNum" sz="quarter" idx="15"/>
          </p:nvPr>
        </p:nvSpPr>
        <p:spPr/>
        <p:txBody>
          <a:bodyPr rtlCol="0"/>
          <a:lstStyle/>
          <a:p>
            <a:fld id="{DFAE4773-3224-4ED3-8BC8-BFBF1B89F855}"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solidFill>
                <a:srgbClr val="696464"/>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solidFill>
                <a:srgbClr val="696464"/>
              </a:solidFill>
            </a:endParaRP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DFAE4773-3224-4ED3-8BC8-BFBF1B89F85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6" name="Altbilgi Yer Tutucusu 5"/>
          <p:cNvSpPr>
            <a:spLocks noGrp="1"/>
          </p:cNvSpPr>
          <p:nvPr>
            <p:ph type="ftr" sz="quarter" idx="11"/>
          </p:nvPr>
        </p:nvSpPr>
        <p:spPr/>
        <p:txBody>
          <a:bodyPr/>
          <a:lstStyle/>
          <a:p>
            <a:endParaRPr lang="tr-TR">
              <a:solidFill>
                <a:srgbClr val="696464"/>
              </a:solidFill>
            </a:endParaRPr>
          </a:p>
        </p:txBody>
      </p:sp>
      <p:sp>
        <p:nvSpPr>
          <p:cNvPr id="7" name="Slayt Numarası Yer Tutucusu 6"/>
          <p:cNvSpPr>
            <a:spLocks noGrp="1"/>
          </p:cNvSpPr>
          <p:nvPr>
            <p:ph type="sldNum" sz="quarter" idx="12"/>
          </p:nvPr>
        </p:nvSpPr>
        <p:spPr/>
        <p:txBody>
          <a:bodyPr/>
          <a:lstStyle/>
          <a:p>
            <a:fld id="{DFAE4773-3224-4ED3-8BC8-BFBF1B89F855}"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8" name="Altbilgi Yer Tutucusu 7"/>
          <p:cNvSpPr>
            <a:spLocks noGrp="1"/>
          </p:cNvSpPr>
          <p:nvPr>
            <p:ph type="ftr" sz="quarter" idx="11"/>
          </p:nvPr>
        </p:nvSpPr>
        <p:spPr/>
        <p:txBody>
          <a:bodyPr/>
          <a:lstStyle/>
          <a:p>
            <a:endParaRPr lang="tr-TR">
              <a:solidFill>
                <a:srgbClr val="696464"/>
              </a:solidFill>
            </a:endParaRPr>
          </a:p>
        </p:txBody>
      </p:sp>
      <p:sp>
        <p:nvSpPr>
          <p:cNvPr id="9" name="Slayt Numarası Yer Tutucusu 8"/>
          <p:cNvSpPr>
            <a:spLocks noGrp="1"/>
          </p:cNvSpPr>
          <p:nvPr>
            <p:ph type="sldNum" sz="quarter" idx="12"/>
          </p:nvPr>
        </p:nvSpPr>
        <p:spPr/>
        <p:txBody>
          <a:bodyPr/>
          <a:lstStyle/>
          <a:p>
            <a:fld id="{DFAE4773-3224-4ED3-8BC8-BFBF1B89F855}"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19069F9C-92B3-4184-8918-850DBDD53332}" type="datetimeFigureOut">
              <a:rPr lang="tr-TR" smtClean="0">
                <a:solidFill>
                  <a:srgbClr val="696464"/>
                </a:solidFill>
              </a:rPr>
              <a:pPr/>
              <a:t>3.6.2018</a:t>
            </a:fld>
            <a:endParaRPr lang="tr-TR">
              <a:solidFill>
                <a:srgbClr val="696464"/>
              </a:solidFill>
            </a:endParaRPr>
          </a:p>
        </p:txBody>
      </p:sp>
      <p:sp>
        <p:nvSpPr>
          <p:cNvPr id="7" name="Slayt Numarası Yer Tutucusu 6"/>
          <p:cNvSpPr>
            <a:spLocks noGrp="1"/>
          </p:cNvSpPr>
          <p:nvPr>
            <p:ph type="sldNum" sz="quarter" idx="11"/>
          </p:nvPr>
        </p:nvSpPr>
        <p:spPr/>
        <p:txBody>
          <a:bodyPr rtlCol="0"/>
          <a:lstStyle/>
          <a:p>
            <a:fld id="{DFAE4773-3224-4ED3-8BC8-BFBF1B89F855}"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solidFill>
                <a:srgbClr val="696464"/>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3" name="Altbilgi Yer Tutucusu 2"/>
          <p:cNvSpPr>
            <a:spLocks noGrp="1"/>
          </p:cNvSpPr>
          <p:nvPr>
            <p:ph type="ftr" sz="quarter" idx="11"/>
          </p:nvPr>
        </p:nvSpPr>
        <p:spPr/>
        <p:txBody>
          <a:bodyPr/>
          <a:lstStyle/>
          <a:p>
            <a:endParaRPr lang="tr-TR">
              <a:solidFill>
                <a:srgbClr val="696464"/>
              </a:solidFill>
            </a:endParaRPr>
          </a:p>
        </p:txBody>
      </p:sp>
      <p:sp>
        <p:nvSpPr>
          <p:cNvPr id="4" name="Slayt Numarası Yer Tutucusu 3"/>
          <p:cNvSpPr>
            <a:spLocks noGrp="1"/>
          </p:cNvSpPr>
          <p:nvPr>
            <p:ph type="sldNum" sz="quarter" idx="12"/>
          </p:nvPr>
        </p:nvSpPr>
        <p:spPr/>
        <p:txBody>
          <a:bodyPr/>
          <a:lstStyle/>
          <a:p>
            <a:fld id="{DFAE4773-3224-4ED3-8BC8-BFBF1B89F855}"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19069F9C-92B3-4184-8918-850DBDD53332}" type="datetimeFigureOut">
              <a:rPr lang="tr-TR" smtClean="0">
                <a:solidFill>
                  <a:srgbClr val="696464"/>
                </a:solidFill>
              </a:rPr>
              <a:pPr/>
              <a:t>3.6.2018</a:t>
            </a:fld>
            <a:endParaRPr lang="tr-TR">
              <a:solidFill>
                <a:srgbClr val="696464"/>
              </a:solidFill>
            </a:endParaRPr>
          </a:p>
        </p:txBody>
      </p:sp>
      <p:sp>
        <p:nvSpPr>
          <p:cNvPr id="22" name="Slayt Numarası Yer Tutucusu 21"/>
          <p:cNvSpPr>
            <a:spLocks noGrp="1"/>
          </p:cNvSpPr>
          <p:nvPr>
            <p:ph type="sldNum" sz="quarter" idx="15"/>
          </p:nvPr>
        </p:nvSpPr>
        <p:spPr/>
        <p:txBody>
          <a:bodyPr rtlCol="0"/>
          <a:lstStyle/>
          <a:p>
            <a:fld id="{DFAE4773-3224-4ED3-8BC8-BFBF1B89F855}"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solidFill>
                <a:srgbClr val="696464"/>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425FDD2B-58B9-4275-8B26-EAAEA0D41D2B}" type="datetimeFigureOut">
              <a:rPr lang="tr-TR" smtClean="0"/>
              <a:t>3.6.2018</a:t>
            </a:fld>
            <a:endParaRPr lang="tr-TR"/>
          </a:p>
        </p:txBody>
      </p:sp>
      <p:sp>
        <p:nvSpPr>
          <p:cNvPr id="9" name="Slayt Numarası Yer Tutucusu 8"/>
          <p:cNvSpPr>
            <a:spLocks noGrp="1"/>
          </p:cNvSpPr>
          <p:nvPr>
            <p:ph type="sldNum" sz="quarter" idx="15"/>
          </p:nvPr>
        </p:nvSpPr>
        <p:spPr/>
        <p:txBody>
          <a:bodyPr rtlCol="0"/>
          <a:lstStyle/>
          <a:p>
            <a:fld id="{2FABE71A-CA5C-4AD4-9448-704F2D61DA7A}"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19069F9C-92B3-4184-8918-850DBDD53332}" type="datetimeFigureOut">
              <a:rPr lang="tr-TR" smtClean="0">
                <a:solidFill>
                  <a:srgbClr val="696464"/>
                </a:solidFill>
              </a:rPr>
              <a:pPr/>
              <a:t>3.6.2018</a:t>
            </a:fld>
            <a:endParaRPr lang="tr-TR">
              <a:solidFill>
                <a:srgbClr val="696464"/>
              </a:solidFill>
            </a:endParaRPr>
          </a:p>
        </p:txBody>
      </p:sp>
      <p:sp>
        <p:nvSpPr>
          <p:cNvPr id="18" name="Slayt Numarası Yer Tutucusu 17"/>
          <p:cNvSpPr>
            <a:spLocks noGrp="1"/>
          </p:cNvSpPr>
          <p:nvPr>
            <p:ph type="sldNum" sz="quarter" idx="11"/>
          </p:nvPr>
        </p:nvSpPr>
        <p:spPr/>
        <p:txBody>
          <a:bodyPr rtlCol="0"/>
          <a:lstStyle/>
          <a:p>
            <a:fld id="{DFAE4773-3224-4ED3-8BC8-BFBF1B89F855}"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solidFill>
                <a:srgbClr val="696464"/>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5" name="Altbilgi Yer Tutucusu 4"/>
          <p:cNvSpPr>
            <a:spLocks noGrp="1"/>
          </p:cNvSpPr>
          <p:nvPr>
            <p:ph type="ftr" sz="quarter" idx="11"/>
          </p:nvPr>
        </p:nvSpPr>
        <p:spPr/>
        <p:txBody>
          <a:bodyPr/>
          <a:lstStyle/>
          <a:p>
            <a:endParaRPr lang="tr-TR">
              <a:solidFill>
                <a:srgbClr val="696464"/>
              </a:solidFill>
            </a:endParaRPr>
          </a:p>
        </p:txBody>
      </p:sp>
      <p:sp>
        <p:nvSpPr>
          <p:cNvPr id="6" name="Slayt Numarası Yer Tutucusu 5"/>
          <p:cNvSpPr>
            <a:spLocks noGrp="1"/>
          </p:cNvSpPr>
          <p:nvPr>
            <p:ph type="sldNum" sz="quarter" idx="12"/>
          </p:nvPr>
        </p:nvSpPr>
        <p:spPr/>
        <p:txBody>
          <a:bodyPr/>
          <a:lstStyle/>
          <a:p>
            <a:fld id="{DFAE4773-3224-4ED3-8BC8-BFBF1B89F855}"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9069F9C-92B3-4184-8918-850DBDD53332}" type="datetimeFigureOut">
              <a:rPr lang="tr-TR" smtClean="0">
                <a:solidFill>
                  <a:srgbClr val="696464"/>
                </a:solidFill>
              </a:rPr>
              <a:pPr/>
              <a:t>3.6.2018</a:t>
            </a:fld>
            <a:endParaRPr lang="tr-TR">
              <a:solidFill>
                <a:srgbClr val="696464"/>
              </a:solidFill>
            </a:endParaRPr>
          </a:p>
        </p:txBody>
      </p:sp>
      <p:sp>
        <p:nvSpPr>
          <p:cNvPr id="5" name="Altbilgi Yer Tutucusu 4"/>
          <p:cNvSpPr>
            <a:spLocks noGrp="1"/>
          </p:cNvSpPr>
          <p:nvPr>
            <p:ph type="ftr" sz="quarter" idx="11"/>
          </p:nvPr>
        </p:nvSpPr>
        <p:spPr/>
        <p:txBody>
          <a:bodyPr/>
          <a:lstStyle/>
          <a:p>
            <a:endParaRPr lang="tr-TR">
              <a:solidFill>
                <a:srgbClr val="696464"/>
              </a:solidFill>
            </a:endParaRPr>
          </a:p>
        </p:txBody>
      </p:sp>
      <p:sp>
        <p:nvSpPr>
          <p:cNvPr id="6" name="Slayt Numarası Yer Tutucusu 5"/>
          <p:cNvSpPr>
            <a:spLocks noGrp="1"/>
          </p:cNvSpPr>
          <p:nvPr>
            <p:ph type="sldNum" sz="quarter" idx="12"/>
          </p:nvPr>
        </p:nvSpPr>
        <p:spPr/>
        <p:txBody>
          <a:bodyPr/>
          <a:lstStyle/>
          <a:p>
            <a:fld id="{DFAE4773-3224-4ED3-8BC8-BFBF1B89F855}"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1EDA7FF3-4C74-4E85-8195-36DDED448FF4}" type="datetimeFigureOut">
              <a:rPr lang="tr-TR" smtClean="0">
                <a:solidFill>
                  <a:srgbClr val="575F6D"/>
                </a:solidFill>
              </a:rPr>
              <a:pPr/>
              <a:t>3.6.2018</a:t>
            </a:fld>
            <a:endParaRPr lang="tr-TR">
              <a:solidFill>
                <a:srgbClr val="575F6D"/>
              </a:solidFill>
            </a:endParaRP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solidFill>
                <a:srgbClr val="575F6D"/>
              </a:solidFill>
            </a:endParaRP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ayt Numarası Yer Tutucusu 28"/>
          <p:cNvSpPr>
            <a:spLocks noGrp="1"/>
          </p:cNvSpPr>
          <p:nvPr>
            <p:ph type="sldNum" sz="quarter" idx="12"/>
          </p:nvPr>
        </p:nvSpPr>
        <p:spPr bwMode="auto">
          <a:xfrm>
            <a:off x="1325544" y="4928702"/>
            <a:ext cx="609600" cy="517524"/>
          </a:xfrm>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3445589907"/>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1EDA7FF3-4C74-4E85-8195-36DDED448FF4}" type="datetimeFigureOut">
              <a:rPr lang="tr-TR" smtClean="0">
                <a:solidFill>
                  <a:srgbClr val="575F6D"/>
                </a:solidFill>
              </a:rPr>
              <a:pPr/>
              <a:t>3.6.2018</a:t>
            </a:fld>
            <a:endParaRPr lang="tr-TR">
              <a:solidFill>
                <a:srgbClr val="575F6D"/>
              </a:solidFill>
            </a:endParaRPr>
          </a:p>
        </p:txBody>
      </p:sp>
      <p:sp>
        <p:nvSpPr>
          <p:cNvPr id="9" name="Slayt Numarası Yer Tutucusu 8"/>
          <p:cNvSpPr>
            <a:spLocks noGrp="1"/>
          </p:cNvSpPr>
          <p:nvPr>
            <p:ph type="sldNum" sz="quarter" idx="15"/>
          </p:nvPr>
        </p:nvSpPr>
        <p:spPr/>
        <p:txBody>
          <a:bodyPr rtlCol="0"/>
          <a:lstStyle/>
          <a:p>
            <a:fld id="{047820DC-534E-45D9-B1BA-02717466928E}"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80321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1EDA7FF3-4C74-4E85-8195-36DDED448FF4}" type="datetimeFigureOut">
              <a:rPr lang="tr-TR" smtClean="0">
                <a:solidFill>
                  <a:srgbClr val="FFF39D"/>
                </a:solidFill>
              </a:rPr>
              <a:pPr/>
              <a:t>3.6.2018</a:t>
            </a:fld>
            <a:endParaRPr lang="tr-TR">
              <a:solidFill>
                <a:srgbClr val="FFF39D"/>
              </a:solidFill>
            </a:endParaRP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solidFill>
                <a:srgbClr val="FFF39D"/>
              </a:solidFill>
            </a:endParaRP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ayt Numarası Yer Tutucusu 5"/>
          <p:cNvSpPr>
            <a:spLocks noGrp="1"/>
          </p:cNvSpPr>
          <p:nvPr>
            <p:ph type="sldNum" sz="quarter" idx="12"/>
          </p:nvPr>
        </p:nvSpPr>
        <p:spPr bwMode="auto">
          <a:xfrm>
            <a:off x="1340616" y="4928702"/>
            <a:ext cx="609600" cy="517524"/>
          </a:xfrm>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31158446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EDA7FF3-4C74-4E85-8195-36DDED448FF4}" type="datetimeFigureOut">
              <a:rPr lang="tr-TR" smtClean="0">
                <a:solidFill>
                  <a:srgbClr val="575F6D"/>
                </a:solidFill>
              </a:rPr>
              <a:pPr/>
              <a:t>3.6.2018</a:t>
            </a:fld>
            <a:endParaRPr lang="tr-TR">
              <a:solidFill>
                <a:srgbClr val="575F6D"/>
              </a:solidFill>
            </a:endParaRPr>
          </a:p>
        </p:txBody>
      </p:sp>
      <p:sp>
        <p:nvSpPr>
          <p:cNvPr id="6" name="Altbilgi Yer Tutucusu 5"/>
          <p:cNvSpPr>
            <a:spLocks noGrp="1"/>
          </p:cNvSpPr>
          <p:nvPr>
            <p:ph type="ftr" sz="quarter" idx="11"/>
          </p:nvPr>
        </p:nvSpPr>
        <p:spPr/>
        <p:txBody>
          <a:bodyPr/>
          <a:lstStyle/>
          <a:p>
            <a:endParaRPr lang="tr-TR">
              <a:solidFill>
                <a:srgbClr val="575F6D"/>
              </a:solidFill>
            </a:endParaRPr>
          </a:p>
        </p:txBody>
      </p:sp>
      <p:sp>
        <p:nvSpPr>
          <p:cNvPr id="7" name="Slayt Numarası Yer Tutucusu 6"/>
          <p:cNvSpPr>
            <a:spLocks noGrp="1"/>
          </p:cNvSpPr>
          <p:nvPr>
            <p:ph type="sldNum" sz="quarter" idx="12"/>
          </p:nvPr>
        </p:nvSpPr>
        <p:spPr/>
        <p:txBody>
          <a:bodyPr/>
          <a:lstStyle/>
          <a:p>
            <a:fld id="{047820DC-534E-45D9-B1BA-02717466928E}"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410860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1EDA7FF3-4C74-4E85-8195-36DDED448FF4}" type="datetimeFigureOut">
              <a:rPr lang="tr-TR" smtClean="0">
                <a:solidFill>
                  <a:srgbClr val="575F6D"/>
                </a:solidFill>
              </a:rPr>
              <a:pPr/>
              <a:t>3.6.2018</a:t>
            </a:fld>
            <a:endParaRPr lang="tr-TR">
              <a:solidFill>
                <a:srgbClr val="575F6D"/>
              </a:solidFill>
            </a:endParaRPr>
          </a:p>
        </p:txBody>
      </p:sp>
      <p:sp>
        <p:nvSpPr>
          <p:cNvPr id="8" name="Altbilgi Yer Tutucusu 7"/>
          <p:cNvSpPr>
            <a:spLocks noGrp="1"/>
          </p:cNvSpPr>
          <p:nvPr>
            <p:ph type="ftr" sz="quarter" idx="11"/>
          </p:nvPr>
        </p:nvSpPr>
        <p:spPr/>
        <p:txBody>
          <a:bodyPr/>
          <a:lstStyle/>
          <a:p>
            <a:endParaRPr lang="tr-TR">
              <a:solidFill>
                <a:srgbClr val="575F6D"/>
              </a:solidFill>
            </a:endParaRPr>
          </a:p>
        </p:txBody>
      </p:sp>
      <p:sp>
        <p:nvSpPr>
          <p:cNvPr id="9" name="Slayt Numarası Yer Tutucusu 8"/>
          <p:cNvSpPr>
            <a:spLocks noGrp="1"/>
          </p:cNvSpPr>
          <p:nvPr>
            <p:ph type="sldNum" sz="quarter" idx="12"/>
          </p:nvPr>
        </p:nvSpPr>
        <p:spPr/>
        <p:txBody>
          <a:bodyPr/>
          <a:lstStyle/>
          <a:p>
            <a:fld id="{047820DC-534E-45D9-B1BA-02717466928E}"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8322643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1EDA7FF3-4C74-4E85-8195-36DDED448FF4}" type="datetimeFigureOut">
              <a:rPr lang="tr-TR" smtClean="0">
                <a:solidFill>
                  <a:srgbClr val="575F6D"/>
                </a:solidFill>
              </a:rPr>
              <a:pPr/>
              <a:t>3.6.2018</a:t>
            </a:fld>
            <a:endParaRPr lang="tr-TR">
              <a:solidFill>
                <a:srgbClr val="575F6D"/>
              </a:solidFill>
            </a:endParaRPr>
          </a:p>
        </p:txBody>
      </p:sp>
      <p:sp>
        <p:nvSpPr>
          <p:cNvPr id="7" name="Slayt Numarası Yer Tutucusu 6"/>
          <p:cNvSpPr>
            <a:spLocks noGrp="1"/>
          </p:cNvSpPr>
          <p:nvPr>
            <p:ph type="sldNum" sz="quarter" idx="11"/>
          </p:nvPr>
        </p:nvSpPr>
        <p:spPr/>
        <p:txBody>
          <a:bodyPr rtlCol="0"/>
          <a:lstStyle/>
          <a:p>
            <a:fld id="{047820DC-534E-45D9-B1BA-02717466928E}"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86937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DA7FF3-4C74-4E85-8195-36DDED448FF4}" type="datetimeFigureOut">
              <a:rPr lang="tr-TR" smtClean="0">
                <a:solidFill>
                  <a:srgbClr val="575F6D"/>
                </a:solidFill>
              </a:rPr>
              <a:pPr/>
              <a:t>3.6.2018</a:t>
            </a:fld>
            <a:endParaRPr lang="tr-TR">
              <a:solidFill>
                <a:srgbClr val="575F6D"/>
              </a:solidFill>
            </a:endParaRPr>
          </a:p>
        </p:txBody>
      </p:sp>
      <p:sp>
        <p:nvSpPr>
          <p:cNvPr id="3" name="Altbilgi Yer Tutucusu 2"/>
          <p:cNvSpPr>
            <a:spLocks noGrp="1"/>
          </p:cNvSpPr>
          <p:nvPr>
            <p:ph type="ftr" sz="quarter" idx="11"/>
          </p:nvPr>
        </p:nvSpPr>
        <p:spPr/>
        <p:txBody>
          <a:bodyPr/>
          <a:lstStyle/>
          <a:p>
            <a:endParaRPr lang="tr-TR">
              <a:solidFill>
                <a:srgbClr val="575F6D"/>
              </a:solidFill>
            </a:endParaRPr>
          </a:p>
        </p:txBody>
      </p:sp>
      <p:sp>
        <p:nvSpPr>
          <p:cNvPr id="4" name="Slayt Numarası Yer Tutucusu 3"/>
          <p:cNvSpPr>
            <a:spLocks noGrp="1"/>
          </p:cNvSpPr>
          <p:nvPr>
            <p:ph type="sldNum" sz="quarter" idx="12"/>
          </p:nvPr>
        </p:nvSpPr>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204534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425FDD2B-58B9-4275-8B26-EAAEA0D41D2B}" type="datetimeFigureOut">
              <a:rPr lang="tr-TR" smtClean="0"/>
              <a:t>3.6.2018</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2FABE71A-CA5C-4AD4-9448-704F2D61DA7A}"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1EDA7FF3-4C74-4E85-8195-36DDED448FF4}" type="datetimeFigureOut">
              <a:rPr lang="tr-TR" smtClean="0">
                <a:solidFill>
                  <a:srgbClr val="575F6D"/>
                </a:solidFill>
              </a:rPr>
              <a:pPr/>
              <a:t>3.6.2018</a:t>
            </a:fld>
            <a:endParaRPr lang="tr-TR">
              <a:solidFill>
                <a:srgbClr val="575F6D"/>
              </a:solidFill>
            </a:endParaRPr>
          </a:p>
        </p:txBody>
      </p:sp>
      <p:sp>
        <p:nvSpPr>
          <p:cNvPr id="22" name="Slayt Numarası Yer Tutucusu 21"/>
          <p:cNvSpPr>
            <a:spLocks noGrp="1"/>
          </p:cNvSpPr>
          <p:nvPr>
            <p:ph type="sldNum" sz="quarter" idx="15"/>
          </p:nvPr>
        </p:nvSpPr>
        <p:spPr/>
        <p:txBody>
          <a:bodyPr rtlCol="0"/>
          <a:lstStyle/>
          <a:p>
            <a:fld id="{047820DC-534E-45D9-B1BA-02717466928E}"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92546800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Veri Yer Tutucusu 16"/>
          <p:cNvSpPr>
            <a:spLocks noGrp="1"/>
          </p:cNvSpPr>
          <p:nvPr>
            <p:ph type="dt" sz="half" idx="10"/>
          </p:nvPr>
        </p:nvSpPr>
        <p:spPr/>
        <p:txBody>
          <a:bodyPr rtlCol="0"/>
          <a:lstStyle/>
          <a:p>
            <a:fld id="{1EDA7FF3-4C74-4E85-8195-36DDED448FF4}" type="datetimeFigureOut">
              <a:rPr lang="tr-TR" smtClean="0">
                <a:solidFill>
                  <a:srgbClr val="575F6D"/>
                </a:solidFill>
              </a:rPr>
              <a:pPr/>
              <a:t>3.6.2018</a:t>
            </a:fld>
            <a:endParaRPr lang="tr-TR">
              <a:solidFill>
                <a:srgbClr val="575F6D"/>
              </a:solidFill>
            </a:endParaRPr>
          </a:p>
        </p:txBody>
      </p:sp>
      <p:sp>
        <p:nvSpPr>
          <p:cNvPr id="18" name="Slayt Numarası Yer Tutucusu 17"/>
          <p:cNvSpPr>
            <a:spLocks noGrp="1"/>
          </p:cNvSpPr>
          <p:nvPr>
            <p:ph type="sldNum" sz="quarter" idx="11"/>
          </p:nvPr>
        </p:nvSpPr>
        <p:spPr/>
        <p:txBody>
          <a:bodyPr rtlCol="0"/>
          <a:lstStyle/>
          <a:p>
            <a:fld id="{047820DC-534E-45D9-B1BA-02717466928E}"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129317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EDA7FF3-4C74-4E85-8195-36DDED448FF4}" type="datetimeFigureOut">
              <a:rPr lang="tr-TR" smtClean="0">
                <a:solidFill>
                  <a:srgbClr val="575F6D"/>
                </a:solidFill>
              </a:rPr>
              <a:pPr/>
              <a:t>3.6.2018</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28302446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EDA7FF3-4C74-4E85-8195-36DDED448FF4}" type="datetimeFigureOut">
              <a:rPr lang="tr-TR" smtClean="0">
                <a:solidFill>
                  <a:srgbClr val="575F6D"/>
                </a:solidFill>
              </a:rPr>
              <a:pPr/>
              <a:t>3.6.2018</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34797532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67544" y="764704"/>
            <a:ext cx="8229600" cy="5410200"/>
          </a:xfrm>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3" name="Rectangle 2"/>
          <p:cNvSpPr>
            <a:spLocks noGrp="1" noChangeArrowheads="1"/>
          </p:cNvSpPr>
          <p:nvPr>
            <p:ph type="ftr" sz="quarter" idx="10"/>
          </p:nvPr>
        </p:nvSpPr>
        <p:spPr>
          <a:ln/>
        </p:spPr>
        <p:txBody>
          <a:bodyPr/>
          <a:lstStyle>
            <a:lvl1pPr>
              <a:defRPr/>
            </a:lvl1pPr>
          </a:lstStyle>
          <a:p>
            <a:pPr>
              <a:defRPr/>
            </a:pPr>
            <a:endParaRPr lang="tr-TR">
              <a:solidFill>
                <a:srgbClr val="575F6D"/>
              </a:solidFill>
            </a:endParaRPr>
          </a:p>
        </p:txBody>
      </p:sp>
      <p:sp>
        <p:nvSpPr>
          <p:cNvPr id="4" name="Rectangle 3"/>
          <p:cNvSpPr>
            <a:spLocks noGrp="1" noChangeArrowheads="1"/>
          </p:cNvSpPr>
          <p:nvPr>
            <p:ph type="sldNum" sz="quarter" idx="11"/>
          </p:nvPr>
        </p:nvSpPr>
        <p:spPr>
          <a:ln/>
        </p:spPr>
        <p:txBody>
          <a:bodyPr/>
          <a:lstStyle>
            <a:lvl1pPr>
              <a:defRPr/>
            </a:lvl1pPr>
          </a:lstStyle>
          <a:p>
            <a:fld id="{E6B516D3-53EE-4D95-8E43-9A3FF258C770}" type="slidenum">
              <a:rPr lang="tr-TR" altLang="tr-TR"/>
              <a:pPr/>
              <a:t>‹#›</a:t>
            </a:fld>
            <a:endParaRPr lang="tr-TR" altLang="tr-TR"/>
          </a:p>
        </p:txBody>
      </p:sp>
      <p:sp>
        <p:nvSpPr>
          <p:cNvPr id="5" name="Rectangle 16"/>
          <p:cNvSpPr>
            <a:spLocks noGrp="1" noChangeArrowheads="1"/>
          </p:cNvSpPr>
          <p:nvPr>
            <p:ph type="dt" sz="half" idx="12"/>
          </p:nvPr>
        </p:nvSpPr>
        <p:spPr>
          <a:ln/>
        </p:spPr>
        <p:txBody>
          <a:bodyPr/>
          <a:lstStyle>
            <a:lvl1pPr>
              <a:defRPr/>
            </a:lvl1pPr>
          </a:lstStyle>
          <a:p>
            <a:pPr>
              <a:defRPr/>
            </a:pPr>
            <a:fld id="{EE471A03-3B6A-4E82-B952-76F36604BB6D}" type="datetime1">
              <a:rPr lang="tr-TR">
                <a:solidFill>
                  <a:srgbClr val="575F6D"/>
                </a:solidFill>
              </a:rPr>
              <a:pPr>
                <a:defRPr/>
              </a:pPr>
              <a:t>3.6.2018</a:t>
            </a:fld>
            <a:endParaRPr lang="tr-TR">
              <a:solidFill>
                <a:srgbClr val="575F6D"/>
              </a:solidFill>
            </a:endParaRPr>
          </a:p>
        </p:txBody>
      </p:sp>
    </p:spTree>
    <p:extLst>
      <p:ext uri="{BB962C8B-B14F-4D97-AF65-F5344CB8AC3E}">
        <p14:creationId xmlns:p14="http://schemas.microsoft.com/office/powerpoint/2010/main" val="41663726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a:t>Asıl başlık stili için tıklatın</a:t>
            </a:r>
          </a:p>
        </p:txBody>
      </p:sp>
      <p:sp>
        <p:nvSpPr>
          <p:cNvPr id="3" name="2 Tablo Yer Tutucusu"/>
          <p:cNvSpPr>
            <a:spLocks noGrp="1"/>
          </p:cNvSpPr>
          <p:nvPr>
            <p:ph type="tbl" idx="1"/>
          </p:nvPr>
        </p:nvSpPr>
        <p:spPr>
          <a:xfrm>
            <a:off x="457200" y="1600200"/>
            <a:ext cx="8229600" cy="4525963"/>
          </a:xfrm>
        </p:spPr>
        <p:txBody>
          <a:bodyPr rtlCol="0">
            <a:normAutofit/>
          </a:bodyPr>
          <a:lstStyle/>
          <a:p>
            <a:pPr lvl="0"/>
            <a:endParaRPr lang="tr-TR" noProof="0"/>
          </a:p>
        </p:txBody>
      </p:sp>
      <p:sp>
        <p:nvSpPr>
          <p:cNvPr id="4" name="3 Veri Yer Tutucusu"/>
          <p:cNvSpPr>
            <a:spLocks noGrp="1"/>
          </p:cNvSpPr>
          <p:nvPr>
            <p:ph type="dt" sz="half" idx="10"/>
          </p:nvPr>
        </p:nvSpPr>
        <p:spPr>
          <a:xfrm>
            <a:off x="457200" y="6251575"/>
            <a:ext cx="2133600" cy="476250"/>
          </a:xfrm>
        </p:spPr>
        <p:txBody>
          <a:bodyPr/>
          <a:lstStyle>
            <a:lvl1pPr>
              <a:defRPr/>
            </a:lvl1pPr>
          </a:lstStyle>
          <a:p>
            <a:pPr>
              <a:defRPr/>
            </a:pPr>
            <a:fld id="{FB47A41C-1C93-4586-90F3-E7AA566469A5}" type="datetime1">
              <a:rPr lang="tr-TR">
                <a:solidFill>
                  <a:srgbClr val="575F6D"/>
                </a:solidFill>
              </a:rPr>
              <a:pPr>
                <a:defRPr/>
              </a:pPr>
              <a:t>3.6.2018</a:t>
            </a:fld>
            <a:endParaRPr lang="tr-TR">
              <a:solidFill>
                <a:srgbClr val="575F6D"/>
              </a:solidFill>
            </a:endParaRPr>
          </a:p>
        </p:txBody>
      </p:sp>
      <p:sp>
        <p:nvSpPr>
          <p:cNvPr id="5" name="4 Slayt Numarası Yer Tutucusu"/>
          <p:cNvSpPr>
            <a:spLocks noGrp="1"/>
          </p:cNvSpPr>
          <p:nvPr>
            <p:ph type="sldNum" sz="quarter" idx="11"/>
          </p:nvPr>
        </p:nvSpPr>
        <p:spPr>
          <a:xfrm>
            <a:off x="6553200" y="6248400"/>
            <a:ext cx="2133600" cy="476250"/>
          </a:xfrm>
        </p:spPr>
        <p:txBody>
          <a:bodyPr/>
          <a:lstStyle>
            <a:lvl1pPr>
              <a:defRPr/>
            </a:lvl1pPr>
          </a:lstStyle>
          <a:p>
            <a:fld id="{454D6C11-E488-4551-94D7-F73EBA16A49D}" type="slidenum">
              <a:rPr lang="tr-TR" altLang="tr-TR"/>
              <a:pPr/>
              <a:t>‹#›</a:t>
            </a:fld>
            <a:endParaRPr lang="tr-TR" altLang="tr-TR"/>
          </a:p>
        </p:txBody>
      </p:sp>
      <p:sp>
        <p:nvSpPr>
          <p:cNvPr id="6" name="5 Altbilgi Yer Tutucusu"/>
          <p:cNvSpPr>
            <a:spLocks noGrp="1"/>
          </p:cNvSpPr>
          <p:nvPr>
            <p:ph type="ftr" sz="quarter" idx="12"/>
          </p:nvPr>
        </p:nvSpPr>
        <p:spPr>
          <a:xfrm>
            <a:off x="3124200" y="6248400"/>
            <a:ext cx="2895600" cy="476250"/>
          </a:xfrm>
        </p:spPr>
        <p:txBody>
          <a:bodyPr/>
          <a:lstStyle>
            <a:lvl1pPr>
              <a:defRPr/>
            </a:lvl1pPr>
          </a:lstStyle>
          <a:p>
            <a:pPr>
              <a:defRPr/>
            </a:pPr>
            <a:endParaRPr lang="tr-TR">
              <a:solidFill>
                <a:srgbClr val="575F6D"/>
              </a:solidFill>
            </a:endParaRPr>
          </a:p>
        </p:txBody>
      </p:sp>
    </p:spTree>
    <p:extLst>
      <p:ext uri="{BB962C8B-B14F-4D97-AF65-F5344CB8AC3E}">
        <p14:creationId xmlns:p14="http://schemas.microsoft.com/office/powerpoint/2010/main" val="16463127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7_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8313" y="1628775"/>
            <a:ext cx="82296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endParaRPr lang="tr-TR">
              <a:solidFill>
                <a:srgbClr val="575F6D"/>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575F6D"/>
              </a:solidFill>
            </a:endParaRPr>
          </a:p>
        </p:txBody>
      </p:sp>
      <p:sp>
        <p:nvSpPr>
          <p:cNvPr id="6" name="5 Slayt Numarası Yer Tutucusu"/>
          <p:cNvSpPr>
            <a:spLocks noGrp="1"/>
          </p:cNvSpPr>
          <p:nvPr>
            <p:ph type="sldNum" sz="quarter" idx="12"/>
          </p:nvPr>
        </p:nvSpPr>
        <p:spPr/>
        <p:txBody>
          <a:bodyPr/>
          <a:lstStyle>
            <a:lvl1pPr>
              <a:defRPr/>
            </a:lvl1pPr>
          </a:lstStyle>
          <a:p>
            <a:fld id="{0658B199-4142-4AC6-AEEB-8096036C6BE7}" type="slidenum">
              <a:rPr lang="tr-TR" altLang="tr-TR"/>
              <a:pPr/>
              <a:t>‹#›</a:t>
            </a:fld>
            <a:endParaRPr lang="tr-TR" altLang="tr-TR"/>
          </a:p>
        </p:txBody>
      </p:sp>
    </p:spTree>
    <p:extLst>
      <p:ext uri="{BB962C8B-B14F-4D97-AF65-F5344CB8AC3E}">
        <p14:creationId xmlns:p14="http://schemas.microsoft.com/office/powerpoint/2010/main" val="648747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425FDD2B-58B9-4275-8B26-EAAEA0D41D2B}" type="datetimeFigureOut">
              <a:rPr lang="tr-TR" smtClean="0"/>
              <a:t>3.6.2018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ABE71A-CA5C-4AD4-9448-704F2D61DA7A}"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425FDD2B-58B9-4275-8B26-EAAEA0D41D2B}" type="datetimeFigureOut">
              <a:rPr lang="tr-TR" smtClean="0"/>
              <a:t>3.6.2018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ABE71A-CA5C-4AD4-9448-704F2D61DA7A}"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425FDD2B-58B9-4275-8B26-EAAEA0D41D2B}" type="datetimeFigureOut">
              <a:rPr lang="tr-TR" smtClean="0"/>
              <a:t>3.6.2018</a:t>
            </a:fld>
            <a:endParaRPr lang="tr-TR"/>
          </a:p>
        </p:txBody>
      </p:sp>
      <p:sp>
        <p:nvSpPr>
          <p:cNvPr id="7" name="Slayt Numarası Yer Tutucusu 6"/>
          <p:cNvSpPr>
            <a:spLocks noGrp="1"/>
          </p:cNvSpPr>
          <p:nvPr>
            <p:ph type="sldNum" sz="quarter" idx="11"/>
          </p:nvPr>
        </p:nvSpPr>
        <p:spPr/>
        <p:txBody>
          <a:bodyPr rtlCol="0"/>
          <a:lstStyle/>
          <a:p>
            <a:fld id="{2FABE71A-CA5C-4AD4-9448-704F2D61DA7A}"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5FDD2B-58B9-4275-8B26-EAAEA0D41D2B}" type="datetimeFigureOut">
              <a:rPr lang="tr-TR" smtClean="0"/>
              <a:t>3.6.2018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ABE71A-CA5C-4AD4-9448-704F2D61DA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425FDD2B-58B9-4275-8B26-EAAEA0D41D2B}" type="datetimeFigureOut">
              <a:rPr lang="tr-TR" smtClean="0"/>
              <a:t>3.6.2018</a:t>
            </a:fld>
            <a:endParaRPr lang="tr-TR"/>
          </a:p>
        </p:txBody>
      </p:sp>
      <p:sp>
        <p:nvSpPr>
          <p:cNvPr id="22" name="Slayt Numarası Yer Tutucusu 21"/>
          <p:cNvSpPr>
            <a:spLocks noGrp="1"/>
          </p:cNvSpPr>
          <p:nvPr>
            <p:ph type="sldNum" sz="quarter" idx="15"/>
          </p:nvPr>
        </p:nvSpPr>
        <p:spPr/>
        <p:txBody>
          <a:bodyPr rtlCol="0"/>
          <a:lstStyle/>
          <a:p>
            <a:fld id="{2FABE71A-CA5C-4AD4-9448-704F2D61DA7A}"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425FDD2B-58B9-4275-8B26-EAAEA0D41D2B}" type="datetimeFigureOut">
              <a:rPr lang="tr-TR" smtClean="0"/>
              <a:t>3.6.2018</a:t>
            </a:fld>
            <a:endParaRPr lang="tr-TR"/>
          </a:p>
        </p:txBody>
      </p:sp>
      <p:sp>
        <p:nvSpPr>
          <p:cNvPr id="18" name="Slayt Numarası Yer Tutucusu 17"/>
          <p:cNvSpPr>
            <a:spLocks noGrp="1"/>
          </p:cNvSpPr>
          <p:nvPr>
            <p:ph type="sldNum" sz="quarter" idx="11"/>
          </p:nvPr>
        </p:nvSpPr>
        <p:spPr/>
        <p:txBody>
          <a:bodyPr rtlCol="0"/>
          <a:lstStyle/>
          <a:p>
            <a:fld id="{2FABE71A-CA5C-4AD4-9448-704F2D61DA7A}"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5FDD2B-58B9-4275-8B26-EAAEA0D41D2B}" type="datetimeFigureOut">
              <a:rPr lang="tr-TR" smtClean="0"/>
              <a:t>3.6.2018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ABE71A-CA5C-4AD4-9448-704F2D61DA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5FDD2B-58B9-4275-8B26-EAAEA0D41D2B}" type="datetimeFigureOut">
              <a:rPr lang="tr-TR" smtClean="0"/>
              <a:t>3.6.2018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ABE71A-CA5C-4AD4-9448-704F2D61DA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DA7FF3-4C74-4E85-8195-36DDED448FF4}" type="datetimeFigureOut">
              <a:rPr lang="tr-TR" smtClean="0">
                <a:solidFill>
                  <a:srgbClr val="575F6D"/>
                </a:solidFill>
              </a:rPr>
              <a:pPr/>
              <a:t>3.6.2018</a:t>
            </a:fld>
            <a:endParaRPr lang="tr-TR">
              <a:solidFill>
                <a:srgbClr val="575F6D"/>
              </a:solidFill>
            </a:endParaRP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47820DC-534E-45D9-B1BA-02717466928E}" type="slidenum">
              <a:rPr lang="tr-TR" smtClean="0"/>
              <a:pPr/>
              <a:t>‹#›</a:t>
            </a:fld>
            <a:endParaRPr lang="tr-TR"/>
          </a:p>
        </p:txBody>
      </p:sp>
    </p:spTree>
    <p:extLst>
      <p:ext uri="{BB962C8B-B14F-4D97-AF65-F5344CB8AC3E}">
        <p14:creationId xmlns:p14="http://schemas.microsoft.com/office/powerpoint/2010/main" val="254465340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ctrTitle"/>
          </p:nvPr>
        </p:nvSpPr>
        <p:spPr>
          <a:xfrm>
            <a:off x="1907704" y="3124200"/>
            <a:ext cx="6550496" cy="1888976"/>
          </a:xfrm>
        </p:spPr>
        <p:txBody>
          <a:bodyPr anchor="t">
            <a:normAutofit fontScale="90000"/>
          </a:bodyPr>
          <a:lstStyle/>
          <a:p>
            <a:pPr algn="ctr"/>
            <a:r>
              <a:rPr lang="tr-TR" sz="2400" dirty="0" smtClean="0">
                <a:solidFill>
                  <a:srgbClr val="FF0000"/>
                </a:solidFill>
                <a:latin typeface="Times New Roman" pitchFamily="18" charset="0"/>
                <a:cs typeface="Times New Roman" pitchFamily="18" charset="0"/>
              </a:rPr>
              <a:t>Erdoğan KARAHAN </a:t>
            </a:r>
            <a:br>
              <a:rPr lang="tr-TR" sz="2400" dirty="0" smtClean="0">
                <a:solidFill>
                  <a:srgbClr val="FF0000"/>
                </a:solidFill>
                <a:latin typeface="Times New Roman" pitchFamily="18" charset="0"/>
                <a:cs typeface="Times New Roman" pitchFamily="18" charset="0"/>
              </a:rPr>
            </a:br>
            <a:r>
              <a:rPr lang="tr-TR" sz="2400" dirty="0" smtClean="0">
                <a:solidFill>
                  <a:srgbClr val="FF0000"/>
                </a:solidFill>
                <a:latin typeface="Times New Roman" pitchFamily="18" charset="0"/>
                <a:cs typeface="Times New Roman" pitchFamily="18" charset="0"/>
              </a:rPr>
              <a:t>Yeminli Mali Müşavir</a:t>
            </a:r>
            <a:br>
              <a:rPr lang="tr-TR" sz="2400" dirty="0" smtClean="0">
                <a:solidFill>
                  <a:srgbClr val="FF0000"/>
                </a:solidFill>
                <a:latin typeface="Times New Roman" pitchFamily="18" charset="0"/>
                <a:cs typeface="Times New Roman" pitchFamily="18" charset="0"/>
              </a:rPr>
            </a:br>
            <a:r>
              <a:rPr lang="tr-TR" sz="2400" dirty="0" smtClean="0">
                <a:solidFill>
                  <a:srgbClr val="00B0F0"/>
                </a:solidFill>
                <a:latin typeface="Times New Roman" pitchFamily="18" charset="0"/>
                <a:cs typeface="Times New Roman" pitchFamily="18" charset="0"/>
              </a:rPr>
              <a:t>GSM: 0549 744 6736</a:t>
            </a:r>
            <a:br>
              <a:rPr lang="tr-TR" sz="2400" dirty="0" smtClean="0">
                <a:solidFill>
                  <a:srgbClr val="00B0F0"/>
                </a:solidFill>
                <a:latin typeface="Times New Roman" pitchFamily="18" charset="0"/>
                <a:cs typeface="Times New Roman" pitchFamily="18" charset="0"/>
              </a:rPr>
            </a:br>
            <a:r>
              <a:rPr lang="tr-TR" sz="2400" dirty="0" smtClean="0">
                <a:solidFill>
                  <a:srgbClr val="00B0F0"/>
                </a:solidFill>
                <a:latin typeface="Times New Roman" pitchFamily="18" charset="0"/>
                <a:cs typeface="Times New Roman" pitchFamily="18" charset="0"/>
              </a:rPr>
              <a:t>           0505 673 0508</a:t>
            </a:r>
            <a:br>
              <a:rPr lang="tr-TR" sz="2400" dirty="0" smtClean="0">
                <a:solidFill>
                  <a:srgbClr val="00B0F0"/>
                </a:solidFill>
                <a:latin typeface="Times New Roman" pitchFamily="18" charset="0"/>
                <a:cs typeface="Times New Roman" pitchFamily="18" charset="0"/>
              </a:rPr>
            </a:br>
            <a:r>
              <a:rPr lang="tr-TR" sz="2400" dirty="0" smtClean="0">
                <a:solidFill>
                  <a:srgbClr val="FF0000"/>
                </a:solidFill>
                <a:latin typeface="Times New Roman" pitchFamily="18" charset="0"/>
                <a:cs typeface="Times New Roman" pitchFamily="18" charset="0"/>
              </a:rPr>
              <a:t>erdogankarahan@istanbulymm.com</a:t>
            </a:r>
            <a:br>
              <a:rPr lang="tr-TR" sz="2400" dirty="0" smtClean="0">
                <a:solidFill>
                  <a:srgbClr val="FF0000"/>
                </a:solidFill>
                <a:latin typeface="Times New Roman" pitchFamily="18" charset="0"/>
                <a:cs typeface="Times New Roman" pitchFamily="18" charset="0"/>
              </a:rPr>
            </a:br>
            <a:r>
              <a:rPr lang="tr-TR" sz="2400" dirty="0" smtClean="0">
                <a:solidFill>
                  <a:srgbClr val="FF0000"/>
                </a:solidFill>
                <a:latin typeface="Times New Roman" pitchFamily="18" charset="0"/>
                <a:cs typeface="Times New Roman" pitchFamily="18" charset="0"/>
              </a:rPr>
              <a:t/>
            </a:r>
            <a:br>
              <a:rPr lang="tr-TR" sz="2400" dirty="0" smtClean="0">
                <a:solidFill>
                  <a:srgbClr val="FF0000"/>
                </a:solidFill>
                <a:latin typeface="Times New Roman" pitchFamily="18" charset="0"/>
                <a:cs typeface="Times New Roman" pitchFamily="18" charset="0"/>
              </a:rPr>
            </a:br>
            <a:endParaRPr lang="tr-TR" sz="2400" dirty="0">
              <a:solidFill>
                <a:srgbClr val="FF0000"/>
              </a:solidFill>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pPr lvl="0"/>
            <a:r>
              <a:rPr lang="tr-TR" dirty="0" smtClean="0"/>
              <a:t>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548681"/>
            <a:ext cx="2232248" cy="2160240"/>
          </a:xfrm>
          <a:prstGeom prst="rect">
            <a:avLst/>
          </a:prstGeom>
        </p:spPr>
      </p:pic>
    </p:spTree>
    <p:extLst>
      <p:ext uri="{BB962C8B-B14F-4D97-AF65-F5344CB8AC3E}">
        <p14:creationId xmlns:p14="http://schemas.microsoft.com/office/powerpoint/2010/main" val="39229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5472608"/>
          </a:xfrm>
        </p:spPr>
        <p:txBody>
          <a:bodyPr/>
          <a:lstStyle/>
          <a:p>
            <a:pPr marL="0" lvl="0" indent="0" algn="ctr">
              <a:buClr>
                <a:srgbClr val="FF6700"/>
              </a:buClr>
              <a:buNone/>
            </a:pPr>
            <a:r>
              <a:rPr lang="tr-TR" sz="2000" b="1" dirty="0" smtClean="0">
                <a:solidFill>
                  <a:srgbClr val="FF0000"/>
                </a:solidFill>
                <a:latin typeface="Times New Roman" pitchFamily="18" charset="0"/>
                <a:cs typeface="Times New Roman" pitchFamily="18" charset="0"/>
              </a:rPr>
              <a:t>Mahsuben Ödeme:</a:t>
            </a:r>
          </a:p>
          <a:p>
            <a:pPr marL="0" lvl="0" indent="0" algn="just">
              <a:buClr>
                <a:srgbClr val="FF6700"/>
              </a:buClr>
              <a:buNone/>
            </a:pPr>
            <a:r>
              <a:rPr lang="tr-TR" sz="2000" dirty="0" smtClean="0">
                <a:solidFill>
                  <a:prstClr val="black"/>
                </a:solidFill>
                <a:latin typeface="Times New Roman" pitchFamily="18" charset="0"/>
                <a:cs typeface="Times New Roman" pitchFamily="18" charset="0"/>
              </a:rPr>
              <a:t>	-Başvuru ve taksit süreleri içinde mevzuatın öngördüğü bilgi ve belgelerin tam ve eksiksiz olarak ibraz edilmesi şartıyla, mükellefin yapılandırdığı </a:t>
            </a:r>
            <a:r>
              <a:rPr lang="tr-TR" sz="2000" b="1" dirty="0" smtClean="0">
                <a:solidFill>
                  <a:prstClr val="black"/>
                </a:solidFill>
                <a:latin typeface="Times New Roman" pitchFamily="18" charset="0"/>
                <a:cs typeface="Times New Roman" pitchFamily="18" charset="0"/>
              </a:rPr>
              <a:t>kendine ait borçları</a:t>
            </a:r>
            <a:r>
              <a:rPr lang="tr-TR" sz="2000" dirty="0" smtClean="0">
                <a:solidFill>
                  <a:prstClr val="black"/>
                </a:solidFill>
                <a:latin typeface="Times New Roman" pitchFamily="18" charset="0"/>
                <a:cs typeface="Times New Roman" pitchFamily="18" charset="0"/>
              </a:rPr>
              <a:t>, iade alacağından mahsup edilebilir.</a:t>
            </a:r>
          </a:p>
          <a:p>
            <a:pPr marL="0" lvl="0" indent="0" algn="just">
              <a:buClr>
                <a:srgbClr val="FF6700"/>
              </a:buClr>
              <a:buNone/>
            </a:pP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-Borçlular</a:t>
            </a:r>
            <a:r>
              <a:rPr lang="tr-TR" sz="2000" dirty="0">
                <a:solidFill>
                  <a:prstClr val="black"/>
                </a:solidFill>
                <a:latin typeface="Times New Roman" pitchFamily="18" charset="0"/>
                <a:cs typeface="Times New Roman" pitchFamily="18" charset="0"/>
              </a:rPr>
              <a:t>, madde kapsamına giren toplam borçları için madde hükmünden yararlanabilecekleri gibi talep ettikleri dönem ve türler açısından da Kanundan yararlanabileceklerdir. Ancak, motorlu taşıtlar vergisi mükelleflerinin, her bir taşıt itibarıyla hesaplanacak toplam borç tutarı için başvuruda bulunmaları </a:t>
            </a:r>
            <a:r>
              <a:rPr lang="tr-TR" sz="2000" dirty="0" smtClean="0">
                <a:solidFill>
                  <a:prstClr val="black"/>
                </a:solidFill>
                <a:latin typeface="Times New Roman" pitchFamily="18" charset="0"/>
                <a:cs typeface="Times New Roman" pitchFamily="18" charset="0"/>
              </a:rPr>
              <a:t>zorunludur.</a:t>
            </a:r>
          </a:p>
          <a:p>
            <a:pPr marL="0" lvl="0" indent="0" algn="just">
              <a:buClr>
                <a:srgbClr val="FF6700"/>
              </a:buClr>
              <a:buNone/>
            </a:pP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-7143 </a:t>
            </a:r>
            <a:r>
              <a:rPr lang="tr-TR" sz="2000" dirty="0">
                <a:solidFill>
                  <a:prstClr val="black"/>
                </a:solidFill>
                <a:latin typeface="Times New Roman" pitchFamily="18" charset="0"/>
                <a:cs typeface="Times New Roman" pitchFamily="18" charset="0"/>
              </a:rPr>
              <a:t>sayılı Kanuna göre başvuruda bulunan ve borçları Kanuna göre taksitlendirilen mükellefler tarafından, borcu olup olmadığına dair yazı istenilmesi hâlinde Kanun hükümleri ihlal edilmediği sürece bu borçları için vadesi geçmiş borcun bulunmadığına dair yazı verilecektir.</a:t>
            </a:r>
          </a:p>
        </p:txBody>
      </p:sp>
    </p:spTree>
    <p:extLst>
      <p:ext uri="{BB962C8B-B14F-4D97-AF65-F5344CB8AC3E}">
        <p14:creationId xmlns:p14="http://schemas.microsoft.com/office/powerpoint/2010/main" val="395738663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980728"/>
            <a:ext cx="7848872" cy="4985980"/>
          </a:xfrm>
          <a:prstGeom prst="rect">
            <a:avLst/>
          </a:prstGeom>
          <a:noFill/>
        </p:spPr>
        <p:txBody>
          <a:bodyPr wrap="square" rtlCol="0">
            <a:spAutoFit/>
          </a:bodyPr>
          <a:lstStyle/>
          <a:p>
            <a:pPr algn="just">
              <a:buFont typeface="Wingdings" panose="05000000000000000000" pitchFamily="2" charset="2"/>
              <a:buNone/>
              <a:defRPr/>
            </a:pPr>
            <a:endParaRPr lang="tr-TR" sz="2000" dirty="0" smtClean="0">
              <a:solidFill>
                <a:prstClr val="black"/>
              </a:solidFill>
              <a:latin typeface="Times New Roman" pitchFamily="18" charset="0"/>
              <a:cs typeface="Times New Roman" pitchFamily="18" charset="0"/>
            </a:endParaRPr>
          </a:p>
          <a:p>
            <a:pPr algn="just">
              <a:defRPr/>
            </a:pPr>
            <a:r>
              <a:rPr lang="tr-TR" sz="2000" dirty="0" smtClean="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Bu </a:t>
            </a:r>
            <a:r>
              <a:rPr lang="en-US" sz="2000" dirty="0" err="1">
                <a:solidFill>
                  <a:prstClr val="black"/>
                </a:solidFill>
                <a:latin typeface="Times New Roman" pitchFamily="18" charset="0"/>
                <a:cs typeface="Times New Roman" pitchFamily="18" charset="0"/>
              </a:rPr>
              <a:t>madde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kapsamında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beyan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edilen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kasa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mevcutları</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ve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ortaklardan</a:t>
            </a:r>
            <a:r>
              <a:rPr lang="en-US" sz="2000" dirty="0">
                <a:solidFill>
                  <a:prstClr val="black"/>
                </a:solidFill>
                <a:latin typeface="Times New Roman" pitchFamily="18" charset="0"/>
                <a:cs typeface="Times New Roman" pitchFamily="18" charset="0"/>
              </a:rPr>
              <a:t> net </a:t>
            </a:r>
            <a:r>
              <a:rPr lang="en-US" sz="2000" dirty="0" err="1">
                <a:solidFill>
                  <a:prstClr val="black"/>
                </a:solidFill>
                <a:latin typeface="Times New Roman" pitchFamily="18" charset="0"/>
                <a:cs typeface="Times New Roman" pitchFamily="18" charset="0"/>
              </a:rPr>
              <a:t>alacak</a:t>
            </a:r>
            <a:r>
              <a:rPr lang="tr-TR"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tutarları</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ile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bunlarla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ilgili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diğer</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hesaplarda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yer</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alan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işlemlerin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dileyen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mükelleflerce</a:t>
            </a:r>
            <a:r>
              <a:rPr lang="en-US" sz="2000" dirty="0">
                <a:solidFill>
                  <a:prstClr val="black"/>
                </a:solidFill>
                <a:latin typeface="Times New Roman" pitchFamily="18" charset="0"/>
                <a:cs typeface="Times New Roman" pitchFamily="18" charset="0"/>
              </a:rPr>
              <a:t> </a:t>
            </a:r>
            <a:r>
              <a:rPr lang="en-US" sz="2000" b="1" dirty="0">
                <a:solidFill>
                  <a:prstClr val="black"/>
                </a:solidFill>
                <a:latin typeface="Times New Roman" pitchFamily="18" charset="0"/>
                <a:cs typeface="Times New Roman" pitchFamily="18" charset="0"/>
              </a:rPr>
              <a:t>“689. </a:t>
            </a:r>
            <a:r>
              <a:rPr lang="en-US" sz="2000" b="1" dirty="0" err="1">
                <a:solidFill>
                  <a:prstClr val="black"/>
                </a:solidFill>
                <a:latin typeface="Times New Roman" pitchFamily="18" charset="0"/>
                <a:cs typeface="Times New Roman" pitchFamily="18" charset="0"/>
              </a:rPr>
              <a:t>Diğer</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Olağandışı</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Gider</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ve</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Zararlar</a:t>
            </a:r>
            <a:r>
              <a:rPr lang="en-US" sz="2000" b="1" dirty="0">
                <a:solidFill>
                  <a:prstClr val="black"/>
                </a:solidFill>
                <a:latin typeface="Times New Roman" pitchFamily="18" charset="0"/>
                <a:cs typeface="Times New Roman" pitchFamily="18" charset="0"/>
              </a:rPr>
              <a:t>”</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hesabı</a:t>
            </a:r>
            <a:r>
              <a:rPr lang="en-US" sz="2000" dirty="0">
                <a:solidFill>
                  <a:prstClr val="black"/>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YERİNE</a:t>
            </a:r>
            <a:r>
              <a:rPr lang="en-US" sz="2000" dirty="0" smtClean="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bilançonun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aktifinde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herhangi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geçici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bir</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hesapta</a:t>
            </a:r>
            <a:r>
              <a:rPr lang="tr-TR" sz="2000" dirty="0">
                <a:solidFill>
                  <a:prstClr val="black"/>
                </a:solidFill>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a:t>
            </a:r>
            <a:r>
              <a:rPr lang="en-US" sz="2000" b="1" dirty="0">
                <a:solidFill>
                  <a:srgbClr val="FF0000"/>
                </a:solidFill>
                <a:latin typeface="Times New Roman" pitchFamily="18" charset="0"/>
                <a:cs typeface="Times New Roman" pitchFamily="18" charset="0"/>
              </a:rPr>
              <a:t>296</a:t>
            </a:r>
            <a:r>
              <a:rPr lang="tr-TR" sz="2000" b="1" dirty="0">
                <a:solidFill>
                  <a:srgbClr val="FF0000"/>
                </a:solidFill>
                <a:latin typeface="Times New Roman" pitchFamily="18" charset="0"/>
                <a:cs typeface="Times New Roman" pitchFamily="18" charset="0"/>
              </a:rPr>
              <a:t>-</a:t>
            </a:r>
            <a:r>
              <a:rPr lang="en-US" sz="2000" b="1" dirty="0">
                <a:solidFill>
                  <a:srgbClr val="FF0000"/>
                </a:solidFill>
                <a:latin typeface="Times New Roman" pitchFamily="18" charset="0"/>
                <a:cs typeface="Times New Roman" pitchFamily="18" charset="0"/>
              </a:rPr>
              <a:t> GEÇİCİ HESAP</a:t>
            </a:r>
            <a:r>
              <a:rPr lang="tr-TR" sz="2000" b="1" dirty="0">
                <a:solidFill>
                  <a:srgbClr val="FF0000"/>
                </a:solidFill>
                <a:latin typeface="Times New Roman" pitchFamily="18" charset="0"/>
                <a:cs typeface="Times New Roman" pitchFamily="18" charset="0"/>
              </a:rPr>
              <a:t>)</a:t>
            </a:r>
            <a:r>
              <a:rPr lang="en-US" sz="2000" b="1"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izlenmesi</a:t>
            </a:r>
            <a:r>
              <a:rPr lang="tr-TR"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mümkündür</a:t>
            </a:r>
            <a:r>
              <a:rPr lang="en-US" sz="20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 </a:t>
            </a:r>
          </a:p>
          <a:p>
            <a:pPr algn="just">
              <a:buFont typeface="Wingdings" panose="05000000000000000000" pitchFamily="2" charset="2"/>
              <a:buNone/>
              <a:defRPr/>
            </a:pPr>
            <a:endParaRPr lang="tr-TR" sz="2000" dirty="0">
              <a:solidFill>
                <a:prstClr val="black"/>
              </a:solidFill>
              <a:latin typeface="Times New Roman" pitchFamily="18" charset="0"/>
              <a:cs typeface="Times New Roman" pitchFamily="18" charset="0"/>
            </a:endParaRPr>
          </a:p>
          <a:p>
            <a:pPr algn="just">
              <a:buFont typeface="Wingdings" panose="05000000000000000000" pitchFamily="2" charset="2"/>
              <a:buNone/>
              <a:defRPr/>
            </a:pPr>
            <a:r>
              <a:rPr lang="tr-TR" sz="2000" dirty="0" smtClean="0">
                <a:solidFill>
                  <a:prstClr val="black"/>
                </a:solidFill>
                <a:latin typeface="Times New Roman" pitchFamily="18" charset="0"/>
                <a:cs typeface="Times New Roman" pitchFamily="18" charset="0"/>
              </a:rPr>
              <a:t>	Bu </a:t>
            </a:r>
            <a:r>
              <a:rPr lang="tr-TR" sz="2000" dirty="0">
                <a:solidFill>
                  <a:prstClr val="black"/>
                </a:solidFill>
                <a:latin typeface="Times New Roman" pitchFamily="18" charset="0"/>
                <a:cs typeface="Times New Roman" pitchFamily="18" charset="0"/>
              </a:rPr>
              <a:t>sayede yok edilen kasa ve ortaklardan alacaklar hesabı </a:t>
            </a:r>
            <a:r>
              <a:rPr lang="tr-TR" sz="2000" dirty="0" smtClean="0">
                <a:solidFill>
                  <a:prstClr val="black"/>
                </a:solidFill>
                <a:latin typeface="Times New Roman" pitchFamily="18" charset="0"/>
                <a:cs typeface="Times New Roman" pitchFamily="18" charset="0"/>
              </a:rPr>
              <a:t>bakiyelerinin </a:t>
            </a:r>
            <a:r>
              <a:rPr lang="tr-TR" sz="2000" dirty="0">
                <a:solidFill>
                  <a:prstClr val="black"/>
                </a:solidFill>
                <a:latin typeface="Times New Roman" pitchFamily="18" charset="0"/>
                <a:cs typeface="Times New Roman" pitchFamily="18" charset="0"/>
              </a:rPr>
              <a:t>gider yazılması önlenmiş olacağından uygulamadan </a:t>
            </a:r>
            <a:r>
              <a:rPr lang="tr-TR" sz="2000" dirty="0" smtClean="0">
                <a:solidFill>
                  <a:prstClr val="black"/>
                </a:solidFill>
                <a:latin typeface="Times New Roman" pitchFamily="18" charset="0"/>
                <a:cs typeface="Times New Roman" pitchFamily="18" charset="0"/>
              </a:rPr>
              <a:t>yararlanan </a:t>
            </a:r>
            <a:r>
              <a:rPr lang="tr-TR" sz="2000" u="sng" dirty="0">
                <a:solidFill>
                  <a:srgbClr val="FF0000"/>
                </a:solidFill>
                <a:latin typeface="Times New Roman" pitchFamily="18" charset="0"/>
                <a:cs typeface="Times New Roman" pitchFamily="18" charset="0"/>
              </a:rPr>
              <a:t>Şirketlerin </a:t>
            </a:r>
            <a:r>
              <a:rPr lang="tr-TR" sz="2000" u="sng" dirty="0" err="1">
                <a:solidFill>
                  <a:srgbClr val="FF0000"/>
                </a:solidFill>
                <a:latin typeface="Times New Roman" pitchFamily="18" charset="0"/>
                <a:cs typeface="Times New Roman" pitchFamily="18" charset="0"/>
              </a:rPr>
              <a:t>özkaynaklarındaki</a:t>
            </a:r>
            <a:r>
              <a:rPr lang="tr-TR" sz="2000" u="sng" dirty="0">
                <a:solidFill>
                  <a:srgbClr val="FF0000"/>
                </a:solidFill>
                <a:latin typeface="Times New Roman" pitchFamily="18" charset="0"/>
                <a:cs typeface="Times New Roman" pitchFamily="18" charset="0"/>
              </a:rPr>
              <a:t> </a:t>
            </a:r>
            <a:r>
              <a:rPr lang="tr-TR" sz="2000" u="sng" dirty="0" smtClean="0">
                <a:solidFill>
                  <a:srgbClr val="FF0000"/>
                </a:solidFill>
                <a:latin typeface="Times New Roman" pitchFamily="18" charset="0"/>
                <a:cs typeface="Times New Roman" pitchFamily="18" charset="0"/>
              </a:rPr>
              <a:t>azalma  </a:t>
            </a:r>
            <a:r>
              <a:rPr lang="tr-TR" sz="2000" u="sng" dirty="0">
                <a:solidFill>
                  <a:srgbClr val="FF0000"/>
                </a:solidFill>
                <a:latin typeface="Times New Roman" pitchFamily="18" charset="0"/>
                <a:cs typeface="Times New Roman" pitchFamily="18" charset="0"/>
              </a:rPr>
              <a:t>dolayısıyla </a:t>
            </a:r>
            <a:r>
              <a:rPr lang="tr-TR" sz="2000" u="sng" dirty="0" smtClean="0">
                <a:solidFill>
                  <a:srgbClr val="FF0000"/>
                </a:solidFill>
                <a:latin typeface="Times New Roman" pitchFamily="18" charset="0"/>
                <a:cs typeface="Times New Roman" pitchFamily="18" charset="0"/>
              </a:rPr>
              <a:t>teknik </a:t>
            </a:r>
            <a:r>
              <a:rPr lang="tr-TR" sz="2000" u="sng" dirty="0">
                <a:solidFill>
                  <a:srgbClr val="FF0000"/>
                </a:solidFill>
                <a:latin typeface="Times New Roman" pitchFamily="18" charset="0"/>
                <a:cs typeface="Times New Roman" pitchFamily="18" charset="0"/>
              </a:rPr>
              <a:t>iflas, </a:t>
            </a:r>
            <a:r>
              <a:rPr lang="tr-TR" sz="2000" u="sng" dirty="0" err="1" smtClean="0">
                <a:solidFill>
                  <a:srgbClr val="FF0000"/>
                </a:solidFill>
                <a:latin typeface="Times New Roman" pitchFamily="18" charset="0"/>
                <a:cs typeface="Times New Roman" pitchFamily="18" charset="0"/>
              </a:rPr>
              <a:t>rasyoların</a:t>
            </a:r>
            <a:r>
              <a:rPr lang="tr-TR" sz="2000" u="sng" dirty="0" smtClean="0">
                <a:solidFill>
                  <a:srgbClr val="FF0000"/>
                </a:solidFill>
                <a:latin typeface="Times New Roman" pitchFamily="18" charset="0"/>
                <a:cs typeface="Times New Roman" pitchFamily="18" charset="0"/>
              </a:rPr>
              <a:t> tutarsız olması, </a:t>
            </a:r>
            <a:r>
              <a:rPr lang="tr-TR" sz="2000" u="sng" dirty="0">
                <a:solidFill>
                  <a:srgbClr val="FF0000"/>
                </a:solidFill>
                <a:latin typeface="Times New Roman" pitchFamily="18" charset="0"/>
                <a:cs typeface="Times New Roman" pitchFamily="18" charset="0"/>
              </a:rPr>
              <a:t>kredibilitelerinin düşmesi </a:t>
            </a:r>
            <a:r>
              <a:rPr lang="tr-TR" sz="2000" u="sng" dirty="0" smtClean="0">
                <a:solidFill>
                  <a:srgbClr val="FF0000"/>
                </a:solidFill>
                <a:latin typeface="Times New Roman" pitchFamily="18" charset="0"/>
                <a:cs typeface="Times New Roman" pitchFamily="18" charset="0"/>
              </a:rPr>
              <a:t>gibi </a:t>
            </a:r>
            <a:r>
              <a:rPr lang="tr-TR" sz="2000" u="sng" dirty="0">
                <a:solidFill>
                  <a:srgbClr val="FF0000"/>
                </a:solidFill>
                <a:latin typeface="Times New Roman" pitchFamily="18" charset="0"/>
                <a:cs typeface="Times New Roman" pitchFamily="18" charset="0"/>
              </a:rPr>
              <a:t>olumsuzluklar doğmayacaktır.</a:t>
            </a:r>
          </a:p>
          <a:p>
            <a:pPr algn="just">
              <a:buFont typeface="Wingdings" panose="05000000000000000000" pitchFamily="2" charset="2"/>
              <a:buNone/>
              <a:defRPr/>
            </a:pPr>
            <a:endParaRPr lang="tr-TR" sz="2000" dirty="0">
              <a:solidFill>
                <a:prstClr val="black"/>
              </a:solidFill>
              <a:latin typeface="Times New Roman" pitchFamily="18" charset="0"/>
              <a:cs typeface="Times New Roman" pitchFamily="18" charset="0"/>
            </a:endParaRPr>
          </a:p>
          <a:p>
            <a:pPr algn="just">
              <a:buFont typeface="Wingdings" panose="05000000000000000000" pitchFamily="2" charset="2"/>
              <a:buNone/>
              <a:defRPr/>
            </a:pPr>
            <a:r>
              <a:rPr lang="tr-TR" sz="2000" dirty="0" smtClean="0">
                <a:solidFill>
                  <a:srgbClr val="FF0000"/>
                </a:solidFill>
                <a:latin typeface="Times New Roman" pitchFamily="18" charset="0"/>
                <a:cs typeface="Times New Roman" pitchFamily="18" charset="0"/>
              </a:rPr>
              <a:t>	</a:t>
            </a:r>
            <a:r>
              <a:rPr lang="en-US" sz="2000" u="sng" dirty="0" err="1" smtClean="0">
                <a:solidFill>
                  <a:srgbClr val="FF0000"/>
                </a:solidFill>
                <a:latin typeface="Times New Roman" pitchFamily="18" charset="0"/>
                <a:cs typeface="Times New Roman" pitchFamily="18" charset="0"/>
              </a:rPr>
              <a:t>Söz</a:t>
            </a:r>
            <a:r>
              <a:rPr lang="en-US" sz="2000" u="sng" dirty="0" smtClean="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konusu</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geçici</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hesapta</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izlenen</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tutarın</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herhangi</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bir</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şekilde</a:t>
            </a:r>
            <a:r>
              <a:rPr lang="en-US" sz="2000" u="sng" dirty="0">
                <a:solidFill>
                  <a:srgbClr val="FF0000"/>
                </a:solidFill>
                <a:latin typeface="Times New Roman" pitchFamily="18" charset="0"/>
                <a:cs typeface="Times New Roman" pitchFamily="18" charset="0"/>
              </a:rPr>
              <a:t> </a:t>
            </a:r>
            <a:r>
              <a:rPr lang="en-US" sz="2000" u="sng" dirty="0" err="1" smtClean="0">
                <a:solidFill>
                  <a:srgbClr val="FF0000"/>
                </a:solidFill>
                <a:latin typeface="Times New Roman" pitchFamily="18" charset="0"/>
                <a:cs typeface="Times New Roman" pitchFamily="18" charset="0"/>
              </a:rPr>
              <a:t>kurum</a:t>
            </a:r>
            <a:r>
              <a:rPr lang="tr-TR" sz="2000" u="sng" dirty="0" smtClean="0">
                <a:solidFill>
                  <a:srgbClr val="FF0000"/>
                </a:solidFill>
                <a:latin typeface="Times New Roman" pitchFamily="18" charset="0"/>
                <a:cs typeface="Times New Roman" pitchFamily="18" charset="0"/>
              </a:rPr>
              <a:t> </a:t>
            </a:r>
            <a:r>
              <a:rPr lang="en-US" sz="2000" u="sng" dirty="0" err="1" smtClean="0">
                <a:solidFill>
                  <a:srgbClr val="FF0000"/>
                </a:solidFill>
                <a:latin typeface="Times New Roman" pitchFamily="18" charset="0"/>
                <a:cs typeface="Times New Roman" pitchFamily="18" charset="0"/>
              </a:rPr>
              <a:t>kazancının</a:t>
            </a:r>
            <a:r>
              <a:rPr lang="en-US" sz="2000" u="sng" dirty="0" smtClean="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tespitinde</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gider</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olarak</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dikkate</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alınamayacağı</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tabiidir</a:t>
            </a:r>
            <a:r>
              <a:rPr lang="tr-TR" sz="2000" u="sng" dirty="0">
                <a:solidFill>
                  <a:srgbClr val="FF0000"/>
                </a:solidFill>
                <a:latin typeface="Times New Roman" pitchFamily="18" charset="0"/>
                <a:cs typeface="Times New Roman" pitchFamily="18" charset="0"/>
              </a:rPr>
              <a:t>.</a:t>
            </a:r>
            <a:endParaRPr lang="tr-TR" altLang="tr-TR" sz="2000" u="sng" dirty="0">
              <a:solidFill>
                <a:srgbClr val="FF0000"/>
              </a:solidFill>
              <a:latin typeface="Times New Roman" pitchFamily="18" charset="0"/>
              <a:cs typeface="Times New Roman" pitchFamily="18" charset="0"/>
            </a:endParaRPr>
          </a:p>
          <a:p>
            <a:endParaRPr lang="tr-TR" dirty="0">
              <a:solidFill>
                <a:prstClr val="black"/>
              </a:solidFill>
            </a:endParaRPr>
          </a:p>
        </p:txBody>
      </p:sp>
    </p:spTree>
    <p:extLst>
      <p:ext uri="{BB962C8B-B14F-4D97-AF65-F5344CB8AC3E}">
        <p14:creationId xmlns:p14="http://schemas.microsoft.com/office/powerpoint/2010/main" val="47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457200"/>
            <a:ext cx="8136904" cy="3475856"/>
          </a:xfrm>
        </p:spPr>
        <p:txBody>
          <a:bodyPr rtlCol="0">
            <a:noAutofit/>
          </a:bodyPr>
          <a:lstStyle/>
          <a:p>
            <a:pPr algn="ctr" fontAlgn="auto">
              <a:spcAft>
                <a:spcPts val="0"/>
              </a:spcAft>
              <a:buFont typeface="Arial" pitchFamily="34" charset="0"/>
              <a:buNone/>
              <a:defRPr/>
            </a:pPr>
            <a:r>
              <a:rPr lang="tr-TR" sz="2000" b="1" dirty="0" smtClean="0">
                <a:solidFill>
                  <a:schemeClr val="accent1">
                    <a:lumMod val="75000"/>
                  </a:schemeClr>
                </a:solidFill>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Kayıtlarda Yer Aldığı Halde  İşletmede Mevcut Olmayan Kasa Mevcudunun Düzeltilmesine İlişkin Muhasebe Kaydı</a:t>
            </a:r>
          </a:p>
          <a:p>
            <a:pPr algn="ctr" fontAlgn="auto">
              <a:spcAft>
                <a:spcPts val="0"/>
              </a:spcAft>
              <a:buFont typeface="Arial" pitchFamily="34" charset="0"/>
              <a:buNone/>
              <a:defRPr/>
            </a:pPr>
            <a:endParaRPr lang="tr-TR" sz="2400" dirty="0">
              <a:solidFill>
                <a:srgbClr val="FF0000"/>
              </a:solidFill>
              <a:latin typeface="Times New Roman" pitchFamily="18" charset="0"/>
              <a:cs typeface="Times New Roman" pitchFamily="18" charset="0"/>
            </a:endParaRPr>
          </a:p>
          <a:p>
            <a:pPr marL="0" indent="0" algn="just" fontAlgn="auto">
              <a:spcBef>
                <a:spcPts val="0"/>
              </a:spcBef>
              <a:spcAft>
                <a:spcPts val="0"/>
              </a:spcAft>
              <a:buFont typeface="Arial" pitchFamily="34" charset="0"/>
              <a:buNone/>
              <a:defRPr/>
            </a:pPr>
            <a:r>
              <a:rPr lang="tr-TR" sz="2400" dirty="0" smtClean="0">
                <a:solidFill>
                  <a:srgbClr val="C00000"/>
                </a:solidFill>
                <a:latin typeface="Times New Roman" pitchFamily="18" charset="0"/>
                <a:cs typeface="Times New Roman" pitchFamily="18" charset="0"/>
              </a:rPr>
              <a:t>	</a:t>
            </a:r>
            <a:r>
              <a:rPr lang="tr-TR" sz="2000" dirty="0" smtClean="0">
                <a:solidFill>
                  <a:srgbClr val="C00000"/>
                </a:solidFill>
                <a:latin typeface="Times New Roman" pitchFamily="18" charset="0"/>
                <a:cs typeface="Times New Roman" pitchFamily="18" charset="0"/>
              </a:rPr>
              <a:t>Örnek : </a:t>
            </a:r>
            <a:r>
              <a:rPr lang="tr-TR" sz="2000" dirty="0">
                <a:latin typeface="Times New Roman" pitchFamily="18" charset="0"/>
                <a:cs typeface="Times New Roman" pitchFamily="18" charset="0"/>
              </a:rPr>
              <a:t>(E) A.Ş., 31/12/2015 tarihli bilançosunda yer aldığı halde işletme kasasında fiilen mevcut olmayan  </a:t>
            </a:r>
            <a:r>
              <a:rPr lang="tr-TR" sz="2000" dirty="0" smtClean="0">
                <a:latin typeface="Times New Roman" pitchFamily="18" charset="0"/>
                <a:cs typeface="Times New Roman" pitchFamily="18" charset="0"/>
              </a:rPr>
              <a:t>10.000.000-TL’yi </a:t>
            </a:r>
            <a:r>
              <a:rPr lang="tr-TR" sz="2000" dirty="0">
                <a:latin typeface="Times New Roman" pitchFamily="18" charset="0"/>
                <a:cs typeface="Times New Roman" pitchFamily="18" charset="0"/>
              </a:rPr>
              <a:t>fiili duruma uygun şekilde düzeltmek istemektedir. Kurum, Kanun maddesi gereği, söz konusu tutarı vergi dairesine beyan etmiş ve bu tutar üzerinden % 3 olarak hesapladığı </a:t>
            </a:r>
            <a:r>
              <a:rPr lang="tr-TR" sz="2000" dirty="0" smtClean="0">
                <a:latin typeface="Times New Roman" pitchFamily="18" charset="0"/>
                <a:cs typeface="Times New Roman" pitchFamily="18" charset="0"/>
              </a:rPr>
              <a:t>300.000-TL’yi </a:t>
            </a:r>
            <a:r>
              <a:rPr lang="tr-TR" sz="2000" dirty="0">
                <a:latin typeface="Times New Roman" pitchFamily="18" charset="0"/>
                <a:cs typeface="Times New Roman" pitchFamily="18" charset="0"/>
              </a:rPr>
              <a:t>süresinde ödemiştir. </a:t>
            </a:r>
          </a:p>
          <a:p>
            <a:pPr fontAlgn="auto">
              <a:spcAft>
                <a:spcPts val="0"/>
              </a:spcAft>
              <a:buFont typeface="Arial" pitchFamily="34" charset="0"/>
              <a:buChar char="•"/>
              <a:defRPr/>
            </a:pPr>
            <a:endParaRPr lang="tr-TR" sz="2400" b="1" dirty="0"/>
          </a:p>
          <a:p>
            <a:pPr fontAlgn="auto">
              <a:spcAft>
                <a:spcPts val="0"/>
              </a:spcAft>
              <a:buFont typeface="Arial" pitchFamily="34" charset="0"/>
              <a:buNone/>
              <a:defRPr/>
            </a:pPr>
            <a:endParaRPr lang="tr-TR" sz="1800" b="1" dirty="0">
              <a:solidFill>
                <a:schemeClr val="accent1">
                  <a:lumMod val="75000"/>
                </a:schemeClr>
              </a:solidFill>
            </a:endParaRPr>
          </a:p>
          <a:p>
            <a:pPr fontAlgn="auto">
              <a:spcAft>
                <a:spcPts val="0"/>
              </a:spcAft>
              <a:buFont typeface="Arial" pitchFamily="34" charset="0"/>
              <a:buNone/>
              <a:defRPr/>
            </a:pPr>
            <a:r>
              <a:rPr lang="tr-TR" sz="1800" b="1" dirty="0">
                <a:solidFill>
                  <a:schemeClr val="accent1">
                    <a:lumMod val="75000"/>
                  </a:schemeClr>
                </a:solidFill>
              </a:rPr>
              <a:t>	</a:t>
            </a:r>
            <a:endParaRPr lang="tr-TR" sz="2000" b="1" dirty="0"/>
          </a:p>
          <a:p>
            <a:pPr fontAlgn="auto">
              <a:spcAft>
                <a:spcPts val="0"/>
              </a:spcAft>
              <a:buFont typeface="Arial" pitchFamily="34" charset="0"/>
              <a:buNone/>
              <a:defRPr/>
            </a:pPr>
            <a:endParaRPr lang="tr-TR" sz="2000" b="1" dirty="0"/>
          </a:p>
        </p:txBody>
      </p:sp>
      <p:graphicFrame>
        <p:nvGraphicFramePr>
          <p:cNvPr id="106554" name="Group 58"/>
          <p:cNvGraphicFramePr>
            <a:graphicFrameLocks noGrp="1"/>
          </p:cNvGraphicFramePr>
          <p:nvPr>
            <p:extLst>
              <p:ext uri="{D42A27DB-BD31-4B8C-83A1-F6EECF244321}">
                <p14:modId xmlns:p14="http://schemas.microsoft.com/office/powerpoint/2010/main" val="1837511000"/>
              </p:ext>
            </p:extLst>
          </p:nvPr>
        </p:nvGraphicFramePr>
        <p:xfrm>
          <a:off x="250825" y="4076700"/>
          <a:ext cx="8425630" cy="2376485"/>
        </p:xfrm>
        <a:graphic>
          <a:graphicData uri="http://schemas.openxmlformats.org/drawingml/2006/table">
            <a:tbl>
              <a:tblPr/>
              <a:tblGrid>
                <a:gridCol w="503714">
                  <a:extLst>
                    <a:ext uri="{9D8B030D-6E8A-4147-A177-3AD203B41FA5}">
                      <a16:colId xmlns="" xmlns:a16="http://schemas.microsoft.com/office/drawing/2014/main" val="20000"/>
                    </a:ext>
                  </a:extLst>
                </a:gridCol>
                <a:gridCol w="3840828">
                  <a:extLst>
                    <a:ext uri="{9D8B030D-6E8A-4147-A177-3AD203B41FA5}">
                      <a16:colId xmlns="" xmlns:a16="http://schemas.microsoft.com/office/drawing/2014/main" val="20001"/>
                    </a:ext>
                  </a:extLst>
                </a:gridCol>
                <a:gridCol w="1691754">
                  <a:extLst>
                    <a:ext uri="{9D8B030D-6E8A-4147-A177-3AD203B41FA5}">
                      <a16:colId xmlns="" xmlns:a16="http://schemas.microsoft.com/office/drawing/2014/main" val="20003"/>
                    </a:ext>
                  </a:extLst>
                </a:gridCol>
                <a:gridCol w="34796">
                  <a:extLst>
                    <a:ext uri="{9D8B030D-6E8A-4147-A177-3AD203B41FA5}">
                      <a16:colId xmlns="" xmlns:a16="http://schemas.microsoft.com/office/drawing/2014/main" val="20004"/>
                    </a:ext>
                  </a:extLst>
                </a:gridCol>
                <a:gridCol w="2319741">
                  <a:extLst>
                    <a:ext uri="{9D8B030D-6E8A-4147-A177-3AD203B41FA5}">
                      <a16:colId xmlns="" xmlns:a16="http://schemas.microsoft.com/office/drawing/2014/main" val="20005"/>
                    </a:ext>
                  </a:extLst>
                </a:gridCol>
                <a:gridCol w="34797">
                  <a:extLst>
                    <a:ext uri="{9D8B030D-6E8A-4147-A177-3AD203B41FA5}">
                      <a16:colId xmlns="" xmlns:a16="http://schemas.microsoft.com/office/drawing/2014/main" val="20006"/>
                    </a:ext>
                  </a:extLst>
                </a:gridCol>
              </a:tblGrid>
              <a:tr h="292991">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_________________________________ / ___________________________________</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chemeClr val="tx1"/>
                          </a:solidFill>
                          <a:effectLst/>
                          <a:latin typeface="Times New Roman" pitchFamily="18" charset="0"/>
                          <a:cs typeface="Times New Roman" pitchFamily="18" charset="0"/>
                        </a:rPr>
                        <a:t>689</a:t>
                      </a:r>
                      <a:endParaRPr kumimoji="0" lang="tr-TR" sz="20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DİĞER OLAĞANÜSTÜ GİD. VE ZAR</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10.300.000 TL</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 xmlns:a16="http://schemas.microsoft.com/office/drawing/2014/main" val="10001"/>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(Kanunen kabul Edilmeyen Gider)</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 xmlns:a16="http://schemas.microsoft.com/office/drawing/2014/main" val="10002"/>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FF0000"/>
                          </a:solidFill>
                          <a:effectLst/>
                          <a:latin typeface="Times New Roman" pitchFamily="18" charset="0"/>
                          <a:cs typeface="Times New Roman" pitchFamily="18" charset="0"/>
                        </a:rPr>
                        <a:t>(YADA 296 HESABA KAYIT YAPILARAK AKTİFLEŞTİREBİLİR)</a:t>
                      </a:r>
                      <a:endParaRPr kumimoji="0" lang="tr-TR" sz="1800" b="0" i="0" u="none" strike="noStrike" cap="none" normalizeH="0" baseline="0" dirty="0">
                        <a:ln>
                          <a:noFill/>
                        </a:ln>
                        <a:solidFill>
                          <a:srgbClr val="FF0000"/>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 xmlns:a16="http://schemas.microsoft.com/office/drawing/2014/main" val="10003"/>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chemeClr val="tx1"/>
                          </a:solidFill>
                          <a:effectLst/>
                          <a:latin typeface="Times New Roman" pitchFamily="18" charset="0"/>
                          <a:cs typeface="Times New Roman" pitchFamily="18" charset="0"/>
                        </a:rPr>
                        <a:t>100</a:t>
                      </a: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KASA</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 10.000.000 TL</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4"/>
                  </a:ext>
                </a:extLst>
              </a:tr>
              <a:tr h="32554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(7143 </a:t>
                      </a:r>
                      <a:r>
                        <a:rPr kumimoji="0" lang="tr-TR" sz="1800" b="0" i="0" u="none" strike="noStrike" cap="none" normalizeH="0" baseline="0" dirty="0">
                          <a:ln>
                            <a:noFill/>
                          </a:ln>
                          <a:solidFill>
                            <a:schemeClr val="tx1"/>
                          </a:solidFill>
                          <a:effectLst/>
                          <a:latin typeface="Times New Roman" pitchFamily="18" charset="0"/>
                          <a:cs typeface="Times New Roman" pitchFamily="18" charset="0"/>
                        </a:rPr>
                        <a:t>sayılı Kanunun 6/3 üncü maddesi)</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a:ln>
                            <a:noFill/>
                          </a:ln>
                          <a:solidFill>
                            <a:schemeClr val="tx1"/>
                          </a:solidFill>
                          <a:effectLst/>
                          <a:latin typeface="Times New Roman" pitchFamily="18" charset="0"/>
                          <a:cs typeface="Times New Roman" pitchFamily="18" charset="0"/>
                        </a:rPr>
                        <a:t> </a:t>
                      </a:r>
                    </a:p>
                  </a:txBody>
                  <a:tcPr marL="0" marR="0" marT="0" marB="0" anchor="ct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5"/>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a:ln>
                            <a:noFill/>
                          </a:ln>
                          <a:solidFill>
                            <a:schemeClr val="tx1"/>
                          </a:solidFill>
                          <a:effectLst/>
                          <a:latin typeface="Times New Roman" pitchFamily="18" charset="0"/>
                          <a:cs typeface="Times New Roman" pitchFamily="18" charset="0"/>
                        </a:rPr>
                        <a:t>360 </a:t>
                      </a:r>
                      <a:r>
                        <a:rPr kumimoji="0" lang="tr-TR" sz="1800" b="0" i="0" u="none" strike="noStrike" cap="none" normalizeH="0" baseline="0" dirty="0">
                          <a:ln>
                            <a:noFill/>
                          </a:ln>
                          <a:solidFill>
                            <a:schemeClr val="tx1"/>
                          </a:solidFill>
                          <a:effectLst/>
                          <a:latin typeface="Times New Roman" pitchFamily="18" charset="0"/>
                          <a:cs typeface="Times New Roman" pitchFamily="18" charset="0"/>
                        </a:rPr>
                        <a:t>ÖDENECEK VERGİ VE FONLAR</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300.000 TL</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6"/>
                  </a:ext>
                </a:extLst>
              </a:tr>
              <a:tr h="292991">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_________________________________ /____________________________________</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7"/>
                  </a:ext>
                </a:extLst>
              </a:tr>
            </a:tbl>
          </a:graphicData>
        </a:graphic>
      </p:graphicFrame>
      <p:sp>
        <p:nvSpPr>
          <p:cNvPr id="152612" name="AutoShape 1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3" name="AutoShape 1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4" name="AutoShape 1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5" name="AutoShape 1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6" name="AutoShape 1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7" name="AutoShape 1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8" name="AutoShape 1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9" name="AutoShape 1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0" name="AutoShape 10"/>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1" name="AutoShape 9"/>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2" name="AutoShape 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3" name="AutoShape 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4" name="AutoShape 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5" name="AutoShape 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6" name="AutoShape 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7" name="AutoShape 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8" name="AutoShape 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9" name="AutoShape 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30" name="Rectangle 19"/>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bIns="0" anchor="ctr">
            <a:spAutoFit/>
          </a:bodyPr>
          <a:lstStyle/>
          <a:p>
            <a:pPr algn="just"/>
            <a:endParaRPr lang="tr-TR" altLang="tr-TR">
              <a:solidFill>
                <a:prstClr val="black"/>
              </a:solidFill>
            </a:endParaRPr>
          </a:p>
        </p:txBody>
      </p:sp>
    </p:spTree>
    <p:extLst>
      <p:ext uri="{BB962C8B-B14F-4D97-AF65-F5344CB8AC3E}">
        <p14:creationId xmlns:p14="http://schemas.microsoft.com/office/powerpoint/2010/main" val="7710617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27168" cy="5832648"/>
          </a:xfrm>
        </p:spPr>
        <p:txBody>
          <a:bodyPr>
            <a:normAutofit fontScale="85000" lnSpcReduction="10000"/>
          </a:bodyPr>
          <a:lstStyle/>
          <a:p>
            <a:pPr marL="0" indent="0" algn="just">
              <a:lnSpc>
                <a:spcPts val="2700"/>
              </a:lnSpc>
              <a:buNone/>
            </a:pPr>
            <a:r>
              <a:rPr lang="tr-TR" altLang="tr-TR" dirty="0" smtClean="0">
                <a:solidFill>
                  <a:srgbClr val="FF0000"/>
                </a:solidFill>
                <a:latin typeface="Times New Roman" pitchFamily="18" charset="0"/>
                <a:cs typeface="Times New Roman" pitchFamily="18" charset="0"/>
              </a:rPr>
              <a:t>	Örnek </a:t>
            </a:r>
            <a:r>
              <a:rPr lang="tr-TR" altLang="tr-TR" dirty="0">
                <a:solidFill>
                  <a:srgbClr val="FF0000"/>
                </a:solidFill>
                <a:latin typeface="Times New Roman" pitchFamily="18" charset="0"/>
                <a:cs typeface="Times New Roman" pitchFamily="18" charset="0"/>
              </a:rPr>
              <a:t>2-</a:t>
            </a:r>
            <a:r>
              <a:rPr lang="tr-TR" altLang="tr-TR" dirty="0">
                <a:latin typeface="Times New Roman" pitchFamily="18" charset="0"/>
                <a:cs typeface="Times New Roman" pitchFamily="18" charset="0"/>
              </a:rPr>
              <a:t> (K) Anonim Şirketinin, </a:t>
            </a:r>
            <a:r>
              <a:rPr lang="tr-TR" altLang="tr-TR" dirty="0" smtClean="0">
                <a:solidFill>
                  <a:srgbClr val="FF0000"/>
                </a:solidFill>
                <a:latin typeface="Times New Roman" pitchFamily="18" charset="0"/>
                <a:cs typeface="Times New Roman" pitchFamily="18" charset="0"/>
              </a:rPr>
              <a:t>31/12/2017</a:t>
            </a:r>
            <a:r>
              <a:rPr lang="tr-TR" altLang="tr-TR" dirty="0" smtClean="0">
                <a:latin typeface="Times New Roman" pitchFamily="18" charset="0"/>
                <a:cs typeface="Times New Roman" pitchFamily="18" charset="0"/>
              </a:rPr>
              <a:t> </a:t>
            </a:r>
            <a:r>
              <a:rPr lang="tr-TR" altLang="tr-TR" dirty="0">
                <a:latin typeface="Times New Roman" pitchFamily="18" charset="0"/>
                <a:cs typeface="Times New Roman" pitchFamily="18" charset="0"/>
              </a:rPr>
              <a:t>tarihi itibarıyla düzenlediği bilançosunda kasa hesabında </a:t>
            </a:r>
            <a:r>
              <a:rPr lang="tr-TR" altLang="tr-TR" dirty="0" smtClean="0">
                <a:latin typeface="Times New Roman" pitchFamily="18" charset="0"/>
                <a:cs typeface="Times New Roman" pitchFamily="18" charset="0"/>
              </a:rPr>
              <a:t>400.000-TL. </a:t>
            </a:r>
            <a:r>
              <a:rPr lang="tr-TR" altLang="tr-TR" dirty="0">
                <a:latin typeface="Times New Roman" pitchFamily="18" charset="0"/>
                <a:cs typeface="Times New Roman" pitchFamily="18" charset="0"/>
              </a:rPr>
              <a:t>görülmekte olup, dönem içindeki faaliyetleri sonucunda, beyan tarihi olan </a:t>
            </a:r>
            <a:r>
              <a:rPr lang="tr-TR" altLang="tr-TR" dirty="0" smtClean="0">
                <a:solidFill>
                  <a:srgbClr val="FF0000"/>
                </a:solidFill>
                <a:latin typeface="Times New Roman" pitchFamily="18" charset="0"/>
                <a:cs typeface="Times New Roman" pitchFamily="18" charset="0"/>
              </a:rPr>
              <a:t>20/07/2018</a:t>
            </a:r>
            <a:r>
              <a:rPr lang="tr-TR" altLang="tr-TR" dirty="0" smtClean="0">
                <a:latin typeface="Times New Roman" pitchFamily="18" charset="0"/>
                <a:cs typeface="Times New Roman" pitchFamily="18" charset="0"/>
              </a:rPr>
              <a:t> </a:t>
            </a:r>
            <a:r>
              <a:rPr lang="tr-TR" altLang="tr-TR" dirty="0">
                <a:latin typeface="Times New Roman" pitchFamily="18" charset="0"/>
                <a:cs typeface="Times New Roman" pitchFamily="18" charset="0"/>
              </a:rPr>
              <a:t>tarihi itibarıyla kasa mevcudu </a:t>
            </a:r>
            <a:r>
              <a:rPr lang="tr-TR" altLang="tr-TR" dirty="0" smtClean="0">
                <a:latin typeface="Times New Roman" pitchFamily="18" charset="0"/>
                <a:cs typeface="Times New Roman" pitchFamily="18" charset="0"/>
              </a:rPr>
              <a:t>220.000-TL'dir</a:t>
            </a:r>
            <a:r>
              <a:rPr lang="tr-TR" altLang="tr-TR" dirty="0">
                <a:latin typeface="Times New Roman" pitchFamily="18" charset="0"/>
                <a:cs typeface="Times New Roman" pitchFamily="18" charset="0"/>
              </a:rPr>
              <a:t>. </a:t>
            </a:r>
            <a:endParaRPr lang="tr-TR" altLang="tr-TR" dirty="0">
              <a:solidFill>
                <a:srgbClr val="00B0F0"/>
              </a:solidFill>
              <a:latin typeface="Times New Roman" pitchFamily="18" charset="0"/>
              <a:cs typeface="Times New Roman" pitchFamily="18" charset="0"/>
            </a:endParaRPr>
          </a:p>
          <a:p>
            <a:pPr marL="0" indent="0" algn="just">
              <a:lnSpc>
                <a:spcPts val="2700"/>
              </a:lnSpc>
              <a:buNone/>
            </a:pPr>
            <a:r>
              <a:rPr lang="tr-TR" altLang="tr-TR" dirty="0" smtClean="0">
                <a:latin typeface="Times New Roman" pitchFamily="18" charset="0"/>
                <a:cs typeface="Times New Roman" pitchFamily="18" charset="0"/>
              </a:rPr>
              <a:t>	Anılan </a:t>
            </a:r>
            <a:r>
              <a:rPr lang="tr-TR" altLang="tr-TR" dirty="0">
                <a:latin typeface="Times New Roman" pitchFamily="18" charset="0"/>
                <a:cs typeface="Times New Roman" pitchFamily="18" charset="0"/>
              </a:rPr>
              <a:t>mükellef, her ne kadar, </a:t>
            </a:r>
            <a:r>
              <a:rPr lang="tr-TR" altLang="tr-TR" dirty="0" smtClean="0">
                <a:latin typeface="Times New Roman" pitchFamily="18" charset="0"/>
                <a:cs typeface="Times New Roman" pitchFamily="18" charset="0"/>
              </a:rPr>
              <a:t>31/12/2017 </a:t>
            </a:r>
            <a:r>
              <a:rPr lang="tr-TR" altLang="tr-TR" dirty="0">
                <a:latin typeface="Times New Roman" pitchFamily="18" charset="0"/>
                <a:cs typeface="Times New Roman" pitchFamily="18" charset="0"/>
              </a:rPr>
              <a:t>tarihli bilançosunu baz almak suretiyle bu tarih itibarıyla var olan kasa mevcudu </a:t>
            </a:r>
            <a:r>
              <a:rPr lang="tr-TR" altLang="tr-TR" dirty="0" smtClean="0">
                <a:latin typeface="Times New Roman" pitchFamily="18" charset="0"/>
                <a:cs typeface="Times New Roman" pitchFamily="18" charset="0"/>
              </a:rPr>
              <a:t>400.000-TL. </a:t>
            </a:r>
            <a:r>
              <a:rPr lang="tr-TR" altLang="tr-TR" dirty="0">
                <a:latin typeface="Times New Roman" pitchFamily="18" charset="0"/>
                <a:cs typeface="Times New Roman" pitchFamily="18" charset="0"/>
              </a:rPr>
              <a:t>olsa da, beyan tarihi itibarıyla kasa mevcudu </a:t>
            </a:r>
            <a:r>
              <a:rPr lang="tr-TR" altLang="tr-TR" dirty="0" smtClean="0">
                <a:latin typeface="Times New Roman" pitchFamily="18" charset="0"/>
                <a:cs typeface="Times New Roman" pitchFamily="18" charset="0"/>
              </a:rPr>
              <a:t>220.000-TL. </a:t>
            </a:r>
            <a:r>
              <a:rPr lang="tr-TR" altLang="tr-TR" dirty="0">
                <a:latin typeface="Times New Roman" pitchFamily="18" charset="0"/>
                <a:cs typeface="Times New Roman" pitchFamily="18" charset="0"/>
              </a:rPr>
              <a:t>olduğundan, </a:t>
            </a:r>
            <a:r>
              <a:rPr lang="tr-TR" altLang="tr-TR" dirty="0" smtClean="0">
                <a:latin typeface="Times New Roman" pitchFamily="18" charset="0"/>
                <a:cs typeface="Times New Roman" pitchFamily="18" charset="0"/>
              </a:rPr>
              <a:t>en </a:t>
            </a:r>
            <a:r>
              <a:rPr lang="tr-TR" altLang="tr-TR" dirty="0">
                <a:latin typeface="Times New Roman" pitchFamily="18" charset="0"/>
                <a:cs typeface="Times New Roman" pitchFamily="18" charset="0"/>
              </a:rPr>
              <a:t>fazla bu tutar (</a:t>
            </a:r>
            <a:r>
              <a:rPr lang="tr-TR" altLang="tr-TR" dirty="0" smtClean="0">
                <a:latin typeface="Times New Roman" pitchFamily="18" charset="0"/>
                <a:cs typeface="Times New Roman" pitchFamily="18" charset="0"/>
              </a:rPr>
              <a:t>220.000-TL</a:t>
            </a:r>
            <a:r>
              <a:rPr lang="tr-TR" altLang="tr-TR" dirty="0">
                <a:latin typeface="Times New Roman" pitchFamily="18" charset="0"/>
                <a:cs typeface="Times New Roman" pitchFamily="18" charset="0"/>
              </a:rPr>
              <a:t>) kadar beyanda bulunabilecektir</a:t>
            </a:r>
            <a:r>
              <a:rPr lang="tr-TR" altLang="tr-TR" dirty="0" smtClean="0">
                <a:latin typeface="Times New Roman" pitchFamily="18" charset="0"/>
                <a:cs typeface="Times New Roman" pitchFamily="18" charset="0"/>
              </a:rPr>
              <a:t>. Ancak bu tutarın 200.000 TL </a:t>
            </a:r>
            <a:r>
              <a:rPr lang="tr-TR" altLang="tr-TR" dirty="0" err="1" smtClean="0">
                <a:latin typeface="Times New Roman" pitchFamily="18" charset="0"/>
                <a:cs typeface="Times New Roman" pitchFamily="18" charset="0"/>
              </a:rPr>
              <a:t>lik</a:t>
            </a:r>
            <a:r>
              <a:rPr lang="tr-TR" altLang="tr-TR" dirty="0" smtClean="0">
                <a:latin typeface="Times New Roman" pitchFamily="18" charset="0"/>
                <a:cs typeface="Times New Roman" pitchFamily="18" charset="0"/>
              </a:rPr>
              <a:t> kısmının kasada fiilen bulunmadığı varsayıldığında, (20.000 </a:t>
            </a:r>
            <a:r>
              <a:rPr lang="tr-TR" altLang="tr-TR" dirty="0" err="1" smtClean="0">
                <a:latin typeface="Times New Roman" pitchFamily="18" charset="0"/>
                <a:cs typeface="Times New Roman" pitchFamily="18" charset="0"/>
              </a:rPr>
              <a:t>tl</a:t>
            </a:r>
            <a:r>
              <a:rPr lang="tr-TR" altLang="tr-TR" dirty="0" smtClean="0">
                <a:latin typeface="Times New Roman" pitchFamily="18" charset="0"/>
                <a:cs typeface="Times New Roman" pitchFamily="18" charset="0"/>
              </a:rPr>
              <a:t> fiilen bulunuyor) </a:t>
            </a:r>
            <a:r>
              <a:rPr lang="tr-TR" altLang="tr-TR" dirty="0">
                <a:latin typeface="Times New Roman" pitchFamily="18" charset="0"/>
                <a:cs typeface="Times New Roman" pitchFamily="18" charset="0"/>
              </a:rPr>
              <a:t>beyan edilecek tutar ve üzerinden hesaplanacak vergi aşağıdaki gibi olacaktır.</a:t>
            </a:r>
          </a:p>
          <a:p>
            <a:pPr marL="0" indent="0">
              <a:buNone/>
            </a:pPr>
            <a:endParaRPr lang="tr-TR" altLang="tr-TR" dirty="0">
              <a:latin typeface="Times New Roman" pitchFamily="18" charset="0"/>
              <a:cs typeface="Times New Roman" pitchFamily="18" charset="0"/>
            </a:endParaRPr>
          </a:p>
          <a:p>
            <a:pPr marL="0" indent="0">
              <a:lnSpc>
                <a:spcPct val="150000"/>
              </a:lnSpc>
              <a:buNone/>
            </a:pPr>
            <a:r>
              <a:rPr lang="tr-TR" altLang="tr-TR" dirty="0" smtClean="0">
                <a:latin typeface="Times New Roman" pitchFamily="18" charset="0"/>
                <a:cs typeface="Times New Roman" pitchFamily="18" charset="0"/>
              </a:rPr>
              <a:t>	Beyan </a:t>
            </a:r>
            <a:r>
              <a:rPr lang="tr-TR" altLang="tr-TR" dirty="0">
                <a:latin typeface="Times New Roman" pitchFamily="18" charset="0"/>
                <a:cs typeface="Times New Roman" pitchFamily="18" charset="0"/>
              </a:rPr>
              <a:t>tutarı         	  </a:t>
            </a:r>
            <a:r>
              <a:rPr lang="tr-TR" altLang="tr-TR" dirty="0" smtClean="0">
                <a:latin typeface="Times New Roman" pitchFamily="18" charset="0"/>
                <a:cs typeface="Times New Roman" pitchFamily="18" charset="0"/>
              </a:rPr>
              <a:t>       :</a:t>
            </a:r>
            <a:r>
              <a:rPr lang="tr-TR" altLang="tr-TR" dirty="0">
                <a:latin typeface="Times New Roman" pitchFamily="18" charset="0"/>
                <a:cs typeface="Times New Roman" pitchFamily="18" charset="0"/>
              </a:rPr>
              <a:t>      </a:t>
            </a:r>
            <a:r>
              <a:rPr lang="tr-TR" altLang="tr-TR" dirty="0" smtClean="0">
                <a:latin typeface="Times New Roman" pitchFamily="18" charset="0"/>
                <a:cs typeface="Times New Roman" pitchFamily="18" charset="0"/>
              </a:rPr>
              <a:t> </a:t>
            </a:r>
            <a:r>
              <a:rPr lang="tr-TR" altLang="tr-TR" dirty="0">
                <a:latin typeface="Times New Roman" pitchFamily="18" charset="0"/>
                <a:cs typeface="Times New Roman" pitchFamily="18" charset="0"/>
              </a:rPr>
              <a:t> </a:t>
            </a:r>
            <a:r>
              <a:rPr lang="tr-TR" altLang="tr-TR" dirty="0" smtClean="0">
                <a:latin typeface="Times New Roman" pitchFamily="18" charset="0"/>
                <a:cs typeface="Times New Roman" pitchFamily="18" charset="0"/>
              </a:rPr>
              <a:t>200.000-TL.</a:t>
            </a:r>
            <a:endParaRPr lang="tr-TR" altLang="tr-TR" dirty="0">
              <a:latin typeface="Times New Roman" pitchFamily="18" charset="0"/>
              <a:cs typeface="Times New Roman" pitchFamily="18" charset="0"/>
            </a:endParaRPr>
          </a:p>
          <a:p>
            <a:pPr marL="0" indent="0">
              <a:lnSpc>
                <a:spcPct val="150000"/>
              </a:lnSpc>
              <a:buNone/>
            </a:pPr>
            <a:r>
              <a:rPr lang="tr-TR" altLang="tr-TR" dirty="0" smtClean="0">
                <a:latin typeface="Times New Roman" pitchFamily="18" charset="0"/>
                <a:cs typeface="Times New Roman" pitchFamily="18" charset="0"/>
              </a:rPr>
              <a:t>	Hesaplanan </a:t>
            </a:r>
            <a:r>
              <a:rPr lang="tr-TR" altLang="tr-TR" dirty="0">
                <a:latin typeface="Times New Roman" pitchFamily="18" charset="0"/>
                <a:cs typeface="Times New Roman" pitchFamily="18" charset="0"/>
              </a:rPr>
              <a:t>vergi         </a:t>
            </a:r>
            <a:r>
              <a:rPr lang="tr-TR" altLang="tr-TR" dirty="0" smtClean="0">
                <a:latin typeface="Times New Roman" pitchFamily="18" charset="0"/>
                <a:cs typeface="Times New Roman" pitchFamily="18" charset="0"/>
              </a:rPr>
              <a:t> </a:t>
            </a:r>
            <a:r>
              <a:rPr lang="tr-TR" altLang="tr-TR" dirty="0" smtClean="0">
                <a:latin typeface="Times New Roman" pitchFamily="18" charset="0"/>
                <a:cs typeface="Times New Roman" pitchFamily="18" charset="0"/>
              </a:rPr>
              <a:t>: </a:t>
            </a:r>
            <a:r>
              <a:rPr lang="tr-TR" altLang="tr-TR" dirty="0">
                <a:latin typeface="Times New Roman" pitchFamily="18" charset="0"/>
                <a:cs typeface="Times New Roman" pitchFamily="18" charset="0"/>
              </a:rPr>
              <a:t>     </a:t>
            </a:r>
            <a:r>
              <a:rPr lang="tr-TR" altLang="tr-TR" dirty="0" smtClean="0">
                <a:latin typeface="Times New Roman" pitchFamily="18" charset="0"/>
                <a:cs typeface="Times New Roman" pitchFamily="18" charset="0"/>
              </a:rPr>
              <a:t>(</a:t>
            </a:r>
            <a:r>
              <a:rPr lang="tr-TR" altLang="tr-TR" dirty="0">
                <a:latin typeface="Times New Roman" pitchFamily="18" charset="0"/>
                <a:cs typeface="Times New Roman" pitchFamily="18" charset="0"/>
              </a:rPr>
              <a:t>200.000 x %3=)        6.000 TL</a:t>
            </a:r>
          </a:p>
          <a:p>
            <a:pPr marL="0" indent="0">
              <a:buNone/>
            </a:pPr>
            <a:endParaRPr lang="tr-TR" dirty="0"/>
          </a:p>
        </p:txBody>
      </p:sp>
    </p:spTree>
    <p:extLst>
      <p:ext uri="{BB962C8B-B14F-4D97-AF65-F5344CB8AC3E}">
        <p14:creationId xmlns:p14="http://schemas.microsoft.com/office/powerpoint/2010/main" val="1774394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2 İçerik Yer Tutucusu"/>
          <p:cNvSpPr>
            <a:spLocks noGrp="1"/>
          </p:cNvSpPr>
          <p:nvPr>
            <p:ph sz="quarter" idx="1"/>
          </p:nvPr>
        </p:nvSpPr>
        <p:spPr>
          <a:xfrm>
            <a:off x="323528" y="836712"/>
            <a:ext cx="7920880" cy="5256584"/>
          </a:xfrm>
        </p:spPr>
        <p:txBody>
          <a:bodyPr>
            <a:normAutofit fontScale="92500" lnSpcReduction="20000"/>
          </a:bodyPr>
          <a:lstStyle/>
          <a:p>
            <a:pPr marL="0" indent="0" algn="ctr">
              <a:lnSpc>
                <a:spcPct val="150000"/>
              </a:lnSpc>
              <a:spcBef>
                <a:spcPts val="0"/>
              </a:spcBef>
              <a:buNone/>
              <a:defRPr/>
            </a:pPr>
            <a:r>
              <a:rPr lang="tr-TR" altLang="tr-TR" sz="2200" b="1" dirty="0" smtClean="0">
                <a:solidFill>
                  <a:srgbClr val="FF0000"/>
                </a:solidFill>
                <a:latin typeface="Times New Roman" pitchFamily="18" charset="0"/>
                <a:cs typeface="Times New Roman" pitchFamily="18" charset="0"/>
              </a:rPr>
              <a:t>Özellikli Durumlar</a:t>
            </a:r>
          </a:p>
          <a:p>
            <a:pPr marL="0" indent="0" algn="just">
              <a:lnSpc>
                <a:spcPct val="150000"/>
              </a:lnSpc>
              <a:spcBef>
                <a:spcPts val="0"/>
              </a:spcBef>
              <a:buNone/>
              <a:defRPr/>
            </a:pPr>
            <a:r>
              <a:rPr lang="tr-TR" altLang="tr-TR" sz="2200" dirty="0" smtClean="0">
                <a:latin typeface="Times New Roman" pitchFamily="18" charset="0"/>
                <a:cs typeface="Times New Roman" pitchFamily="18" charset="0"/>
              </a:rPr>
              <a:t>	Kayıtlarda </a:t>
            </a:r>
            <a:r>
              <a:rPr lang="tr-TR" altLang="tr-TR" sz="2200" dirty="0">
                <a:latin typeface="Times New Roman" pitchFamily="18" charset="0"/>
                <a:cs typeface="Times New Roman" pitchFamily="18" charset="0"/>
              </a:rPr>
              <a:t>yer aldığı halde işletmede bulunmayan kasa ve ortaklardan alacaklar mevcudu için </a:t>
            </a:r>
            <a:r>
              <a:rPr lang="tr-TR" altLang="tr-TR" sz="2200" dirty="0">
                <a:solidFill>
                  <a:srgbClr val="FF0000"/>
                </a:solidFill>
                <a:latin typeface="Times New Roman" pitchFamily="18" charset="0"/>
                <a:cs typeface="Times New Roman" pitchFamily="18" charset="0"/>
              </a:rPr>
              <a:t>ödenen vergiler</a:t>
            </a:r>
            <a:r>
              <a:rPr lang="tr-TR" altLang="tr-TR" sz="2200" dirty="0">
                <a:latin typeface="Times New Roman" pitchFamily="18" charset="0"/>
                <a:cs typeface="Times New Roman" pitchFamily="18" charset="0"/>
              </a:rPr>
              <a:t>, gelir veya kurumlar vergisinden </a:t>
            </a:r>
            <a:r>
              <a:rPr lang="tr-TR" altLang="tr-TR" sz="2200" dirty="0">
                <a:solidFill>
                  <a:srgbClr val="FF0000"/>
                </a:solidFill>
                <a:latin typeface="Times New Roman" pitchFamily="18" charset="0"/>
                <a:cs typeface="Times New Roman" pitchFamily="18" charset="0"/>
              </a:rPr>
              <a:t>mahsup edilmeyecek</a:t>
            </a:r>
            <a:r>
              <a:rPr lang="tr-TR" altLang="tr-TR" sz="2200" dirty="0">
                <a:latin typeface="Times New Roman" pitchFamily="18" charset="0"/>
                <a:cs typeface="Times New Roman" pitchFamily="18" charset="0"/>
              </a:rPr>
              <a:t> ayrıca kurumlar vergisi matrahının tespitinde </a:t>
            </a:r>
            <a:r>
              <a:rPr lang="tr-TR" altLang="tr-TR" sz="2200" dirty="0">
                <a:solidFill>
                  <a:srgbClr val="FF0000"/>
                </a:solidFill>
                <a:latin typeface="Times New Roman" pitchFamily="18" charset="0"/>
                <a:cs typeface="Times New Roman" pitchFamily="18" charset="0"/>
              </a:rPr>
              <a:t>gider olarak kabul edilmeyecektir.</a:t>
            </a:r>
          </a:p>
          <a:p>
            <a:pPr marL="0" indent="0" algn="just">
              <a:lnSpc>
                <a:spcPct val="150000"/>
              </a:lnSpc>
              <a:spcBef>
                <a:spcPts val="0"/>
              </a:spcBef>
              <a:buFont typeface="Wingdings" pitchFamily="2" charset="2"/>
              <a:buNone/>
              <a:defRPr/>
            </a:pPr>
            <a:endParaRPr lang="tr-TR" altLang="tr-TR" sz="2200" dirty="0">
              <a:solidFill>
                <a:srgbClr val="C00000"/>
              </a:solidFill>
              <a:latin typeface="Times New Roman" pitchFamily="18" charset="0"/>
              <a:cs typeface="Times New Roman" pitchFamily="18" charset="0"/>
            </a:endParaRPr>
          </a:p>
          <a:p>
            <a:pPr marL="0" indent="0" algn="just">
              <a:lnSpc>
                <a:spcPct val="150000"/>
              </a:lnSpc>
              <a:spcBef>
                <a:spcPts val="0"/>
              </a:spcBef>
              <a:buNone/>
              <a:defRPr/>
            </a:pPr>
            <a:r>
              <a:rPr lang="tr-TR" altLang="tr-TR" sz="2200" dirty="0" smtClean="0">
                <a:latin typeface="Times New Roman" pitchFamily="18" charset="0"/>
                <a:cs typeface="Times New Roman" pitchFamily="18" charset="0"/>
              </a:rPr>
              <a:t>	 </a:t>
            </a:r>
            <a:r>
              <a:rPr lang="tr-TR" altLang="tr-TR" sz="2200" dirty="0">
                <a:latin typeface="Times New Roman" pitchFamily="18" charset="0"/>
                <a:cs typeface="Times New Roman" pitchFamily="18" charset="0"/>
              </a:rPr>
              <a:t>Kanunun 6 </a:t>
            </a:r>
            <a:r>
              <a:rPr lang="tr-TR" altLang="tr-TR" sz="2200" dirty="0" err="1">
                <a:latin typeface="Times New Roman" pitchFamily="18" charset="0"/>
                <a:cs typeface="Times New Roman" pitchFamily="18" charset="0"/>
              </a:rPr>
              <a:t>ncı</a:t>
            </a:r>
            <a:r>
              <a:rPr lang="tr-TR" altLang="tr-TR" sz="2200" dirty="0">
                <a:latin typeface="Times New Roman" pitchFamily="18" charset="0"/>
                <a:cs typeface="Times New Roman" pitchFamily="18" charset="0"/>
              </a:rPr>
              <a:t> maddesinin 3 üncü fıkrası hükmü uyarınca, kayıtlarda yer aldığı halde işletmede bulunmayan kasa ve ortaklardan alacaklar mevcudu için beyan edilen tutarlar nedeniyle </a:t>
            </a:r>
            <a:r>
              <a:rPr lang="tr-TR" altLang="tr-TR" sz="2200" dirty="0">
                <a:solidFill>
                  <a:srgbClr val="FF0000"/>
                </a:solidFill>
                <a:latin typeface="Times New Roman" pitchFamily="18" charset="0"/>
                <a:cs typeface="Times New Roman" pitchFamily="18" charset="0"/>
              </a:rPr>
              <a:t>ilave bir tarhiyat yapılmayacaktır.</a:t>
            </a:r>
            <a:r>
              <a:rPr lang="tr-TR" sz="2200" dirty="0">
                <a:solidFill>
                  <a:srgbClr val="FF0000"/>
                </a:solidFill>
                <a:latin typeface="Times New Roman" pitchFamily="18" charset="0"/>
                <a:cs typeface="Times New Roman" pitchFamily="18" charset="0"/>
              </a:rPr>
              <a:t> </a:t>
            </a:r>
            <a:endParaRPr lang="tr-TR" sz="2200" dirty="0" smtClean="0">
              <a:solidFill>
                <a:srgbClr val="FF0000"/>
              </a:solidFill>
              <a:latin typeface="Times New Roman" pitchFamily="18" charset="0"/>
              <a:cs typeface="Times New Roman" pitchFamily="18" charset="0"/>
            </a:endParaRPr>
          </a:p>
          <a:p>
            <a:pPr marL="0" indent="0" algn="just">
              <a:lnSpc>
                <a:spcPct val="150000"/>
              </a:lnSpc>
              <a:spcBef>
                <a:spcPts val="0"/>
              </a:spcBef>
              <a:buNone/>
              <a:defRPr/>
            </a:pPr>
            <a:endParaRPr lang="tr-TR" sz="2600" dirty="0">
              <a:solidFill>
                <a:srgbClr val="FF0000"/>
              </a:solidFill>
              <a:latin typeface="Times New Roman" pitchFamily="18" charset="0"/>
              <a:cs typeface="Times New Roman" pitchFamily="18" charset="0"/>
            </a:endParaRPr>
          </a:p>
          <a:p>
            <a:pPr marL="0" indent="0" algn="just">
              <a:lnSpc>
                <a:spcPct val="150000"/>
              </a:lnSpc>
              <a:spcBef>
                <a:spcPts val="0"/>
              </a:spcBef>
              <a:buNone/>
              <a:defRPr/>
            </a:pPr>
            <a:r>
              <a:rPr lang="tr-TR" sz="2600" dirty="0" smtClean="0">
                <a:solidFill>
                  <a:srgbClr val="FF0000"/>
                </a:solidFill>
                <a:latin typeface="Times New Roman" pitchFamily="18" charset="0"/>
                <a:cs typeface="Times New Roman" pitchFamily="18" charset="0"/>
              </a:rPr>
              <a:t>	</a:t>
            </a:r>
            <a:endParaRPr lang="tr-TR" altLang="tr-TR" sz="2000" b="1" dirty="0"/>
          </a:p>
        </p:txBody>
      </p:sp>
    </p:spTree>
    <p:extLst>
      <p:ext uri="{BB962C8B-B14F-4D97-AF65-F5344CB8AC3E}">
        <p14:creationId xmlns:p14="http://schemas.microsoft.com/office/powerpoint/2010/main" val="34353543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620688"/>
            <a:ext cx="7529264" cy="5853264"/>
          </a:xfrm>
        </p:spPr>
        <p:txBody>
          <a:bodyPr/>
          <a:lstStyle/>
          <a:p>
            <a:pPr marL="0" lvl="0" indent="0" algn="just">
              <a:spcBef>
                <a:spcPts val="0"/>
              </a:spcBef>
              <a:buClr>
                <a:srgbClr val="FE8637"/>
              </a:buClr>
              <a:buNone/>
              <a:defRPr/>
            </a:pPr>
            <a:r>
              <a:rPr lang="tr-TR" sz="2000" dirty="0" smtClean="0">
                <a:solidFill>
                  <a:prstClr val="black"/>
                </a:solidFill>
                <a:latin typeface="Times New Roman" pitchFamily="18" charset="0"/>
                <a:cs typeface="Times New Roman" pitchFamily="18" charset="0"/>
              </a:rPr>
              <a:t>	Bu </a:t>
            </a:r>
            <a:r>
              <a:rPr lang="tr-TR" sz="2000" dirty="0">
                <a:solidFill>
                  <a:prstClr val="black"/>
                </a:solidFill>
                <a:latin typeface="Times New Roman" pitchFamily="18" charset="0"/>
                <a:cs typeface="Times New Roman" pitchFamily="18" charset="0"/>
              </a:rPr>
              <a:t>fıkra kapsamında beyanda bulunan kurumlar vergisi mükelleflerinin bu beyanları nedeniyle </a:t>
            </a:r>
            <a:r>
              <a:rPr lang="tr-TR" sz="2000" dirty="0" smtClean="0">
                <a:solidFill>
                  <a:prstClr val="black"/>
                </a:solidFill>
                <a:latin typeface="Times New Roman" pitchFamily="18" charset="0"/>
                <a:cs typeface="Times New Roman" pitchFamily="18" charset="0"/>
              </a:rPr>
              <a:t>2018 </a:t>
            </a:r>
            <a:r>
              <a:rPr lang="tr-TR" sz="2000" dirty="0">
                <a:solidFill>
                  <a:prstClr val="black"/>
                </a:solidFill>
                <a:latin typeface="Times New Roman" pitchFamily="18" charset="0"/>
                <a:cs typeface="Times New Roman" pitchFamily="18" charset="0"/>
              </a:rPr>
              <a:t>yılı geçici vergi beyannamelerinde düzeltme gerektiği takdirde, düzeltme işlemleri bu fıkrada öngörülen beyanname verme süresi içinde yapılır ve düzeltme işlemleri nedeniyle herhangi bir ceza veya faiz aranmaz.</a:t>
            </a:r>
          </a:p>
          <a:p>
            <a:pPr marL="0" lvl="0" indent="0" algn="just">
              <a:spcBef>
                <a:spcPts val="0"/>
              </a:spcBef>
              <a:buClr>
                <a:srgbClr val="FE8637"/>
              </a:buClr>
              <a:buNone/>
              <a:defRPr/>
            </a:pPr>
            <a:endParaRPr lang="tr-TR" sz="2000" dirty="0">
              <a:solidFill>
                <a:prstClr val="black"/>
              </a:solidFill>
              <a:latin typeface="Times New Roman" pitchFamily="18" charset="0"/>
              <a:cs typeface="Times New Roman" pitchFamily="18" charset="0"/>
            </a:endParaRPr>
          </a:p>
          <a:p>
            <a:pPr marL="0" lvl="0" indent="0" algn="just">
              <a:spcBef>
                <a:spcPts val="0"/>
              </a:spcBef>
              <a:buClr>
                <a:srgbClr val="FE8637"/>
              </a:buClr>
              <a:buNone/>
              <a:defRPr/>
            </a:pPr>
            <a:r>
              <a:rPr lang="tr-TR" altLang="tr-TR" sz="2000" dirty="0">
                <a:solidFill>
                  <a:srgbClr val="000000"/>
                </a:solidFill>
                <a:latin typeface="Times New Roman" pitchFamily="18" charset="0"/>
                <a:cs typeface="Times New Roman" pitchFamily="18" charset="0"/>
              </a:rPr>
              <a:t>	Kanun uyarınca verilmesi gereken ve elektronik ortamda gönderilebilen beyannamenin, kurumlar vergisi beyannamelerini elektronik ortamda göndermek zorunda olan mükellefler tarafından </a:t>
            </a:r>
            <a:r>
              <a:rPr lang="tr-TR" altLang="tr-TR" sz="2000" dirty="0">
                <a:solidFill>
                  <a:srgbClr val="FF0000"/>
                </a:solidFill>
                <a:latin typeface="Times New Roman" pitchFamily="18" charset="0"/>
                <a:cs typeface="Times New Roman" pitchFamily="18" charset="0"/>
              </a:rPr>
              <a:t>elektronik ortamda gönderilmesi </a:t>
            </a:r>
            <a:r>
              <a:rPr lang="tr-TR" altLang="tr-TR" sz="2000" dirty="0">
                <a:solidFill>
                  <a:srgbClr val="000000"/>
                </a:solidFill>
                <a:latin typeface="Times New Roman" pitchFamily="18" charset="0"/>
                <a:cs typeface="Times New Roman" pitchFamily="18" charset="0"/>
              </a:rPr>
              <a:t>zorunludur. </a:t>
            </a:r>
            <a:endParaRPr lang="tr-TR" altLang="tr-TR" sz="20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820256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Dikdörtgen 3"/>
          <p:cNvSpPr>
            <a:spLocks noChangeArrowheads="1"/>
          </p:cNvSpPr>
          <p:nvPr/>
        </p:nvSpPr>
        <p:spPr bwMode="auto">
          <a:xfrm>
            <a:off x="395536" y="404664"/>
            <a:ext cx="7920880"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 typeface="Wingdings" panose="05000000000000000000" pitchFamily="2" charset="2"/>
              <a:buNone/>
              <a:defRPr/>
            </a:pPr>
            <a:endParaRPr lang="tr-TR" altLang="tr-TR" sz="2800" b="1" baseline="30000" dirty="0" smtClean="0">
              <a:solidFill>
                <a:srgbClr val="FF0000"/>
              </a:solidFill>
              <a:latin typeface="Times New Roman" pitchFamily="18" charset="0"/>
              <a:cs typeface="Times New Roman" pitchFamily="18" charset="0"/>
            </a:endParaRPr>
          </a:p>
          <a:p>
            <a:pPr algn="ctr">
              <a:spcBef>
                <a:spcPct val="0"/>
              </a:spcBef>
              <a:buClrTx/>
              <a:buSzTx/>
              <a:buFont typeface="Wingdings" panose="05000000000000000000" pitchFamily="2" charset="2"/>
              <a:buNone/>
              <a:defRPr/>
            </a:pPr>
            <a:r>
              <a:rPr lang="tr-TR" altLang="tr-TR" sz="2800" b="1" baseline="30000" dirty="0" smtClean="0">
                <a:solidFill>
                  <a:srgbClr val="FF0000"/>
                </a:solidFill>
                <a:latin typeface="Times New Roman" pitchFamily="18" charset="0"/>
                <a:cs typeface="Times New Roman" pitchFamily="18" charset="0"/>
              </a:rPr>
              <a:t>Kanunen </a:t>
            </a:r>
            <a:r>
              <a:rPr lang="tr-TR" altLang="tr-TR" sz="2800" b="1" baseline="30000" dirty="0">
                <a:solidFill>
                  <a:srgbClr val="FF0000"/>
                </a:solidFill>
                <a:latin typeface="Times New Roman" pitchFamily="18" charset="0"/>
                <a:cs typeface="Times New Roman" pitchFamily="18" charset="0"/>
              </a:rPr>
              <a:t>Kabul Edilmeyen Gider Nedeniyle Oluşan Zararın Ticari </a:t>
            </a:r>
            <a:r>
              <a:rPr lang="tr-TR" altLang="tr-TR" sz="2800" b="1" baseline="30000" dirty="0" smtClean="0">
                <a:solidFill>
                  <a:srgbClr val="FF0000"/>
                </a:solidFill>
                <a:latin typeface="Times New Roman" pitchFamily="18" charset="0"/>
                <a:cs typeface="Times New Roman" pitchFamily="18" charset="0"/>
              </a:rPr>
              <a:t>Kârdan </a:t>
            </a:r>
            <a:r>
              <a:rPr lang="tr-TR" altLang="tr-TR" sz="2800" b="1" baseline="30000" dirty="0">
                <a:solidFill>
                  <a:srgbClr val="FF0000"/>
                </a:solidFill>
                <a:latin typeface="Times New Roman" pitchFamily="18" charset="0"/>
                <a:cs typeface="Times New Roman" pitchFamily="18" charset="0"/>
              </a:rPr>
              <a:t>Mahsup Edilemeyeceği</a:t>
            </a:r>
          </a:p>
          <a:p>
            <a:pPr algn="just">
              <a:spcBef>
                <a:spcPct val="0"/>
              </a:spcBef>
              <a:buClrTx/>
              <a:buSzTx/>
              <a:buFont typeface="Wingdings" panose="05000000000000000000" pitchFamily="2" charset="2"/>
              <a:buNone/>
              <a:defRPr/>
            </a:pPr>
            <a:endParaRPr lang="tr-TR" altLang="tr-TR" sz="2000" dirty="0">
              <a:solidFill>
                <a:prstClr val="black"/>
              </a:solidFill>
              <a:latin typeface="Times New Roman" pitchFamily="18" charset="0"/>
              <a:cs typeface="Times New Roman" pitchFamily="18" charset="0"/>
            </a:endParaRPr>
          </a:p>
          <a:p>
            <a:pPr algn="just">
              <a:spcBef>
                <a:spcPct val="0"/>
              </a:spcBef>
              <a:buClrTx/>
              <a:buSzTx/>
              <a:buFont typeface="Wingdings" panose="05000000000000000000" pitchFamily="2" charset="2"/>
              <a:buNone/>
              <a:defRPr/>
            </a:pPr>
            <a:r>
              <a:rPr lang="tr-TR" altLang="tr-TR" sz="2000" dirty="0" smtClean="0">
                <a:solidFill>
                  <a:prstClr val="black"/>
                </a:solidFill>
                <a:latin typeface="Times New Roman" pitchFamily="18" charset="0"/>
                <a:cs typeface="Times New Roman" pitchFamily="18" charset="0"/>
              </a:rPr>
              <a:t>	</a:t>
            </a:r>
            <a:endParaRPr lang="tr-TR" altLang="tr-TR" sz="2000" dirty="0">
              <a:solidFill>
                <a:prstClr val="black"/>
              </a:solidFill>
              <a:latin typeface="Times New Roman" pitchFamily="18" charset="0"/>
              <a:cs typeface="Times New Roman" pitchFamily="18" charset="0"/>
            </a:endParaRPr>
          </a:p>
          <a:p>
            <a:pPr algn="just">
              <a:spcBef>
                <a:spcPct val="0"/>
              </a:spcBef>
              <a:buClrTx/>
              <a:buSzTx/>
              <a:buFont typeface="Wingdings" panose="05000000000000000000" pitchFamily="2" charset="2"/>
              <a:buNone/>
              <a:defRPr/>
            </a:pPr>
            <a:r>
              <a:rPr lang="tr-TR" altLang="tr-TR" sz="2000" dirty="0" smtClean="0">
                <a:solidFill>
                  <a:prstClr val="black"/>
                </a:solidFill>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Maliye </a:t>
            </a:r>
            <a:r>
              <a:rPr lang="tr-TR" altLang="tr-TR" sz="2000" dirty="0">
                <a:latin typeface="Times New Roman" pitchFamily="18" charset="0"/>
                <a:cs typeface="Times New Roman" pitchFamily="18" charset="0"/>
              </a:rPr>
              <a:t>Bakanlığı’nca verilen </a:t>
            </a:r>
            <a:r>
              <a:rPr lang="tr-TR" altLang="tr-TR" sz="2000" dirty="0" err="1" smtClean="0">
                <a:latin typeface="Times New Roman" pitchFamily="18" charset="0"/>
                <a:cs typeface="Times New Roman" pitchFamily="18" charset="0"/>
              </a:rPr>
              <a:t>özelgelerde</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6111 sayılı Kanunun 11/2 inci maddesi kapsamında kayıtların düzeltilmesi nedeniyle "Diğer Olağan Dışı Gider ve Zararlar" hesabına kaydedilen tutarlar gerçek anlamda ticari bir zarar niteliği taşımadığından; söz konusu zararın, geçmiş yıl kârlarından veya yedek akçelerden mahsup edilmesi halinde, bu mahsup işlemi kâr dağıtımı olarak değerlendirilecek ve mahsubu yapılan tutar üzerinden de kâr dağıtımına bağlı vergi kesintisi yapılacaktır</a:t>
            </a:r>
            <a:r>
              <a:rPr lang="tr-TR" altLang="tr-TR" sz="2000" dirty="0" smtClean="0">
                <a:latin typeface="Times New Roman" pitchFamily="18" charset="0"/>
                <a:cs typeface="Times New Roman" pitchFamily="18" charset="0"/>
              </a:rPr>
              <a:t>.</a:t>
            </a:r>
            <a:endParaRPr lang="tr-TR" altLang="tr-TR" sz="2000" baseline="30000" dirty="0" smtClean="0">
              <a:latin typeface="Times New Roman" pitchFamily="18" charset="0"/>
              <a:cs typeface="Times New Roman" pitchFamily="18" charset="0"/>
            </a:endParaRPr>
          </a:p>
          <a:p>
            <a:pPr algn="just">
              <a:lnSpc>
                <a:spcPct val="150000"/>
              </a:lnSpc>
              <a:spcBef>
                <a:spcPct val="0"/>
              </a:spcBef>
              <a:buClrTx/>
              <a:buSzTx/>
              <a:buFont typeface="Wingdings" panose="05000000000000000000" pitchFamily="2" charset="2"/>
              <a:buNone/>
              <a:defRPr/>
            </a:pPr>
            <a:endParaRPr lang="tr-TR" altLang="tr-TR" sz="1800" baseline="30000" dirty="0">
              <a:solidFill>
                <a:srgbClr val="FF0000"/>
              </a:solidFill>
              <a:latin typeface="Arial TUR" pitchFamily="34" charset="0"/>
              <a:cs typeface="Times New Roman" pitchFamily="18" charset="0"/>
            </a:endParaRPr>
          </a:p>
        </p:txBody>
      </p:sp>
    </p:spTree>
    <p:extLst>
      <p:ext uri="{BB962C8B-B14F-4D97-AF65-F5344CB8AC3E}">
        <p14:creationId xmlns:p14="http://schemas.microsoft.com/office/powerpoint/2010/main" val="25089720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8313" y="836713"/>
            <a:ext cx="7704087" cy="5256583"/>
          </a:xfrm>
        </p:spPr>
        <p:txBody>
          <a:bodyPr>
            <a:normAutofit fontScale="92500" lnSpcReduction="20000"/>
          </a:bodyPr>
          <a:lstStyle/>
          <a:p>
            <a:pPr marL="0" indent="0" algn="ctr">
              <a:buNone/>
            </a:pPr>
            <a:r>
              <a:rPr lang="tr-TR" sz="2000" dirty="0" smtClean="0">
                <a:solidFill>
                  <a:srgbClr val="FF0000"/>
                </a:solidFill>
                <a:latin typeface="Times New Roman" pitchFamily="18" charset="0"/>
                <a:cs typeface="Times New Roman" pitchFamily="18" charset="0"/>
              </a:rPr>
              <a:t>6-BAZI </a:t>
            </a:r>
            <a:r>
              <a:rPr lang="tr-TR" sz="2000" dirty="0">
                <a:solidFill>
                  <a:srgbClr val="FF0000"/>
                </a:solidFill>
                <a:latin typeface="Times New Roman" pitchFamily="18" charset="0"/>
                <a:cs typeface="Times New Roman" pitchFamily="18" charset="0"/>
              </a:rPr>
              <a:t>VARLIKLARIN MİLLİ EKONOMİYE </a:t>
            </a:r>
            <a:r>
              <a:rPr lang="tr-TR" sz="2000" dirty="0" smtClean="0">
                <a:solidFill>
                  <a:srgbClr val="FF0000"/>
                </a:solidFill>
                <a:latin typeface="Times New Roman" pitchFamily="18" charset="0"/>
                <a:cs typeface="Times New Roman" pitchFamily="18" charset="0"/>
              </a:rPr>
              <a:t>KAZANDIRILMASI</a:t>
            </a:r>
            <a:r>
              <a:rPr lang="tr-TR" dirty="0" smtClean="0">
                <a:solidFill>
                  <a:srgbClr val="FF0000"/>
                </a:solidFill>
                <a:latin typeface="Times New Roman" pitchFamily="18" charset="0"/>
                <a:cs typeface="Times New Roman" pitchFamily="18" charset="0"/>
              </a:rPr>
              <a:t> </a:t>
            </a:r>
          </a:p>
          <a:p>
            <a:pPr marL="0" indent="0">
              <a:buNone/>
            </a:pPr>
            <a:endParaRPr lang="tr-TR" sz="2000" b="1" dirty="0" smtClean="0">
              <a:latin typeface="Times New Roman" pitchFamily="18" charset="0"/>
              <a:cs typeface="Times New Roman" pitchFamily="18" charset="0"/>
            </a:endParaRPr>
          </a:p>
          <a:p>
            <a:pPr marL="0" indent="0">
              <a:buNone/>
            </a:pPr>
            <a:r>
              <a:rPr lang="tr-TR" sz="2000" b="1" dirty="0" smtClean="0">
                <a:latin typeface="Times New Roman" pitchFamily="18" charset="0"/>
                <a:cs typeface="Times New Roman" pitchFamily="18" charset="0"/>
              </a:rPr>
              <a:t>A- </a:t>
            </a:r>
            <a:r>
              <a:rPr lang="tr-TR" sz="2000" b="1" dirty="0">
                <a:latin typeface="Times New Roman" pitchFamily="18" charset="0"/>
                <a:cs typeface="Times New Roman" pitchFamily="18" charset="0"/>
              </a:rPr>
              <a:t>YURT DIŞINDAKİ VARLIKLARIN BEYANI</a:t>
            </a:r>
            <a:r>
              <a:rPr lang="tr-TR" sz="2000" dirty="0">
                <a:latin typeface="Times New Roman" pitchFamily="18" charset="0"/>
                <a:cs typeface="Times New Roman" pitchFamily="18" charset="0"/>
              </a:rPr>
              <a:t> </a:t>
            </a:r>
          </a:p>
          <a:p>
            <a:pPr marL="0" indent="0">
              <a:buNone/>
            </a:pPr>
            <a:r>
              <a:rPr lang="tr-TR" dirty="0">
                <a:latin typeface="Times New Roman" pitchFamily="18" charset="0"/>
                <a:cs typeface="Times New Roman" pitchFamily="18" charset="0"/>
              </a:rPr>
              <a:t>  Yurt dışında bulunan;</a:t>
            </a:r>
          </a:p>
          <a:p>
            <a:pPr marL="457200" indent="-457200">
              <a:buFont typeface="Arial" pitchFamily="34" charset="0"/>
              <a:buChar char="•"/>
            </a:pPr>
            <a:r>
              <a:rPr lang="tr-TR" dirty="0" smtClean="0">
                <a:latin typeface="Times New Roman" pitchFamily="18" charset="0"/>
                <a:cs typeface="Times New Roman" pitchFamily="18" charset="0"/>
              </a:rPr>
              <a:t>Para</a:t>
            </a:r>
            <a:r>
              <a:rPr lang="tr-TR" dirty="0">
                <a:latin typeface="Times New Roman" pitchFamily="18" charset="0"/>
                <a:cs typeface="Times New Roman" pitchFamily="18" charset="0"/>
              </a:rPr>
              <a:t>, </a:t>
            </a:r>
          </a:p>
          <a:p>
            <a:pPr marL="457200" indent="-457200">
              <a:buFont typeface="Arial" pitchFamily="34" charset="0"/>
              <a:buChar char="•"/>
            </a:pPr>
            <a:r>
              <a:rPr lang="tr-TR" dirty="0">
                <a:latin typeface="Times New Roman" pitchFamily="18" charset="0"/>
                <a:cs typeface="Times New Roman" pitchFamily="18" charset="0"/>
              </a:rPr>
              <a:t>Döviz,</a:t>
            </a:r>
          </a:p>
          <a:p>
            <a:pPr marL="457200" indent="-457200">
              <a:buFont typeface="Arial" pitchFamily="34" charset="0"/>
              <a:buChar char="•"/>
            </a:pPr>
            <a:r>
              <a:rPr lang="tr-TR" dirty="0">
                <a:latin typeface="Times New Roman" pitchFamily="18" charset="0"/>
                <a:cs typeface="Times New Roman" pitchFamily="18" charset="0"/>
              </a:rPr>
              <a:t>Altın,</a:t>
            </a:r>
          </a:p>
          <a:p>
            <a:pPr marL="457200" indent="-457200">
              <a:buFont typeface="Arial" pitchFamily="34" charset="0"/>
              <a:buChar char="•"/>
            </a:pPr>
            <a:r>
              <a:rPr lang="tr-TR" dirty="0">
                <a:latin typeface="Times New Roman" pitchFamily="18" charset="0"/>
                <a:cs typeface="Times New Roman" pitchFamily="18" charset="0"/>
              </a:rPr>
              <a:t>Menkul kıymet ve diğer sermaye piyasası araçlarının,</a:t>
            </a:r>
          </a:p>
          <a:p>
            <a:pPr marL="0" indent="0" algn="just">
              <a:buNone/>
            </a:pPr>
            <a:r>
              <a:rPr lang="tr-TR" dirty="0" smtClean="0">
                <a:latin typeface="Times New Roman" pitchFamily="18" charset="0"/>
                <a:cs typeface="Times New Roman" pitchFamily="18" charset="0"/>
              </a:rPr>
              <a:t>	Gerçek </a:t>
            </a:r>
            <a:r>
              <a:rPr lang="tr-TR" dirty="0">
                <a:latin typeface="Times New Roman" pitchFamily="18" charset="0"/>
                <a:cs typeface="Times New Roman" pitchFamily="18" charset="0"/>
              </a:rPr>
              <a:t>ve tüzel kişiler tarafından </a:t>
            </a:r>
            <a:r>
              <a:rPr lang="tr-TR" dirty="0" smtClean="0">
                <a:solidFill>
                  <a:srgbClr val="FF0000"/>
                </a:solidFill>
                <a:latin typeface="Times New Roman" pitchFamily="18" charset="0"/>
                <a:cs typeface="Times New Roman" pitchFamily="18" charset="0"/>
              </a:rPr>
              <a:t>31/11/2018</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tarihine kadar </a:t>
            </a:r>
            <a:r>
              <a:rPr lang="tr-TR" dirty="0" smtClean="0">
                <a:latin typeface="Times New Roman" pitchFamily="18" charset="0"/>
                <a:cs typeface="Times New Roman" pitchFamily="18" charset="0"/>
              </a:rPr>
              <a:t>Türkiye’ deki </a:t>
            </a:r>
            <a:r>
              <a:rPr lang="tr-TR" dirty="0" smtClean="0">
                <a:solidFill>
                  <a:srgbClr val="FF0000"/>
                </a:solidFill>
                <a:latin typeface="Times New Roman" pitchFamily="18" charset="0"/>
                <a:cs typeface="Times New Roman" pitchFamily="18" charset="0"/>
              </a:rPr>
              <a:t>banka ve aracı kuruma</a:t>
            </a:r>
            <a:r>
              <a:rPr lang="tr-TR" dirty="0" smtClean="0">
                <a:latin typeface="Times New Roman" pitchFamily="18" charset="0"/>
                <a:cs typeface="Times New Roman" pitchFamily="18" charset="0"/>
              </a:rPr>
              <a:t> bildiren gerçek ve tüzel kişiler söz konusu tasarrufları serbestçe </a:t>
            </a:r>
            <a:r>
              <a:rPr lang="tr-TR" dirty="0">
                <a:latin typeface="Times New Roman" pitchFamily="18" charset="0"/>
                <a:cs typeface="Times New Roman" pitchFamily="18" charset="0"/>
              </a:rPr>
              <a:t>tasarruf edilebilecektir</a:t>
            </a:r>
            <a:r>
              <a:rPr lang="tr-TR" dirty="0" smtClean="0">
                <a:latin typeface="Times New Roman" pitchFamily="18" charset="0"/>
                <a:cs typeface="Times New Roman" pitchFamily="18" charset="0"/>
              </a:rPr>
              <a:t>.</a:t>
            </a:r>
          </a:p>
          <a:p>
            <a:pPr marL="0" indent="0" algn="just">
              <a:buNone/>
            </a:pPr>
            <a:r>
              <a:rPr lang="tr-TR" dirty="0" smtClean="0">
                <a:latin typeface="Times New Roman" pitchFamily="18" charset="0"/>
                <a:cs typeface="Times New Roman" pitchFamily="18" charset="0"/>
              </a:rPr>
              <a:t>	</a:t>
            </a:r>
            <a:r>
              <a:rPr lang="tr-TR" b="1" dirty="0" smtClean="0">
                <a:solidFill>
                  <a:srgbClr val="FF0000"/>
                </a:solidFill>
                <a:latin typeface="Times New Roman" pitchFamily="18" charset="0"/>
                <a:cs typeface="Times New Roman" pitchFamily="18" charset="0"/>
              </a:rPr>
              <a:t>Banka ve aracı kurumlar</a:t>
            </a:r>
            <a:r>
              <a:rPr lang="tr-TR" dirty="0" smtClean="0">
                <a:latin typeface="Times New Roman" pitchFamily="18" charset="0"/>
                <a:cs typeface="Times New Roman" pitchFamily="18" charset="0"/>
              </a:rPr>
              <a:t>, kendilerine bildirilen varlıklara ilişkin olarak </a:t>
            </a:r>
            <a:r>
              <a:rPr lang="tr-TR" dirty="0" smtClean="0">
                <a:solidFill>
                  <a:srgbClr val="FF0000"/>
                </a:solidFill>
                <a:latin typeface="Times New Roman" pitchFamily="18" charset="0"/>
                <a:cs typeface="Times New Roman" pitchFamily="18" charset="0"/>
              </a:rPr>
              <a:t>%2</a:t>
            </a:r>
            <a:r>
              <a:rPr lang="tr-TR" dirty="0" smtClean="0">
                <a:latin typeface="Times New Roman" pitchFamily="18" charset="0"/>
                <a:cs typeface="Times New Roman" pitchFamily="18" charset="0"/>
              </a:rPr>
              <a:t> oranında hesapladıkları vergiyi, </a:t>
            </a:r>
            <a:r>
              <a:rPr lang="tr-TR" dirty="0" smtClean="0">
                <a:solidFill>
                  <a:srgbClr val="FF0000"/>
                </a:solidFill>
                <a:latin typeface="Times New Roman" pitchFamily="18" charset="0"/>
                <a:cs typeface="Times New Roman" pitchFamily="18" charset="0"/>
              </a:rPr>
              <a:t>31.12.2018</a:t>
            </a:r>
            <a:r>
              <a:rPr lang="tr-TR" dirty="0" smtClean="0">
                <a:latin typeface="Times New Roman" pitchFamily="18" charset="0"/>
                <a:cs typeface="Times New Roman" pitchFamily="18" charset="0"/>
              </a:rPr>
              <a:t> tarihine kadar </a:t>
            </a:r>
            <a:r>
              <a:rPr lang="tr-TR" b="1" dirty="0" smtClean="0">
                <a:latin typeface="Times New Roman" pitchFamily="18" charset="0"/>
                <a:cs typeface="Times New Roman" pitchFamily="18" charset="0"/>
              </a:rPr>
              <a:t>vergi sorumlusu sıfatıyla </a:t>
            </a:r>
            <a:r>
              <a:rPr lang="tr-TR" dirty="0" smtClean="0">
                <a:latin typeface="Times New Roman" pitchFamily="18" charset="0"/>
                <a:cs typeface="Times New Roman" pitchFamily="18" charset="0"/>
              </a:rPr>
              <a:t>bir beyanname ile bağlı bulunduğu vergi dairesine beyan eder ve aynı sürede öderler.</a:t>
            </a:r>
          </a:p>
          <a:p>
            <a:pPr marL="0" indent="0" algn="just">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44307475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7467600" cy="5637240"/>
          </a:xfrm>
        </p:spPr>
        <p:txBody>
          <a:bodyPr/>
          <a:lstStyle/>
          <a:p>
            <a:pPr marL="0" indent="0" algn="just">
              <a:buNone/>
            </a:pPr>
            <a:r>
              <a:rPr lang="tr-TR" dirty="0" smtClean="0"/>
              <a:t> 	</a:t>
            </a:r>
            <a:r>
              <a:rPr lang="tr-TR" sz="2000" dirty="0" smtClean="0">
                <a:solidFill>
                  <a:srgbClr val="FF0000"/>
                </a:solidFill>
                <a:latin typeface="Times New Roman" pitchFamily="18" charset="0"/>
                <a:cs typeface="Times New Roman" pitchFamily="18" charset="0"/>
              </a:rPr>
              <a:t>Türkiye’ye Getirmekten maksat; </a:t>
            </a:r>
            <a:r>
              <a:rPr lang="tr-TR" sz="2000" dirty="0" smtClean="0">
                <a:latin typeface="Times New Roman" pitchFamily="18" charset="0"/>
                <a:cs typeface="Times New Roman" pitchFamily="18" charset="0"/>
              </a:rPr>
              <a:t>Söz </a:t>
            </a:r>
            <a:r>
              <a:rPr lang="tr-TR" sz="2000" dirty="0">
                <a:latin typeface="Times New Roman" pitchFamily="18" charset="0"/>
                <a:cs typeface="Times New Roman" pitchFamily="18" charset="0"/>
              </a:rPr>
              <a:t>konusu varlıkların fiziki olarak Türkiye’ye getirilmesi veya bu varlıkların Türkiye’deki banka veya aracı kurumlarda açılacak bir hesaba </a:t>
            </a:r>
            <a:r>
              <a:rPr lang="tr-TR" sz="2000" dirty="0" smtClean="0">
                <a:latin typeface="Times New Roman" pitchFamily="18" charset="0"/>
                <a:cs typeface="Times New Roman" pitchFamily="18" charset="0"/>
              </a:rPr>
              <a:t>transfer </a:t>
            </a:r>
            <a:r>
              <a:rPr lang="tr-TR" sz="2000" dirty="0">
                <a:latin typeface="Times New Roman" pitchFamily="18" charset="0"/>
                <a:cs typeface="Times New Roman" pitchFamily="18" charset="0"/>
              </a:rPr>
              <a:t>edilmesi ya da </a:t>
            </a:r>
            <a:r>
              <a:rPr lang="tr-TR" sz="2000" dirty="0" smtClean="0">
                <a:latin typeface="Times New Roman" pitchFamily="18" charset="0"/>
                <a:cs typeface="Times New Roman" pitchFamily="18" charset="0"/>
              </a:rPr>
              <a:t> Menkul </a:t>
            </a:r>
            <a:r>
              <a:rPr lang="tr-TR" sz="2000" dirty="0">
                <a:latin typeface="Times New Roman" pitchFamily="18" charset="0"/>
                <a:cs typeface="Times New Roman" pitchFamily="18" charset="0"/>
              </a:rPr>
              <a:t>kıymet ve diğer sermaye piyasası araçlarının aracı kurumlara bildirilmesidir.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endParaRPr lang="tr-TR" sz="2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24740624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7715200" cy="5544616"/>
          </a:xfrm>
        </p:spPr>
        <p:txBody>
          <a:bodyPr>
            <a:normAutofit fontScale="85000" lnSpcReduction="20000"/>
          </a:bodyPr>
          <a:lstStyle/>
          <a:p>
            <a:pPr marL="0" indent="0">
              <a:lnSpc>
                <a:spcPct val="90000"/>
              </a:lnSpc>
              <a:buNone/>
            </a:pPr>
            <a:r>
              <a:rPr lang="tr-TR" dirty="0" smtClean="0"/>
              <a:t>	</a:t>
            </a:r>
          </a:p>
          <a:p>
            <a:pPr marL="0" indent="0">
              <a:lnSpc>
                <a:spcPct val="90000"/>
              </a:lnSpc>
              <a:buNone/>
            </a:pPr>
            <a:r>
              <a:rPr lang="tr-TR" sz="2800" dirty="0"/>
              <a:t>	</a:t>
            </a:r>
            <a:r>
              <a:rPr lang="tr-TR" sz="2000" dirty="0">
                <a:solidFill>
                  <a:srgbClr val="FF0000"/>
                </a:solidFill>
                <a:latin typeface="Times New Roman" pitchFamily="18" charset="0"/>
                <a:cs typeface="Times New Roman" pitchFamily="18" charset="0"/>
              </a:rPr>
              <a:t>Yurt </a:t>
            </a:r>
            <a:r>
              <a:rPr lang="tr-TR" sz="2000" dirty="0" smtClean="0">
                <a:solidFill>
                  <a:srgbClr val="FF0000"/>
                </a:solidFill>
                <a:latin typeface="Times New Roman" pitchFamily="18" charset="0"/>
                <a:cs typeface="Times New Roman" pitchFamily="18" charset="0"/>
              </a:rPr>
              <a:t>Dışında </a:t>
            </a:r>
            <a:r>
              <a:rPr lang="tr-TR" sz="2000" dirty="0">
                <a:solidFill>
                  <a:srgbClr val="FF0000"/>
                </a:solidFill>
                <a:latin typeface="Times New Roman" pitchFamily="18" charset="0"/>
                <a:cs typeface="Times New Roman" pitchFamily="18" charset="0"/>
              </a:rPr>
              <a:t>Bulunan Varlıkların Kanuni Defterlere Kaydı</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lnSpc>
                <a:spcPct val="90000"/>
              </a:lnSpc>
              <a:buNone/>
            </a:pP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lnSpc>
                <a:spcPct val="160000"/>
              </a:lnSpc>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Defter </a:t>
            </a:r>
            <a:r>
              <a:rPr lang="tr-TR" sz="2000" dirty="0">
                <a:latin typeface="Times New Roman" pitchFamily="18" charset="0"/>
                <a:cs typeface="Times New Roman" pitchFamily="18" charset="0"/>
              </a:rPr>
              <a:t>tutan mükellefler, </a:t>
            </a:r>
            <a:r>
              <a:rPr lang="tr-TR" sz="2000" b="1" dirty="0">
                <a:latin typeface="Times New Roman" pitchFamily="18" charset="0"/>
                <a:cs typeface="Times New Roman" pitchFamily="18" charset="0"/>
              </a:rPr>
              <a:t>dilerlerse</a:t>
            </a:r>
            <a:r>
              <a:rPr lang="tr-TR" sz="2000" dirty="0">
                <a:latin typeface="Times New Roman" pitchFamily="18" charset="0"/>
                <a:cs typeface="Times New Roman" pitchFamily="18" charset="0"/>
              </a:rPr>
              <a:t> bu madde kapsamında Türkiye’ye getirdikleri varlıklarını, </a:t>
            </a:r>
            <a:r>
              <a:rPr lang="tr-TR" sz="2000" dirty="0" smtClean="0">
                <a:latin typeface="Times New Roman" pitchFamily="18" charset="0"/>
                <a:cs typeface="Times New Roman" pitchFamily="18" charset="0"/>
              </a:rPr>
              <a:t>işletme </a:t>
            </a:r>
            <a:r>
              <a:rPr lang="tr-TR" sz="2000" dirty="0">
                <a:latin typeface="Times New Roman" pitchFamily="18" charset="0"/>
                <a:cs typeface="Times New Roman" pitchFamily="18" charset="0"/>
              </a:rPr>
              <a:t>kayıtlarına dahil edebileceklerdir. </a:t>
            </a:r>
            <a:r>
              <a:rPr lang="tr-TR" sz="2000" dirty="0" smtClean="0">
                <a:latin typeface="Times New Roman" pitchFamily="18" charset="0"/>
                <a:cs typeface="Times New Roman" pitchFamily="18" charset="0"/>
              </a:rPr>
              <a:t>işletmelere </a:t>
            </a:r>
            <a:r>
              <a:rPr lang="tr-TR" sz="2000" dirty="0">
                <a:latin typeface="Times New Roman" pitchFamily="18" charset="0"/>
                <a:cs typeface="Times New Roman" pitchFamily="18" charset="0"/>
              </a:rPr>
              <a:t>bu </a:t>
            </a:r>
            <a:r>
              <a:rPr lang="tr-TR" sz="2000" dirty="0" smtClean="0">
                <a:latin typeface="Times New Roman" pitchFamily="18" charset="0"/>
                <a:cs typeface="Times New Roman" pitchFamily="18" charset="0"/>
              </a:rPr>
              <a:t>şekilde </a:t>
            </a:r>
            <a:r>
              <a:rPr lang="tr-TR" sz="2000" dirty="0">
                <a:latin typeface="Times New Roman" pitchFamily="18" charset="0"/>
                <a:cs typeface="Times New Roman" pitchFamily="18" charset="0"/>
              </a:rPr>
              <a:t>dahil edilen varlıklar, vergiye tabi kazancın tespitinde dikkate alınmayacaktır. Aynı </a:t>
            </a:r>
            <a:r>
              <a:rPr lang="tr-TR" sz="2000" dirty="0" smtClean="0">
                <a:latin typeface="Times New Roman" pitchFamily="18" charset="0"/>
                <a:cs typeface="Times New Roman" pitchFamily="18" charset="0"/>
              </a:rPr>
              <a:t>şekilde</a:t>
            </a:r>
            <a:r>
              <a:rPr lang="tr-TR" sz="2000" dirty="0">
                <a:latin typeface="Times New Roman" pitchFamily="18" charset="0"/>
                <a:cs typeface="Times New Roman" pitchFamily="18" charset="0"/>
              </a:rPr>
              <a:t>, söz konusu varlıklar herhangi bir sınırlamaya tabi olmaksızın </a:t>
            </a:r>
            <a:r>
              <a:rPr lang="tr-TR" sz="2000" dirty="0" smtClean="0">
                <a:latin typeface="Times New Roman" pitchFamily="18" charset="0"/>
                <a:cs typeface="Times New Roman" pitchFamily="18" charset="0"/>
              </a:rPr>
              <a:t>işletmeden </a:t>
            </a:r>
            <a:r>
              <a:rPr lang="tr-TR" sz="2000" dirty="0">
                <a:latin typeface="Times New Roman" pitchFamily="18" charset="0"/>
                <a:cs typeface="Times New Roman" pitchFamily="18" charset="0"/>
              </a:rPr>
              <a:t>çekilebilecek ve </a:t>
            </a:r>
            <a:r>
              <a:rPr lang="tr-TR" sz="2000" dirty="0" smtClean="0">
                <a:latin typeface="Times New Roman" pitchFamily="18" charset="0"/>
                <a:cs typeface="Times New Roman" pitchFamily="18" charset="0"/>
              </a:rPr>
              <a:t>işletmeden </a:t>
            </a:r>
            <a:r>
              <a:rPr lang="tr-TR" sz="2000" dirty="0">
                <a:latin typeface="Times New Roman" pitchFamily="18" charset="0"/>
                <a:cs typeface="Times New Roman" pitchFamily="18" charset="0"/>
              </a:rPr>
              <a:t>çekilen bu </a:t>
            </a:r>
            <a:r>
              <a:rPr lang="tr-TR" sz="2000" dirty="0" smtClean="0">
                <a:latin typeface="Times New Roman" pitchFamily="18" charset="0"/>
                <a:cs typeface="Times New Roman" pitchFamily="18" charset="0"/>
              </a:rPr>
              <a:t>varlıklar dağıtılabilir </a:t>
            </a:r>
            <a:r>
              <a:rPr lang="tr-TR" sz="2000" dirty="0">
                <a:latin typeface="Times New Roman" pitchFamily="18" charset="0"/>
                <a:cs typeface="Times New Roman" pitchFamily="18" charset="0"/>
              </a:rPr>
              <a:t>kazancın tespitinde dikkate alınmayacaktır</a:t>
            </a:r>
            <a:r>
              <a:rPr lang="tr-TR" sz="2800" dirty="0"/>
              <a:t>. </a:t>
            </a:r>
            <a:endParaRPr lang="tr-TR" sz="2800" dirty="0" smtClean="0"/>
          </a:p>
          <a:p>
            <a:pPr marL="0" indent="0" algn="just">
              <a:lnSpc>
                <a:spcPct val="150000"/>
              </a:lnSpc>
              <a:buNone/>
            </a:pPr>
            <a:r>
              <a:rPr lang="tr-TR" sz="2800" dirty="0">
                <a:solidFill>
                  <a:srgbClr val="00B0F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Bilanço </a:t>
            </a:r>
            <a:r>
              <a:rPr lang="tr-TR" sz="2000" dirty="0">
                <a:latin typeface="Times New Roman" pitchFamily="18" charset="0"/>
                <a:cs typeface="Times New Roman" pitchFamily="18" charset="0"/>
              </a:rPr>
              <a:t>esasına göre defter tutan mükellefler, yurt dışından getirdikleri ve kanuni defterlerine kaydettikleri varlıkları için </a:t>
            </a:r>
            <a:r>
              <a:rPr lang="tr-TR" sz="2000" b="1" dirty="0">
                <a:latin typeface="Times New Roman" pitchFamily="18" charset="0"/>
                <a:cs typeface="Times New Roman" pitchFamily="18" charset="0"/>
              </a:rPr>
              <a:t>pasifte özel bir fon hesabı açabileceklerdir</a:t>
            </a:r>
            <a:r>
              <a:rPr lang="tr-TR" sz="2000" dirty="0">
                <a:latin typeface="Times New Roman" pitchFamily="18" charset="0"/>
                <a:cs typeface="Times New Roman" pitchFamily="18" charset="0"/>
              </a:rPr>
              <a:t>. Söz konusu hesap serbestçe tasarrufa konu edilebilecek, sermayeye eklenebileceği gibi ortaklara da dağıtılabilecektir. </a:t>
            </a:r>
            <a:endParaRPr lang="tr-TR" sz="2000" dirty="0" smtClean="0"/>
          </a:p>
          <a:p>
            <a:pPr marL="0" indent="0" algn="just">
              <a:lnSpc>
                <a:spcPct val="90000"/>
              </a:lnSpc>
              <a:buNone/>
            </a:pPr>
            <a:r>
              <a:rPr lang="tr-TR" sz="2800" dirty="0"/>
              <a:t>	</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4898917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76664"/>
          </a:xfrm>
        </p:spPr>
        <p:txBody>
          <a:bodyPr>
            <a:normAutofit/>
          </a:bodyPr>
          <a:lstStyle/>
          <a:p>
            <a:pPr marL="0" indent="0">
              <a:buNone/>
            </a:pPr>
            <a:r>
              <a:rPr lang="tr-TR" sz="3300" dirty="0" smtClean="0"/>
              <a:t>	</a:t>
            </a:r>
            <a:r>
              <a:rPr lang="tr-TR" sz="2000" b="1" dirty="0">
                <a:solidFill>
                  <a:srgbClr val="FF0000"/>
                </a:solidFill>
                <a:latin typeface="Times New Roman" pitchFamily="18" charset="0"/>
                <a:cs typeface="Times New Roman" pitchFamily="18" charset="0"/>
              </a:rPr>
              <a:t>Bu işlemler nedeniyle herhangi bir vergi alınmayacaktır.</a:t>
            </a:r>
          </a:p>
          <a:p>
            <a:pPr marL="0" indent="0">
              <a:buNone/>
            </a:pPr>
            <a:endParaRPr lang="tr-TR" sz="2800" dirty="0"/>
          </a:p>
          <a:p>
            <a:pPr marL="0" lvl="0" indent="0" algn="just">
              <a:lnSpc>
                <a:spcPct val="90000"/>
              </a:lnSpc>
              <a:buClr>
                <a:srgbClr val="FE8637"/>
              </a:buClr>
              <a:buNone/>
            </a:pPr>
            <a:r>
              <a:rPr lang="tr-TR" sz="2000" dirty="0" smtClean="0">
                <a:solidFill>
                  <a:prstClr val="black"/>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Fon </a:t>
            </a:r>
            <a:r>
              <a:rPr lang="tr-TR" sz="2000" dirty="0">
                <a:latin typeface="Times New Roman" pitchFamily="18" charset="0"/>
                <a:cs typeface="Times New Roman" pitchFamily="18" charset="0"/>
              </a:rPr>
              <a:t>hesabında tutulan bu tutarlar, işletmenin tasfiye edilmesi hâlinde vergilendirilmeyeceği gibi 193 sayılı Kanunun 81 inci maddesi ile 5520 sayılı Kanunun 18, 19 ve 20 </a:t>
            </a:r>
            <a:r>
              <a:rPr lang="tr-TR" sz="2000" dirty="0" err="1">
                <a:latin typeface="Times New Roman" pitchFamily="18" charset="0"/>
                <a:cs typeface="Times New Roman" pitchFamily="18" charset="0"/>
              </a:rPr>
              <a:t>nci</a:t>
            </a:r>
            <a:r>
              <a:rPr lang="tr-TR" sz="2000" dirty="0">
                <a:latin typeface="Times New Roman" pitchFamily="18" charset="0"/>
                <a:cs typeface="Times New Roman" pitchFamily="18" charset="0"/>
              </a:rPr>
              <a:t> maddeleri uyarınca gerçekleşecek birleşme, devir ve bölünme hallerinde de vergilendirilmeyecektir.</a:t>
            </a:r>
          </a:p>
          <a:p>
            <a:pPr marL="0" indent="0">
              <a:buNone/>
            </a:pPr>
            <a:endParaRPr lang="tr-TR" sz="2000" b="1"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S</a:t>
            </a:r>
            <a:r>
              <a:rPr lang="tr-TR" sz="2000" dirty="0" smtClean="0">
                <a:latin typeface="Times New Roman" pitchFamily="18" charset="0"/>
                <a:cs typeface="Times New Roman" pitchFamily="18" charset="0"/>
              </a:rPr>
              <a:t>öz konusu varlıklar, </a:t>
            </a:r>
            <a:r>
              <a:rPr lang="tr-TR" sz="2000" b="1" dirty="0">
                <a:latin typeface="Times New Roman" pitchFamily="18" charset="0"/>
                <a:cs typeface="Times New Roman" pitchFamily="18" charset="0"/>
              </a:rPr>
              <a:t>yurt dışında bulunan </a:t>
            </a:r>
            <a:r>
              <a:rPr lang="tr-TR" sz="2000" dirty="0">
                <a:latin typeface="Times New Roman" pitchFamily="18" charset="0"/>
                <a:cs typeface="Times New Roman" pitchFamily="18" charset="0"/>
              </a:rPr>
              <a:t>banka veya finansal kurumlardan kullanılan ve bu fıkranın yürürlük tarihi itibarıyla kanuni defterlerde kayıtlı olan kredilerin en geç </a:t>
            </a:r>
            <a:r>
              <a:rPr lang="tr-TR" sz="2000" dirty="0">
                <a:solidFill>
                  <a:srgbClr val="FF0000"/>
                </a:solidFill>
                <a:latin typeface="Times New Roman" pitchFamily="18" charset="0"/>
                <a:cs typeface="Times New Roman" pitchFamily="18" charset="0"/>
              </a:rPr>
              <a:t>30/11/2018</a:t>
            </a:r>
            <a:r>
              <a:rPr lang="tr-TR" sz="2000" dirty="0">
                <a:latin typeface="Times New Roman" pitchFamily="18" charset="0"/>
                <a:cs typeface="Times New Roman" pitchFamily="18" charset="0"/>
              </a:rPr>
              <a:t> tarihine kadar kapatılmasında kullanılabilir. Bu takdirde, defter kayıtlarından düşülmesi kaydıyla, borcun ödenmesinde kullanılan varlıklar için </a:t>
            </a:r>
            <a:r>
              <a:rPr lang="tr-TR" sz="2000" b="1" dirty="0">
                <a:latin typeface="Times New Roman" pitchFamily="18" charset="0"/>
                <a:cs typeface="Times New Roman" pitchFamily="18" charset="0"/>
              </a:rPr>
              <a:t>Türkiye’ye getirilme şartı aranmaksızın bu fıkra hükümlerinden yararlanılır.</a:t>
            </a:r>
          </a:p>
        </p:txBody>
      </p:sp>
    </p:spTree>
    <p:extLst>
      <p:ext uri="{BB962C8B-B14F-4D97-AF65-F5344CB8AC3E}">
        <p14:creationId xmlns:p14="http://schemas.microsoft.com/office/powerpoint/2010/main" val="54348667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lgn="just">
              <a:buNone/>
            </a:pPr>
            <a:r>
              <a:rPr lang="tr-TR" sz="2000" dirty="0" smtClean="0">
                <a:solidFill>
                  <a:srgbClr val="FF0000"/>
                </a:solidFill>
                <a:latin typeface="Times New Roman" pitchFamily="18" charset="0"/>
                <a:cs typeface="Times New Roman" pitchFamily="18" charset="0"/>
              </a:rPr>
              <a:t>Örnek: </a:t>
            </a:r>
            <a:r>
              <a:rPr lang="tr-TR" sz="1800" dirty="0" smtClean="0">
                <a:latin typeface="Times New Roman" pitchFamily="18" charset="0"/>
                <a:cs typeface="Times New Roman" pitchFamily="18" charset="0"/>
              </a:rPr>
              <a:t>Mükellefe 2014 gelir vergisi beyanını vermediği için 63.000-TL gelir vergisi tarh edilmiş, bir kat vergi </a:t>
            </a:r>
            <a:r>
              <a:rPr lang="tr-TR" sz="1800" dirty="0" err="1" smtClean="0">
                <a:latin typeface="Times New Roman" pitchFamily="18" charset="0"/>
                <a:cs typeface="Times New Roman" pitchFamily="18" charset="0"/>
              </a:rPr>
              <a:t>ziyaı</a:t>
            </a:r>
            <a:r>
              <a:rPr lang="tr-TR" sz="1800" dirty="0" smtClean="0">
                <a:latin typeface="Times New Roman" pitchFamily="18" charset="0"/>
                <a:cs typeface="Times New Roman" pitchFamily="18" charset="0"/>
              </a:rPr>
              <a:t> cezası kesilmiş, 1.300-TL. özel usulsüzlük C. Tarhiyat 24.06.2016 da tahakkuk etmiştir. </a:t>
            </a:r>
          </a:p>
          <a:p>
            <a:pPr marL="0" indent="0" algn="just">
              <a:buNone/>
            </a:pPr>
            <a:r>
              <a:rPr lang="tr-TR" sz="1800" b="1" dirty="0" smtClean="0">
                <a:solidFill>
                  <a:srgbClr val="FF0000"/>
                </a:solidFill>
                <a:latin typeface="Times New Roman" pitchFamily="18" charset="0"/>
                <a:cs typeface="Times New Roman" pitchFamily="18" charset="0"/>
              </a:rPr>
              <a:t>Normalde Alacak:</a:t>
            </a:r>
          </a:p>
          <a:p>
            <a:pPr marL="0" indent="0" algn="just">
              <a:buNone/>
            </a:pPr>
            <a:r>
              <a:rPr lang="tr-TR" sz="1800" dirty="0" smtClean="0">
                <a:latin typeface="Times New Roman" pitchFamily="18" charset="0"/>
                <a:cs typeface="Times New Roman" pitchFamily="18" charset="0"/>
              </a:rPr>
              <a:t>Gelir V                 :	63.000</a:t>
            </a:r>
          </a:p>
          <a:p>
            <a:pPr marL="0" indent="0" algn="just">
              <a:buNone/>
            </a:pPr>
            <a:r>
              <a:rPr lang="tr-TR" sz="1800" dirty="0" smtClean="0">
                <a:latin typeface="Times New Roman" pitchFamily="18" charset="0"/>
                <a:cs typeface="Times New Roman" pitchFamily="18" charset="0"/>
              </a:rPr>
              <a:t>Vergi </a:t>
            </a:r>
            <a:r>
              <a:rPr lang="tr-TR" sz="1800" dirty="0" err="1" smtClean="0">
                <a:latin typeface="Times New Roman" pitchFamily="18" charset="0"/>
                <a:cs typeface="Times New Roman" pitchFamily="18" charset="0"/>
              </a:rPr>
              <a:t>Ziyaı</a:t>
            </a:r>
            <a:r>
              <a:rPr lang="tr-TR" sz="1800" dirty="0" smtClean="0">
                <a:latin typeface="Times New Roman" pitchFamily="18" charset="0"/>
                <a:cs typeface="Times New Roman" pitchFamily="18" charset="0"/>
              </a:rPr>
              <a:t> cezası :	63.000</a:t>
            </a:r>
          </a:p>
          <a:p>
            <a:pPr marL="0" indent="0" algn="just">
              <a:buNone/>
            </a:pPr>
            <a:r>
              <a:rPr lang="tr-TR" sz="1800" dirty="0" smtClean="0">
                <a:latin typeface="Times New Roman" pitchFamily="18" charset="0"/>
                <a:cs typeface="Times New Roman" pitchFamily="18" charset="0"/>
              </a:rPr>
              <a:t>Özel </a:t>
            </a:r>
            <a:r>
              <a:rPr lang="tr-TR" sz="1800" dirty="0" err="1" smtClean="0">
                <a:latin typeface="Times New Roman" pitchFamily="18" charset="0"/>
                <a:cs typeface="Times New Roman" pitchFamily="18" charset="0"/>
              </a:rPr>
              <a:t>Usl</a:t>
            </a:r>
            <a:r>
              <a:rPr lang="tr-TR" sz="1800" dirty="0" smtClean="0">
                <a:latin typeface="Times New Roman" pitchFamily="18" charset="0"/>
                <a:cs typeface="Times New Roman" pitchFamily="18" charset="0"/>
              </a:rPr>
              <a:t>. Cezası   :   1.300</a:t>
            </a:r>
          </a:p>
          <a:p>
            <a:pPr marL="0" indent="0" algn="just">
              <a:buNone/>
            </a:pPr>
            <a:r>
              <a:rPr lang="tr-TR" sz="1800" dirty="0" smtClean="0">
                <a:latin typeface="Times New Roman" pitchFamily="18" charset="0"/>
                <a:cs typeface="Times New Roman" pitchFamily="18" charset="0"/>
              </a:rPr>
              <a:t>Gecikme Faizi      :  10.584</a:t>
            </a:r>
          </a:p>
          <a:p>
            <a:pPr marL="0" indent="0" algn="just">
              <a:buNone/>
            </a:pPr>
            <a:r>
              <a:rPr lang="tr-TR" sz="1800" dirty="0" smtClean="0">
                <a:latin typeface="Times New Roman" pitchFamily="18" charset="0"/>
                <a:cs typeface="Times New Roman" pitchFamily="18" charset="0"/>
              </a:rPr>
              <a:t>Vergi Aslına </a:t>
            </a:r>
            <a:r>
              <a:rPr lang="tr-TR" sz="1800" dirty="0">
                <a:latin typeface="Times New Roman" pitchFamily="18" charset="0"/>
                <a:cs typeface="Times New Roman" pitchFamily="18" charset="0"/>
              </a:rPr>
              <a:t>U</a:t>
            </a:r>
            <a:r>
              <a:rPr lang="tr-TR" sz="1800" dirty="0" smtClean="0">
                <a:latin typeface="Times New Roman" pitchFamily="18" charset="0"/>
                <a:cs typeface="Times New Roman" pitchFamily="18" charset="0"/>
              </a:rPr>
              <a:t>ygulanan </a:t>
            </a:r>
            <a:r>
              <a:rPr lang="tr-TR" sz="1800" dirty="0">
                <a:latin typeface="Times New Roman" pitchFamily="18" charset="0"/>
                <a:cs typeface="Times New Roman" pitchFamily="18" charset="0"/>
              </a:rPr>
              <a:t>G</a:t>
            </a:r>
            <a:r>
              <a:rPr lang="tr-TR" sz="1800" dirty="0" smtClean="0">
                <a:latin typeface="Times New Roman" pitchFamily="18" charset="0"/>
                <a:cs typeface="Times New Roman" pitchFamily="18" charset="0"/>
              </a:rPr>
              <a:t>ecikme Zammı: 19.198,68</a:t>
            </a:r>
          </a:p>
          <a:p>
            <a:pPr marL="0" indent="0" algn="just">
              <a:buNone/>
            </a:pPr>
            <a:r>
              <a:rPr lang="tr-TR" sz="1800" dirty="0" smtClean="0">
                <a:latin typeface="Times New Roman" pitchFamily="18" charset="0"/>
                <a:cs typeface="Times New Roman" pitchFamily="18" charset="0"/>
              </a:rPr>
              <a:t>Vergi </a:t>
            </a:r>
            <a:r>
              <a:rPr lang="tr-TR" sz="1800" dirty="0" err="1" smtClean="0">
                <a:latin typeface="Times New Roman" pitchFamily="18" charset="0"/>
                <a:cs typeface="Times New Roman" pitchFamily="18" charset="0"/>
              </a:rPr>
              <a:t>Ziyaı</a:t>
            </a:r>
            <a:r>
              <a:rPr lang="tr-TR" sz="1800" dirty="0" smtClean="0">
                <a:latin typeface="Times New Roman" pitchFamily="18" charset="0"/>
                <a:cs typeface="Times New Roman" pitchFamily="18" charset="0"/>
              </a:rPr>
              <a:t> Cezasına Uygulanan Gecikme Zammı: 19.198,68</a:t>
            </a:r>
          </a:p>
          <a:p>
            <a:pPr marL="0" indent="0" algn="just">
              <a:buNone/>
            </a:pPr>
            <a:r>
              <a:rPr lang="tr-TR" sz="1800" b="1" dirty="0" smtClean="0">
                <a:latin typeface="Times New Roman" pitchFamily="18" charset="0"/>
                <a:cs typeface="Times New Roman" pitchFamily="18" charset="0"/>
              </a:rPr>
              <a:t>Toplam:			176.281,36</a:t>
            </a:r>
          </a:p>
          <a:p>
            <a:pPr marL="0" indent="0" algn="just">
              <a:buNone/>
            </a:pPr>
            <a:r>
              <a:rPr lang="tr-TR" sz="1800" b="1" dirty="0" smtClean="0">
                <a:solidFill>
                  <a:srgbClr val="FF0000"/>
                </a:solidFill>
                <a:latin typeface="Times New Roman" pitchFamily="18" charset="0"/>
                <a:cs typeface="Times New Roman" pitchFamily="18" charset="0"/>
              </a:rPr>
              <a:t>Kanun Kapsamında Ödenecek Tutar: </a:t>
            </a:r>
          </a:p>
          <a:p>
            <a:pPr marL="0" indent="0" algn="just">
              <a:buNone/>
            </a:pPr>
            <a:r>
              <a:rPr lang="tr-TR" sz="1800" dirty="0" err="1" smtClean="0">
                <a:latin typeface="Times New Roman" pitchFamily="18" charset="0"/>
                <a:cs typeface="Times New Roman" pitchFamily="18" charset="0"/>
              </a:rPr>
              <a:t>Gelr</a:t>
            </a:r>
            <a:r>
              <a:rPr lang="tr-TR" sz="1800" dirty="0" smtClean="0">
                <a:latin typeface="Times New Roman" pitchFamily="18" charset="0"/>
                <a:cs typeface="Times New Roman" pitchFamily="18" charset="0"/>
              </a:rPr>
              <a:t> Vergisi : 63.000</a:t>
            </a:r>
          </a:p>
          <a:p>
            <a:pPr marL="0" indent="0" algn="just">
              <a:buNone/>
            </a:pPr>
            <a:r>
              <a:rPr lang="tr-TR" sz="1800" dirty="0" smtClean="0">
                <a:latin typeface="Times New Roman" pitchFamily="18" charset="0"/>
                <a:cs typeface="Times New Roman" pitchFamily="18" charset="0"/>
              </a:rPr>
              <a:t>Özel usulsüzlük (1.300 X %50) : 650</a:t>
            </a:r>
          </a:p>
          <a:p>
            <a:pPr marL="0" indent="0" algn="just">
              <a:buNone/>
            </a:pPr>
            <a:r>
              <a:rPr lang="tr-TR" sz="1800" dirty="0" err="1" smtClean="0">
                <a:latin typeface="Times New Roman" pitchFamily="18" charset="0"/>
                <a:cs typeface="Times New Roman" pitchFamily="18" charset="0"/>
              </a:rPr>
              <a:t>Yi-Üfe</a:t>
            </a:r>
            <a:r>
              <a:rPr lang="tr-TR" sz="1800" dirty="0" smtClean="0">
                <a:latin typeface="Times New Roman" pitchFamily="18" charset="0"/>
                <a:cs typeface="Times New Roman" pitchFamily="18" charset="0"/>
              </a:rPr>
              <a:t> Tutarı (Gecikme Faizi yerine) : 2.160,90</a:t>
            </a:r>
          </a:p>
          <a:p>
            <a:pPr marL="0" indent="0" algn="just">
              <a:buNone/>
            </a:pPr>
            <a:r>
              <a:rPr lang="tr-TR" sz="1800" dirty="0" err="1" smtClean="0">
                <a:latin typeface="Times New Roman" pitchFamily="18" charset="0"/>
                <a:cs typeface="Times New Roman" pitchFamily="18" charset="0"/>
              </a:rPr>
              <a:t>Yi-Üfe</a:t>
            </a:r>
            <a:r>
              <a:rPr lang="tr-TR" sz="1800" dirty="0" smtClean="0">
                <a:latin typeface="Times New Roman" pitchFamily="18" charset="0"/>
                <a:cs typeface="Times New Roman" pitchFamily="18" charset="0"/>
              </a:rPr>
              <a:t> Tutarı (Vergi Aslına Uygulanan Gecikme Zammı Yerine) : 4.812,63</a:t>
            </a:r>
          </a:p>
          <a:p>
            <a:pPr marL="0" indent="0" algn="just">
              <a:buNone/>
            </a:pPr>
            <a:r>
              <a:rPr lang="tr-TR" sz="1800" b="1" dirty="0" smtClean="0">
                <a:latin typeface="Times New Roman" pitchFamily="18" charset="0"/>
                <a:cs typeface="Times New Roman" pitchFamily="18" charset="0"/>
              </a:rPr>
              <a:t>Toplam:			70.623,53</a:t>
            </a:r>
            <a:endParaRPr lang="tr-TR"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88256346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chor="ctr">
            <a:normAutofit/>
          </a:bodyPr>
          <a:lstStyle/>
          <a:p>
            <a:r>
              <a:rPr lang="tr-TR" sz="2000" b="1" dirty="0" smtClean="0">
                <a:solidFill>
                  <a:schemeClr val="tx1"/>
                </a:solidFill>
                <a:latin typeface="Times New Roman" pitchFamily="18" charset="0"/>
                <a:cs typeface="Times New Roman" pitchFamily="18" charset="0"/>
              </a:rPr>
              <a:t/>
            </a:r>
            <a:br>
              <a:rPr lang="tr-TR" sz="2000" b="1" dirty="0" smtClean="0">
                <a:solidFill>
                  <a:schemeClr val="tx1"/>
                </a:solidFill>
                <a:latin typeface="Times New Roman" pitchFamily="18" charset="0"/>
                <a:cs typeface="Times New Roman" pitchFamily="18" charset="0"/>
              </a:rPr>
            </a:br>
            <a:r>
              <a:rPr lang="tr-TR" sz="2000" b="1" dirty="0" smtClean="0">
                <a:solidFill>
                  <a:schemeClr val="tx1"/>
                </a:solidFill>
                <a:latin typeface="Times New Roman" pitchFamily="18" charset="0"/>
                <a:cs typeface="Times New Roman" pitchFamily="18" charset="0"/>
              </a:rPr>
              <a:t>B- </a:t>
            </a:r>
            <a:r>
              <a:rPr lang="tr-TR" sz="2000" b="1" dirty="0">
                <a:solidFill>
                  <a:schemeClr val="tx1"/>
                </a:solidFill>
                <a:latin typeface="Times New Roman" pitchFamily="18" charset="0"/>
                <a:cs typeface="Times New Roman" pitchFamily="18" charset="0"/>
              </a:rPr>
              <a:t>YURT İÇİNDEKİ VARLIKLARIN </a:t>
            </a:r>
            <a:r>
              <a:rPr lang="tr-TR" sz="2000" b="1" dirty="0" smtClean="0">
                <a:solidFill>
                  <a:schemeClr val="tx1"/>
                </a:solidFill>
                <a:latin typeface="Times New Roman" pitchFamily="18" charset="0"/>
                <a:cs typeface="Times New Roman" pitchFamily="18" charset="0"/>
              </a:rPr>
              <a:t>BEYANI</a:t>
            </a:r>
            <a:endParaRPr lang="tr-TR" sz="2000" b="1" dirty="0">
              <a:solidFill>
                <a:schemeClr val="tx1"/>
              </a:solidFill>
              <a:latin typeface="Times New Roman" pitchFamily="18" charset="0"/>
              <a:cs typeface="Times New Roman" pitchFamily="18" charset="0"/>
            </a:endParaRPr>
          </a:p>
        </p:txBody>
      </p:sp>
      <p:sp>
        <p:nvSpPr>
          <p:cNvPr id="3" name="İçerik Yer Tutucusu 2"/>
          <p:cNvSpPr>
            <a:spLocks noGrp="1"/>
          </p:cNvSpPr>
          <p:nvPr>
            <p:ph idx="1"/>
          </p:nvPr>
        </p:nvSpPr>
        <p:spPr>
          <a:xfrm>
            <a:off x="457200" y="1556793"/>
            <a:ext cx="7787208" cy="4464496"/>
          </a:xfrm>
        </p:spPr>
        <p:txBody>
          <a:bodyPr>
            <a:normAutofit fontScale="92500" lnSpcReduction="20000"/>
          </a:bodyPr>
          <a:lstStyle/>
          <a:p>
            <a:pPr marL="0" indent="0">
              <a:buNone/>
            </a:pPr>
            <a:r>
              <a:rPr lang="tr-TR" dirty="0" smtClean="0"/>
              <a:t>	</a:t>
            </a:r>
            <a:r>
              <a:rPr lang="tr-TR" sz="2000" dirty="0" smtClean="0">
                <a:latin typeface="Times New Roman" pitchFamily="18" charset="0"/>
                <a:cs typeface="Times New Roman" pitchFamily="18" charset="0"/>
              </a:rPr>
              <a:t>Gelir </a:t>
            </a:r>
            <a:r>
              <a:rPr lang="tr-TR" sz="2000" dirty="0">
                <a:latin typeface="Times New Roman" pitchFamily="18" charset="0"/>
                <a:cs typeface="Times New Roman" pitchFamily="18" charset="0"/>
              </a:rPr>
              <a:t>ve kurumlar vergisi mükelleflerince sahip olunan ve yurt içinde bulunan</a:t>
            </a:r>
            <a:r>
              <a:rPr lang="tr-TR" sz="2000" dirty="0" smtClean="0">
                <a:latin typeface="Times New Roman" pitchFamily="18" charset="0"/>
                <a:cs typeface="Times New Roman" pitchFamily="18" charset="0"/>
              </a:rPr>
              <a:t>;</a:t>
            </a:r>
          </a:p>
          <a:p>
            <a:r>
              <a:rPr lang="tr-TR" sz="2000" dirty="0" smtClean="0">
                <a:latin typeface="Times New Roman" pitchFamily="18" charset="0"/>
                <a:cs typeface="Times New Roman" pitchFamily="18" charset="0"/>
              </a:rPr>
              <a:t>Para</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Altın</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Döviz,</a:t>
            </a:r>
          </a:p>
          <a:p>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Menkul kıymet ve diğer sermaye piyasası </a:t>
            </a:r>
            <a:r>
              <a:rPr lang="tr-TR" sz="2000" dirty="0" smtClean="0">
                <a:latin typeface="Times New Roman" pitchFamily="18" charset="0"/>
                <a:cs typeface="Times New Roman" pitchFamily="18" charset="0"/>
              </a:rPr>
              <a:t>araçları </a:t>
            </a:r>
          </a:p>
          <a:p>
            <a:r>
              <a:rPr lang="tr-TR" sz="2000" b="1" dirty="0" smtClean="0">
                <a:latin typeface="Times New Roman" pitchFamily="18" charset="0"/>
                <a:cs typeface="Times New Roman" pitchFamily="18" charset="0"/>
              </a:rPr>
              <a:t>Taşınmazlarını</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30/11/2018 </a:t>
            </a:r>
            <a:r>
              <a:rPr lang="tr-TR" sz="2000" dirty="0">
                <a:latin typeface="Times New Roman" pitchFamily="18" charset="0"/>
                <a:cs typeface="Times New Roman" pitchFamily="18" charset="0"/>
              </a:rPr>
              <a:t>tarihine kadar </a:t>
            </a:r>
            <a:r>
              <a:rPr lang="tr-TR" sz="2000" dirty="0" smtClean="0">
                <a:solidFill>
                  <a:srgbClr val="FF0000"/>
                </a:solidFill>
                <a:latin typeface="Times New Roman" pitchFamily="18" charset="0"/>
                <a:cs typeface="Times New Roman" pitchFamily="18" charset="0"/>
              </a:rPr>
              <a:t>vergi dairelerine</a:t>
            </a:r>
            <a:r>
              <a:rPr lang="tr-TR" sz="2000" dirty="0" smtClean="0">
                <a:latin typeface="Times New Roman" pitchFamily="18" charset="0"/>
                <a:cs typeface="Times New Roman" pitchFamily="18" charset="0"/>
              </a:rPr>
              <a:t> beyan edilir. Beyan edilen söz konusu varlıklar, 30.11.2018 tarihine kadar, dönem kazancının tespitinde dikkate alınmaksızın kanuni defterlere kaydedilebilir. </a:t>
            </a:r>
          </a:p>
          <a:p>
            <a:pPr marL="0" indent="0" algn="just">
              <a:buNone/>
            </a:pPr>
            <a:r>
              <a:rPr lang="tr-TR" sz="2000" dirty="0">
                <a:latin typeface="Times New Roman" pitchFamily="18" charset="0"/>
                <a:cs typeface="Times New Roman" pitchFamily="18" charset="0"/>
              </a:rPr>
              <a:t>	</a:t>
            </a:r>
            <a:r>
              <a:rPr lang="tr-TR" sz="2100" dirty="0" err="1" smtClean="0">
                <a:latin typeface="Times New Roman" pitchFamily="18" charset="0"/>
                <a:cs typeface="Times New Roman" pitchFamily="18" charset="0"/>
              </a:rPr>
              <a:t>Sözkonusu</a:t>
            </a:r>
            <a:r>
              <a:rPr lang="tr-TR" sz="2100" dirty="0" smtClean="0">
                <a:latin typeface="Times New Roman" pitchFamily="18" charset="0"/>
                <a:cs typeface="Times New Roman" pitchFamily="18" charset="0"/>
              </a:rPr>
              <a:t> </a:t>
            </a:r>
            <a:r>
              <a:rPr lang="tr-TR" sz="2100" dirty="0">
                <a:latin typeface="Times New Roman" pitchFamily="18" charset="0"/>
                <a:cs typeface="Times New Roman" pitchFamily="18" charset="0"/>
              </a:rPr>
              <a:t>varlıklar vergiye tabi kazancın ve kurumlar için dağıtılabilir kazancın tespitinde dikkate alınmaksızın işletmeden çekilebilir. </a:t>
            </a:r>
            <a:r>
              <a:rPr lang="tr-TR" sz="2100" dirty="0">
                <a:solidFill>
                  <a:srgbClr val="FF0000"/>
                </a:solidFill>
                <a:latin typeface="Times New Roman" pitchFamily="18" charset="0"/>
                <a:cs typeface="Times New Roman" pitchFamily="18" charset="0"/>
              </a:rPr>
              <a:t>Vergi dairelerine</a:t>
            </a:r>
            <a:r>
              <a:rPr lang="tr-TR" sz="2100" dirty="0">
                <a:latin typeface="Times New Roman" pitchFamily="18" charset="0"/>
                <a:cs typeface="Times New Roman" pitchFamily="18" charset="0"/>
              </a:rPr>
              <a:t> beyan edilen varlıkların değeri üzerinden </a:t>
            </a:r>
            <a:r>
              <a:rPr lang="tr-TR" sz="2100" dirty="0">
                <a:solidFill>
                  <a:srgbClr val="FF0000"/>
                </a:solidFill>
                <a:latin typeface="Times New Roman" pitchFamily="18" charset="0"/>
                <a:cs typeface="Times New Roman" pitchFamily="18" charset="0"/>
              </a:rPr>
              <a:t>%2</a:t>
            </a:r>
            <a:r>
              <a:rPr lang="tr-TR" sz="2100" dirty="0">
                <a:latin typeface="Times New Roman" pitchFamily="18" charset="0"/>
                <a:cs typeface="Times New Roman" pitchFamily="18" charset="0"/>
              </a:rPr>
              <a:t> oranında vergi tarh edilir ve bu vergi, </a:t>
            </a:r>
            <a:r>
              <a:rPr lang="tr-TR" sz="2100" dirty="0">
                <a:solidFill>
                  <a:srgbClr val="FF0000"/>
                </a:solidFill>
                <a:latin typeface="Times New Roman" pitchFamily="18" charset="0"/>
                <a:cs typeface="Times New Roman" pitchFamily="18" charset="0"/>
              </a:rPr>
              <a:t>31/12/2018</a:t>
            </a:r>
            <a:r>
              <a:rPr lang="tr-TR" sz="2100" dirty="0">
                <a:latin typeface="Times New Roman" pitchFamily="18" charset="0"/>
                <a:cs typeface="Times New Roman" pitchFamily="18" charset="0"/>
              </a:rPr>
              <a:t> tarihine kadar ödenir.</a:t>
            </a:r>
            <a:endParaRPr lang="tr-TR" sz="2100" dirty="0" smtClean="0">
              <a:latin typeface="Times New Roman" pitchFamily="18" charset="0"/>
              <a:cs typeface="Times New Roman" pitchFamily="18" charset="0"/>
            </a:endParaRPr>
          </a:p>
          <a:p>
            <a:pPr marL="0" indent="0" algn="just">
              <a:buNone/>
            </a:pPr>
            <a:r>
              <a:rPr lang="tr-TR" sz="2200" dirty="0" smtClean="0">
                <a:latin typeface="Times New Roman" pitchFamily="18" charset="0"/>
                <a:cs typeface="Times New Roman" pitchFamily="18" charset="0"/>
              </a:rPr>
              <a:t>	</a:t>
            </a:r>
            <a:endParaRPr lang="tr-TR" sz="2200" dirty="0">
              <a:latin typeface="Times New Roman" pitchFamily="18" charset="0"/>
              <a:cs typeface="Times New Roman" pitchFamily="18" charset="0"/>
            </a:endParaRPr>
          </a:p>
        </p:txBody>
      </p:sp>
    </p:spTree>
    <p:extLst>
      <p:ext uri="{BB962C8B-B14F-4D97-AF65-F5344CB8AC3E}">
        <p14:creationId xmlns:p14="http://schemas.microsoft.com/office/powerpoint/2010/main" val="887116345"/>
      </p:ext>
    </p:extLst>
  </p:cSld>
  <p:clrMapOvr>
    <a:masterClrMapping/>
  </p:clrMapOvr>
  <p:transition spd="slow">
    <p:randomBar dir="vert"/>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7931224" cy="5472607"/>
          </a:xfrm>
        </p:spPr>
        <p:txBody>
          <a:bodyPr/>
          <a:lstStyle/>
          <a:p>
            <a:pPr marL="0" indent="0" algn="just">
              <a:buNone/>
            </a:pPr>
            <a:r>
              <a:rPr lang="tr-TR" dirty="0" smtClean="0"/>
              <a:t>	</a:t>
            </a:r>
            <a:r>
              <a:rPr lang="tr-TR" sz="2000" dirty="0" smtClean="0">
                <a:latin typeface="Times New Roman" pitchFamily="18" charset="0"/>
                <a:cs typeface="Times New Roman" pitchFamily="18" charset="0"/>
              </a:rPr>
              <a:t>Bu </a:t>
            </a:r>
            <a:r>
              <a:rPr lang="tr-TR" sz="2000" dirty="0">
                <a:latin typeface="Times New Roman" pitchFamily="18" charset="0"/>
                <a:cs typeface="Times New Roman" pitchFamily="18" charset="0"/>
              </a:rPr>
              <a:t>kapsamda yapılan işlemler dönem kazancının tespitinde dikkate alınmayacak, bu varlıkların daha sonra işletmeden çekilmesi </a:t>
            </a:r>
            <a:r>
              <a:rPr lang="tr-TR" sz="2000" dirty="0" smtClean="0">
                <a:latin typeface="Times New Roman" pitchFamily="18" charset="0"/>
                <a:cs typeface="Times New Roman" pitchFamily="18" charset="0"/>
              </a:rPr>
              <a:t>kâr </a:t>
            </a:r>
            <a:r>
              <a:rPr lang="tr-TR" sz="2000" dirty="0">
                <a:latin typeface="Times New Roman" pitchFamily="18" charset="0"/>
                <a:cs typeface="Times New Roman" pitchFamily="18" charset="0"/>
              </a:rPr>
              <a:t>dağıtımı sayılmayacaktır. </a:t>
            </a:r>
            <a:endParaRPr lang="tr-TR" sz="2000" dirty="0" smtClean="0">
              <a:latin typeface="Times New Roman" pitchFamily="18" charset="0"/>
              <a:cs typeface="Times New Roman" pitchFamily="18" charset="0"/>
            </a:endParaRPr>
          </a:p>
          <a:p>
            <a:pPr marL="0" indent="0" algn="just">
              <a:buNone/>
            </a:pPr>
            <a:r>
              <a:rPr lang="tr-TR" sz="2000" b="1" dirty="0">
                <a:solidFill>
                  <a:prstClr val="black"/>
                </a:solidFill>
                <a:latin typeface="Times New Roman" pitchFamily="18" charset="0"/>
                <a:cs typeface="Times New Roman" pitchFamily="18" charset="0"/>
              </a:rPr>
              <a:t>	</a:t>
            </a:r>
            <a:r>
              <a:rPr lang="tr-TR" sz="2000" dirty="0">
                <a:latin typeface="Times New Roman" pitchFamily="18" charset="0"/>
                <a:cs typeface="Times New Roman" pitchFamily="18" charset="0"/>
              </a:rPr>
              <a:t>Bu fıkra kapsamında ödenen vergi, hiçbir suretle gider yazılamaz ve başka bir vergiden mahsup edilemez, Türkiye’ye getirilen veya kanuni defterlere kaydedilen varlıkların elden çıkarılmasından doğan zararlar, gelir veya kurumlar vergisi uygulaması bakımından gider veya indirim olarak kabul edilmez.</a:t>
            </a:r>
            <a:endParaRPr lang="tr-TR" sz="2000" dirty="0" smtClean="0">
              <a:solidFill>
                <a:prstClr val="black"/>
              </a:solidFill>
              <a:latin typeface="Times New Roman" pitchFamily="18" charset="0"/>
              <a:cs typeface="Times New Roman" pitchFamily="18" charset="0"/>
            </a:endParaRPr>
          </a:p>
          <a:p>
            <a:pPr marL="0" indent="0" algn="just">
              <a:buNone/>
            </a:pPr>
            <a:r>
              <a:rPr lang="tr-TR" sz="2000" dirty="0">
                <a:solidFill>
                  <a:prstClr val="black"/>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31/7/2018</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tarihine kadar; </a:t>
            </a:r>
            <a:r>
              <a:rPr lang="tr-TR" sz="2000" dirty="0" smtClean="0">
                <a:latin typeface="Times New Roman" pitchFamily="18" charset="0"/>
                <a:cs typeface="Times New Roman" pitchFamily="18" charset="0"/>
              </a:rPr>
              <a:t>(a</a:t>
            </a:r>
            <a:r>
              <a:rPr lang="tr-TR" sz="2000" dirty="0">
                <a:latin typeface="Times New Roman" pitchFamily="18" charset="0"/>
                <a:cs typeface="Times New Roman" pitchFamily="18" charset="0"/>
              </a:rPr>
              <a:t>) bendi kapsamında bildirilerek Türkiye’ye getirilen veya (c) ya da (ç) bentleri kapsamında işleme tabi tutulan varlıklar ile (e) bendi kapsamında beyan edilerek kanuni defterlere kaydedilen varlıklara ilişkin olarak, (b) veya (e) bendi uyarınca vergi tarh edilmez</a:t>
            </a:r>
            <a:r>
              <a:rPr lang="tr-TR" sz="2000" dirty="0" smtClean="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a:t>
            </a:r>
            <a:r>
              <a:rPr lang="tr-TR" sz="2000" b="1" dirty="0" smtClean="0">
                <a:latin typeface="Times New Roman" pitchFamily="18" charset="0"/>
                <a:cs typeface="Times New Roman" pitchFamily="18" charset="0"/>
              </a:rPr>
              <a:t>Yani 31.7.2018 e kadar söz konusu işlemlerin yapılması durumunda %2 oranında alınan vergi de alınmayacaktır.</a:t>
            </a:r>
          </a:p>
          <a:p>
            <a:pPr marL="0" indent="0">
              <a:buNone/>
            </a:pPr>
            <a:endParaRPr lang="tr-TR" dirty="0"/>
          </a:p>
        </p:txBody>
      </p:sp>
    </p:spTree>
    <p:extLst>
      <p:ext uri="{BB962C8B-B14F-4D97-AF65-F5344CB8AC3E}">
        <p14:creationId xmlns:p14="http://schemas.microsoft.com/office/powerpoint/2010/main" val="28393037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sz="2000" dirty="0" smtClean="0">
                <a:latin typeface="Times New Roman" pitchFamily="18" charset="0"/>
                <a:cs typeface="Times New Roman" pitchFamily="18" charset="0"/>
              </a:rPr>
              <a:t>	(a- yurt dışı) ve </a:t>
            </a:r>
            <a:r>
              <a:rPr lang="tr-TR" sz="2000" dirty="0">
                <a:latin typeface="Times New Roman" pitchFamily="18" charset="0"/>
                <a:cs typeface="Times New Roman" pitchFamily="18" charset="0"/>
              </a:rPr>
              <a:t>(</a:t>
            </a:r>
            <a:r>
              <a:rPr lang="tr-TR" sz="2000" dirty="0" smtClean="0">
                <a:latin typeface="Times New Roman" pitchFamily="18" charset="0"/>
                <a:cs typeface="Times New Roman" pitchFamily="18" charset="0"/>
              </a:rPr>
              <a:t>e- yurtiçi ) </a:t>
            </a:r>
            <a:r>
              <a:rPr lang="tr-TR" sz="2000" dirty="0">
                <a:latin typeface="Times New Roman" pitchFamily="18" charset="0"/>
                <a:cs typeface="Times New Roman" pitchFamily="18" charset="0"/>
              </a:rPr>
              <a:t>bentleri kapsamında bildirilen veya beyan edilen varlıklar nedeniyle </a:t>
            </a:r>
            <a:r>
              <a:rPr lang="tr-TR" sz="2000" b="1" dirty="0">
                <a:latin typeface="Times New Roman" pitchFamily="18" charset="0"/>
                <a:cs typeface="Times New Roman" pitchFamily="18" charset="0"/>
              </a:rPr>
              <a:t>hiçbir suretle vergi incelemesi ve vergi tarhiyatı yapılmaz.</a:t>
            </a:r>
            <a:r>
              <a:rPr lang="tr-TR" sz="2000" dirty="0">
                <a:latin typeface="Times New Roman" pitchFamily="18" charset="0"/>
                <a:cs typeface="Times New Roman" pitchFamily="18" charset="0"/>
              </a:rPr>
              <a:t> Bu hükümden faydalanılabilmesi için bildirilen veya beyan edilen tutarlara ilişkin tarh edilen verginin vadesinde ödenmesi ve (a) bendi uyarınca bildirilen varlıkların, bildirimin yapıldığı tarihten itibaren </a:t>
            </a:r>
            <a:r>
              <a:rPr lang="tr-TR" sz="2000" b="1" dirty="0">
                <a:latin typeface="Times New Roman" pitchFamily="18" charset="0"/>
                <a:cs typeface="Times New Roman" pitchFamily="18" charset="0"/>
              </a:rPr>
              <a:t>üç ay </a:t>
            </a:r>
            <a:r>
              <a:rPr lang="tr-TR" sz="2000" dirty="0">
                <a:latin typeface="Times New Roman" pitchFamily="18" charset="0"/>
                <a:cs typeface="Times New Roman" pitchFamily="18" charset="0"/>
              </a:rPr>
              <a:t>içinde Türkiye’ye getirilmesi veya Türkiye’deki banka ya da aracı kurumlarda açılacak bir hesaba transfer edilmesi şarttır.</a:t>
            </a:r>
          </a:p>
        </p:txBody>
      </p:sp>
    </p:spTree>
    <p:extLst>
      <p:ext uri="{BB962C8B-B14F-4D97-AF65-F5344CB8AC3E}">
        <p14:creationId xmlns:p14="http://schemas.microsoft.com/office/powerpoint/2010/main" val="339511181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buNone/>
            </a:pPr>
            <a:r>
              <a:rPr lang="tr-TR" sz="2000" b="1" dirty="0" smtClean="0">
                <a:solidFill>
                  <a:srgbClr val="FF0000"/>
                </a:solidFill>
                <a:latin typeface="Times New Roman" pitchFamily="18" charset="0"/>
                <a:cs typeface="Times New Roman" pitchFamily="18" charset="0"/>
              </a:rPr>
              <a:t>Tam </a:t>
            </a:r>
            <a:r>
              <a:rPr lang="tr-TR" sz="2000" b="1" dirty="0">
                <a:solidFill>
                  <a:srgbClr val="FF0000"/>
                </a:solidFill>
                <a:latin typeface="Times New Roman" pitchFamily="18" charset="0"/>
                <a:cs typeface="Times New Roman" pitchFamily="18" charset="0"/>
              </a:rPr>
              <a:t>mükellefiyete </a:t>
            </a:r>
            <a:r>
              <a:rPr lang="tr-TR" sz="2000" b="1" dirty="0">
                <a:latin typeface="Times New Roman" pitchFamily="18" charset="0"/>
                <a:cs typeface="Times New Roman" pitchFamily="18" charset="0"/>
              </a:rPr>
              <a:t>tabi gerçek kişiler ile kurumların;</a:t>
            </a:r>
          </a:p>
          <a:p>
            <a:pPr marL="0" indent="0">
              <a:buNone/>
            </a:pP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-Kanuni </a:t>
            </a:r>
            <a:r>
              <a:rPr lang="tr-TR" sz="2000" dirty="0">
                <a:latin typeface="Times New Roman" pitchFamily="18" charset="0"/>
                <a:cs typeface="Times New Roman" pitchFamily="18" charset="0"/>
              </a:rPr>
              <a:t>ve iş merkezi Türkiye’de bulunmayan kurumlara ilişkin </a:t>
            </a:r>
            <a:r>
              <a:rPr lang="tr-TR" sz="2000" dirty="0">
                <a:solidFill>
                  <a:srgbClr val="FF0000"/>
                </a:solidFill>
                <a:latin typeface="Times New Roman" pitchFamily="18" charset="0"/>
                <a:cs typeface="Times New Roman" pitchFamily="18" charset="0"/>
              </a:rPr>
              <a:t>iştirak hisselerinin satışından </a:t>
            </a:r>
            <a:r>
              <a:rPr lang="tr-TR" sz="2000" dirty="0">
                <a:latin typeface="Times New Roman" pitchFamily="18" charset="0"/>
                <a:cs typeface="Times New Roman" pitchFamily="18" charset="0"/>
              </a:rPr>
              <a:t>doğan </a:t>
            </a:r>
            <a:r>
              <a:rPr lang="tr-TR" sz="2000" dirty="0" smtClean="0">
                <a:latin typeface="Times New Roman" pitchFamily="18" charset="0"/>
                <a:cs typeface="Times New Roman" pitchFamily="18" charset="0"/>
              </a:rPr>
              <a:t>kazançları,</a:t>
            </a:r>
          </a:p>
          <a:p>
            <a:pPr marL="0" indent="0" algn="just">
              <a:buNone/>
            </a:pPr>
            <a:r>
              <a:rPr lang="tr-TR" sz="2000" dirty="0" smtClean="0">
                <a:latin typeface="Times New Roman" pitchFamily="18" charset="0"/>
                <a:cs typeface="Times New Roman" pitchFamily="18" charset="0"/>
              </a:rPr>
              <a:t>	-Kanuni </a:t>
            </a:r>
            <a:r>
              <a:rPr lang="tr-TR" sz="2000" dirty="0">
                <a:latin typeface="Times New Roman" pitchFamily="18" charset="0"/>
                <a:cs typeface="Times New Roman" pitchFamily="18" charset="0"/>
              </a:rPr>
              <a:t>ve iş merkezi Türkiye’de bulunmayan kurumlardan elde ettikleri iştirak kazançları,</a:t>
            </a:r>
          </a:p>
          <a:p>
            <a:pPr marL="0" indent="0" algn="just">
              <a:buNone/>
            </a:pPr>
            <a:r>
              <a:rPr lang="tr-TR" sz="2000" dirty="0" smtClean="0">
                <a:latin typeface="Times New Roman" pitchFamily="18" charset="0"/>
                <a:cs typeface="Times New Roman" pitchFamily="18" charset="0"/>
              </a:rPr>
              <a:t>	-Yurt </a:t>
            </a:r>
            <a:r>
              <a:rPr lang="tr-TR" sz="2000" dirty="0">
                <a:latin typeface="Times New Roman" pitchFamily="18" charset="0"/>
                <a:cs typeface="Times New Roman" pitchFamily="18" charset="0"/>
              </a:rPr>
              <a:t>dışında bulunan iş yeri ve daimi temsilcileri aracılığıyla elde ettikleri ticari kazançları,</a:t>
            </a:r>
          </a:p>
          <a:p>
            <a:pPr marL="0" indent="0" algn="just">
              <a:buNone/>
            </a:pPr>
            <a:r>
              <a:rPr lang="tr-TR" sz="2000" dirty="0" smtClean="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31/10/2018</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tarihine kadar elde edilenler de dahil olmak üzere, bu maddenin yürürlüğe girdiği tarihten itibaren </a:t>
            </a:r>
            <a:r>
              <a:rPr lang="tr-TR" sz="2000" dirty="0">
                <a:solidFill>
                  <a:srgbClr val="FF0000"/>
                </a:solidFill>
                <a:latin typeface="Times New Roman" pitchFamily="18" charset="0"/>
                <a:cs typeface="Times New Roman" pitchFamily="18" charset="0"/>
              </a:rPr>
              <a:t>31/12/2018 tarihine kadar</a:t>
            </a:r>
            <a:r>
              <a:rPr lang="tr-TR" sz="2000" dirty="0">
                <a:latin typeface="Times New Roman" pitchFamily="18" charset="0"/>
                <a:cs typeface="Times New Roman" pitchFamily="18" charset="0"/>
              </a:rPr>
              <a:t> Türkiye’ye transfer edilmesi kaydıyla gelir veya kurumlar vergisinden müstesnadır</a:t>
            </a:r>
            <a:r>
              <a:rPr lang="tr-TR" sz="2000" dirty="0" smtClean="0">
                <a:latin typeface="Times New Roman" pitchFamily="18" charset="0"/>
                <a:cs typeface="Times New Roman" pitchFamily="18" charset="0"/>
              </a:rPr>
              <a:t>.</a:t>
            </a: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Tam mükellefiyete tabi gerçek kişiler ile kurumların </a:t>
            </a:r>
            <a:r>
              <a:rPr lang="tr-TR" sz="2000" b="1" dirty="0">
                <a:latin typeface="Times New Roman" pitchFamily="18" charset="0"/>
                <a:cs typeface="Times New Roman" pitchFamily="18" charset="0"/>
              </a:rPr>
              <a:t>kanuni ve iş merkezi Türkiye’de bulunmayan kurumların</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tasfiyesinden doğan kazançları, </a:t>
            </a:r>
            <a:r>
              <a:rPr lang="tr-TR" sz="2000" dirty="0">
                <a:latin typeface="Times New Roman" pitchFamily="18" charset="0"/>
                <a:cs typeface="Times New Roman" pitchFamily="18" charset="0"/>
              </a:rPr>
              <a:t>31/12/2018 tarihine kadar Türkiye’ye transfer edilmiş olması kaydıyla gelir ve kurumlar vergisinden müstesnadır.</a:t>
            </a:r>
          </a:p>
          <a:p>
            <a:pPr marL="0" indent="0">
              <a:buNone/>
            </a:pPr>
            <a:endParaRPr lang="tr-TR" dirty="0"/>
          </a:p>
        </p:txBody>
      </p:sp>
    </p:spTree>
    <p:extLst>
      <p:ext uri="{BB962C8B-B14F-4D97-AF65-F5344CB8AC3E}">
        <p14:creationId xmlns:p14="http://schemas.microsoft.com/office/powerpoint/2010/main" val="368572994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000" dirty="0" smtClean="0">
                <a:solidFill>
                  <a:srgbClr val="FF0000"/>
                </a:solidFill>
                <a:latin typeface="Times New Roman" pitchFamily="18" charset="0"/>
                <a:cs typeface="Times New Roman" pitchFamily="18" charset="0"/>
              </a:rPr>
              <a:t>TAKSİTLERİN SÜRESİNDE ÖDENMEMESİ HALİNDE </a:t>
            </a:r>
            <a:r>
              <a:rPr lang="tr-TR" sz="2000" dirty="0">
                <a:solidFill>
                  <a:srgbClr val="FF0000"/>
                </a:solidFill>
                <a:latin typeface="Times New Roman" pitchFamily="18" charset="0"/>
                <a:cs typeface="Times New Roman" pitchFamily="18" charset="0"/>
              </a:rPr>
              <a:t>YAPILACAK </a:t>
            </a:r>
            <a:r>
              <a:rPr lang="tr-TR" sz="2000" dirty="0" smtClean="0">
                <a:solidFill>
                  <a:srgbClr val="FF0000"/>
                </a:solidFill>
                <a:latin typeface="Times New Roman" pitchFamily="18" charset="0"/>
                <a:cs typeface="Times New Roman" pitchFamily="18" charset="0"/>
              </a:rPr>
              <a:t>İŞLEMLER</a:t>
            </a:r>
            <a:endParaRPr lang="tr-TR" sz="2000" dirty="0">
              <a:solidFill>
                <a:srgbClr val="FF0000"/>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Autofit/>
          </a:bodyPr>
          <a:lstStyle/>
          <a:p>
            <a:pPr marL="0" indent="0" algn="just">
              <a:buNone/>
            </a:pPr>
            <a:r>
              <a:rPr lang="tr-TR" sz="2000" dirty="0" smtClean="0">
                <a:latin typeface="Times New Roman" pitchFamily="18" charset="0"/>
                <a:cs typeface="Times New Roman" pitchFamily="18" charset="0"/>
              </a:rPr>
              <a:t>	Bu </a:t>
            </a:r>
            <a:r>
              <a:rPr lang="tr-TR" sz="2000" dirty="0">
                <a:latin typeface="Times New Roman" pitchFamily="18" charset="0"/>
                <a:cs typeface="Times New Roman" pitchFamily="18" charset="0"/>
              </a:rPr>
              <a:t>Kanuna göre </a:t>
            </a:r>
            <a:r>
              <a:rPr lang="tr-TR" sz="2000" u="sng" dirty="0">
                <a:latin typeface="Times New Roman" pitchFamily="18" charset="0"/>
                <a:cs typeface="Times New Roman" pitchFamily="18" charset="0"/>
              </a:rPr>
              <a:t>ödenmesi gereken taksitlerin</a:t>
            </a:r>
            <a:r>
              <a:rPr lang="tr-TR" sz="2000" dirty="0">
                <a:latin typeface="Times New Roman" pitchFamily="18" charset="0"/>
                <a:cs typeface="Times New Roman" pitchFamily="18" charset="0"/>
              </a:rPr>
              <a:t> ilk ikisi </a:t>
            </a:r>
            <a:r>
              <a:rPr lang="tr-TR" sz="2000" b="1" dirty="0">
                <a:latin typeface="Times New Roman" pitchFamily="18" charset="0"/>
                <a:cs typeface="Times New Roman" pitchFamily="18" charset="0"/>
              </a:rPr>
              <a:t>süresinde ödenmek </a:t>
            </a:r>
            <a:r>
              <a:rPr lang="tr-TR" sz="2000" b="1" dirty="0" smtClean="0">
                <a:latin typeface="Times New Roman" pitchFamily="18" charset="0"/>
                <a:cs typeface="Times New Roman" pitchFamily="18" charset="0"/>
              </a:rPr>
              <a:t>koşuluyla</a:t>
            </a:r>
            <a:r>
              <a:rPr lang="tr-TR" sz="2000" dirty="0">
                <a:latin typeface="Times New Roman" pitchFamily="18" charset="0"/>
                <a:cs typeface="Times New Roman" pitchFamily="18" charset="0"/>
              </a:rPr>
              <a:t>, kalan taksitlerden; </a:t>
            </a:r>
            <a:r>
              <a:rPr lang="tr-TR" sz="2000" u="sng" dirty="0">
                <a:latin typeface="Times New Roman" pitchFamily="18" charset="0"/>
                <a:cs typeface="Times New Roman" pitchFamily="18" charset="0"/>
              </a:rPr>
              <a:t>bir takvim yılında</a:t>
            </a:r>
            <a:r>
              <a:rPr lang="tr-TR" sz="2000" dirty="0">
                <a:latin typeface="Times New Roman" pitchFamily="18" charset="0"/>
                <a:cs typeface="Times New Roman" pitchFamily="18" charset="0"/>
              </a:rPr>
              <a:t> iki veya daha az taksitin, süresinde ödenmemesi veya eksik ödenmesi hâlinde, ödenmeyen veya eksik ödenen taksit tutarlarının </a:t>
            </a:r>
            <a:r>
              <a:rPr lang="tr-TR" sz="2000" b="1" dirty="0">
                <a:latin typeface="Times New Roman" pitchFamily="18" charset="0"/>
                <a:cs typeface="Times New Roman" pitchFamily="18" charset="0"/>
              </a:rPr>
              <a:t>son taksiti izleyen ayın sonuna kadar,</a:t>
            </a:r>
            <a:r>
              <a:rPr lang="tr-TR" sz="2000" dirty="0">
                <a:latin typeface="Times New Roman" pitchFamily="18" charset="0"/>
                <a:cs typeface="Times New Roman" pitchFamily="18" charset="0"/>
              </a:rPr>
              <a:t> gecikilen her ay ve kesri için 6183 sayılı Kanunun 51 inci maddesine göre belirlenen gecikme zammı oranında hesaplanacak geç ödeme zammı</a:t>
            </a:r>
            <a:r>
              <a:rPr lang="tr-TR" sz="2000" b="1" dirty="0">
                <a:latin typeface="Times New Roman" pitchFamily="18" charset="0"/>
                <a:cs typeface="Times New Roman" pitchFamily="18" charset="0"/>
              </a:rPr>
              <a:t> ile </a:t>
            </a:r>
            <a:r>
              <a:rPr lang="tr-TR" sz="2000" dirty="0">
                <a:latin typeface="Times New Roman" pitchFamily="18" charset="0"/>
                <a:cs typeface="Times New Roman" pitchFamily="18" charset="0"/>
              </a:rPr>
              <a:t>birlikte ödenmesi </a:t>
            </a:r>
            <a:r>
              <a:rPr lang="tr-TR" sz="2000" dirty="0" smtClean="0">
                <a:latin typeface="Times New Roman" pitchFamily="18" charset="0"/>
                <a:cs typeface="Times New Roman" pitchFamily="18" charset="0"/>
              </a:rPr>
              <a:t>şartıyla </a:t>
            </a:r>
            <a:r>
              <a:rPr lang="tr-TR" sz="2000" dirty="0">
                <a:latin typeface="Times New Roman" pitchFamily="18" charset="0"/>
                <a:cs typeface="Times New Roman" pitchFamily="18" charset="0"/>
              </a:rPr>
              <a:t>bu Kanun hükümlerinden yararlanılır</a:t>
            </a:r>
            <a:r>
              <a:rPr lang="tr-TR" sz="2000" dirty="0" smtClean="0">
                <a:latin typeface="Times New Roman" pitchFamily="18" charset="0"/>
                <a:cs typeface="Times New Roman" pitchFamily="18" charset="0"/>
              </a:rPr>
              <a:t>.</a:t>
            </a: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Bu durumda, Kanun kapsamında ödenmesi gereken taksitlerden ilk ikisinin süresinde ve tam olarak ödenmesi Kanundan yararlanma hakkının devamı için zorunlu olduğundan, </a:t>
            </a:r>
            <a:r>
              <a:rPr lang="tr-TR" sz="2000" b="1" dirty="0">
                <a:latin typeface="Times New Roman" pitchFamily="18" charset="0"/>
                <a:cs typeface="Times New Roman" pitchFamily="18" charset="0"/>
              </a:rPr>
              <a:t>taksitli ödeme seçeneğini tercih eden borçluların</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eylül ve kasım 2018 </a:t>
            </a:r>
            <a:r>
              <a:rPr lang="tr-TR" sz="2000" dirty="0">
                <a:latin typeface="Times New Roman" pitchFamily="18" charset="0"/>
                <a:cs typeface="Times New Roman" pitchFamily="18" charset="0"/>
              </a:rPr>
              <a:t>taksitlerini süresinde ve tam olarak ödemeleri </a:t>
            </a:r>
            <a:r>
              <a:rPr lang="tr-TR" sz="2000" dirty="0" smtClean="0">
                <a:latin typeface="Times New Roman" pitchFamily="18" charset="0"/>
                <a:cs typeface="Times New Roman" pitchFamily="18" charset="0"/>
              </a:rPr>
              <a:t>gerekmektedir.</a:t>
            </a:r>
          </a:p>
          <a:p>
            <a:pPr marL="0" indent="0" algn="just">
              <a:buNone/>
            </a:pP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46678192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tr-TR"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İlk </a:t>
            </a:r>
            <a:r>
              <a:rPr lang="tr-TR" sz="2000" dirty="0">
                <a:latin typeface="Times New Roman" pitchFamily="18" charset="0"/>
                <a:cs typeface="Times New Roman" pitchFamily="18" charset="0"/>
              </a:rPr>
              <a:t>iki taksitin süresinde tam ödenmemesi ya da süresinde ödenmeyen veya eksik ödenen diğer taksitlerin belirtilen şekilde de ödenmemesi veya bir takvim yılında ikiden fazla taksitin süresinde ödenmemesi veya eksik ödenmesi hâlinde </a:t>
            </a:r>
            <a:r>
              <a:rPr lang="tr-TR" sz="2000" b="1" dirty="0">
                <a:latin typeface="Times New Roman" pitchFamily="18" charset="0"/>
                <a:cs typeface="Times New Roman" pitchFamily="18" charset="0"/>
              </a:rPr>
              <a:t>matrah ve vergi artırımına ilişkin hükümler saklı kalmak kaydıyla</a:t>
            </a:r>
            <a:r>
              <a:rPr lang="tr-TR" sz="2000" dirty="0">
                <a:latin typeface="Times New Roman" pitchFamily="18" charset="0"/>
                <a:cs typeface="Times New Roman" pitchFamily="18" charset="0"/>
              </a:rPr>
              <a:t> bu Kanun hükümlerinden yararlanma hakkı kaybedilir.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Bu </a:t>
            </a:r>
            <a:r>
              <a:rPr lang="tr-TR" sz="2000" dirty="0">
                <a:latin typeface="Times New Roman" pitchFamily="18" charset="0"/>
                <a:cs typeface="Times New Roman" pitchFamily="18" charset="0"/>
              </a:rPr>
              <a:t>hüküm her bir madde ve alacaklı idareler açısından taksitlendirilen alacaklar için ayrı ayrı uygulanır</a:t>
            </a:r>
            <a:r>
              <a:rPr lang="tr-TR" sz="2000" dirty="0" smtClean="0">
                <a:latin typeface="Times New Roman" pitchFamily="18" charset="0"/>
                <a:cs typeface="Times New Roman" pitchFamily="18" charset="0"/>
              </a:rPr>
              <a:t>.</a:t>
            </a:r>
            <a:endParaRPr lang="tr-TR" dirty="0"/>
          </a:p>
        </p:txBody>
      </p:sp>
    </p:spTree>
    <p:extLst>
      <p:ext uri="{BB962C8B-B14F-4D97-AF65-F5344CB8AC3E}">
        <p14:creationId xmlns:p14="http://schemas.microsoft.com/office/powerpoint/2010/main" val="3284770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chor="ctr"/>
          <a:lstStyle/>
          <a:p>
            <a:pPr marL="0" indent="0" algn="ctr">
              <a:buNone/>
            </a:pPr>
            <a:r>
              <a:rPr lang="tr-TR" dirty="0">
                <a:solidFill>
                  <a:srgbClr val="FF0000"/>
                </a:solidFill>
                <a:latin typeface="Times New Roman" pitchFamily="18" charset="0"/>
                <a:cs typeface="Times New Roman" pitchFamily="18" charset="0"/>
              </a:rPr>
              <a:t>Erdoğan KARAHAN </a:t>
            </a:r>
            <a:br>
              <a:rPr lang="tr-TR" dirty="0">
                <a:solidFill>
                  <a:srgbClr val="FF0000"/>
                </a:solidFill>
                <a:latin typeface="Times New Roman" pitchFamily="18" charset="0"/>
                <a:cs typeface="Times New Roman" pitchFamily="18" charset="0"/>
              </a:rPr>
            </a:br>
            <a:r>
              <a:rPr lang="tr-TR" dirty="0">
                <a:solidFill>
                  <a:srgbClr val="FF0000"/>
                </a:solidFill>
                <a:latin typeface="Times New Roman" pitchFamily="18" charset="0"/>
                <a:cs typeface="Times New Roman" pitchFamily="18" charset="0"/>
              </a:rPr>
              <a:t>Yeminli Mali Müşavir</a:t>
            </a:r>
            <a:br>
              <a:rPr lang="tr-TR" dirty="0">
                <a:solidFill>
                  <a:srgbClr val="FF0000"/>
                </a:solidFill>
                <a:latin typeface="Times New Roman" pitchFamily="18" charset="0"/>
                <a:cs typeface="Times New Roman" pitchFamily="18" charset="0"/>
              </a:rPr>
            </a:br>
            <a:r>
              <a:rPr lang="tr-TR" dirty="0">
                <a:solidFill>
                  <a:srgbClr val="FF0000"/>
                </a:solidFill>
                <a:latin typeface="Times New Roman" pitchFamily="18" charset="0"/>
                <a:cs typeface="Times New Roman" pitchFamily="18" charset="0"/>
              </a:rPr>
              <a:t>GSM</a:t>
            </a:r>
            <a:r>
              <a:rPr lang="tr-TR">
                <a:solidFill>
                  <a:srgbClr val="FF0000"/>
                </a:solidFill>
                <a:latin typeface="Times New Roman" pitchFamily="18" charset="0"/>
                <a:cs typeface="Times New Roman" pitchFamily="18" charset="0"/>
              </a:rPr>
              <a:t>: </a:t>
            </a:r>
            <a:r>
              <a:rPr lang="tr-TR" smtClean="0">
                <a:solidFill>
                  <a:srgbClr val="FF0000"/>
                </a:solidFill>
                <a:latin typeface="Times New Roman" pitchFamily="18" charset="0"/>
                <a:cs typeface="Times New Roman" pitchFamily="18" charset="0"/>
              </a:rPr>
              <a:t>0549 </a:t>
            </a:r>
            <a:r>
              <a:rPr lang="tr-TR" dirty="0">
                <a:solidFill>
                  <a:srgbClr val="FF0000"/>
                </a:solidFill>
                <a:latin typeface="Times New Roman" pitchFamily="18" charset="0"/>
                <a:cs typeface="Times New Roman" pitchFamily="18" charset="0"/>
              </a:rPr>
              <a:t>744 6736</a:t>
            </a:r>
            <a:br>
              <a:rPr lang="tr-TR" dirty="0">
                <a:solidFill>
                  <a:srgbClr val="FF0000"/>
                </a:solidFill>
                <a:latin typeface="Times New Roman" pitchFamily="18" charset="0"/>
                <a:cs typeface="Times New Roman" pitchFamily="18" charset="0"/>
              </a:rPr>
            </a:br>
            <a:r>
              <a:rPr lang="tr-TR" dirty="0">
                <a:solidFill>
                  <a:srgbClr val="FF0000"/>
                </a:solidFill>
                <a:latin typeface="Times New Roman" pitchFamily="18" charset="0"/>
                <a:cs typeface="Times New Roman" pitchFamily="18" charset="0"/>
              </a:rPr>
              <a:t>           0505 673 0508</a:t>
            </a:r>
            <a:br>
              <a:rPr lang="tr-TR" dirty="0">
                <a:solidFill>
                  <a:srgbClr val="FF0000"/>
                </a:solidFill>
                <a:latin typeface="Times New Roman" pitchFamily="18" charset="0"/>
                <a:cs typeface="Times New Roman" pitchFamily="18" charset="0"/>
              </a:rPr>
            </a:br>
            <a:r>
              <a:rPr lang="tr-TR" dirty="0">
                <a:solidFill>
                  <a:srgbClr val="FF0000"/>
                </a:solidFill>
                <a:latin typeface="Times New Roman" pitchFamily="18" charset="0"/>
                <a:cs typeface="Times New Roman" pitchFamily="18" charset="0"/>
              </a:rPr>
              <a:t>erdogankarahan@istanbulymm.com</a:t>
            </a:r>
            <a:br>
              <a:rPr lang="tr-TR" dirty="0">
                <a:solidFill>
                  <a:srgbClr val="FF0000"/>
                </a:solidFill>
                <a:latin typeface="Times New Roman" pitchFamily="18" charset="0"/>
                <a:cs typeface="Times New Roman" pitchFamily="18" charset="0"/>
              </a:rPr>
            </a:br>
            <a:endParaRPr lang="tr-TR" dirty="0"/>
          </a:p>
        </p:txBody>
      </p:sp>
    </p:spTree>
    <p:extLst>
      <p:ext uri="{BB962C8B-B14F-4D97-AF65-F5344CB8AC3E}">
        <p14:creationId xmlns:p14="http://schemas.microsoft.com/office/powerpoint/2010/main" val="6390437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643192" cy="5925272"/>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Taksitle Ödeme Seçeneğinde Uygulanacak Faiz Oranları: </a:t>
            </a:r>
            <a:endParaRPr lang="tr-TR" sz="2000" b="1" dirty="0" smtClean="0">
              <a:solidFill>
                <a:srgbClr val="FF0000"/>
              </a:solidFill>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Hesaplanan tutarların taksitle ödenmek istenmesi halinde, borçluların başvuru sırasında 6, 9, 12 veya 18 eşit taksitte ödeme seçeneklerinden birini tercih etmeleri şarttır. </a:t>
            </a:r>
          </a:p>
          <a:p>
            <a:pPr marL="0" indent="0">
              <a:buNone/>
            </a:pPr>
            <a:r>
              <a:rPr lang="tr-TR" sz="2000" b="1" dirty="0" smtClean="0">
                <a:latin typeface="Times New Roman" pitchFamily="18" charset="0"/>
                <a:cs typeface="Times New Roman" pitchFamily="18" charset="0"/>
              </a:rPr>
              <a:t>Taksitle </a:t>
            </a:r>
            <a:r>
              <a:rPr lang="tr-TR" sz="2000" b="1" dirty="0">
                <a:latin typeface="Times New Roman" pitchFamily="18" charset="0"/>
                <a:cs typeface="Times New Roman" pitchFamily="18" charset="0"/>
              </a:rPr>
              <a:t>ödeme durumunda, yapılandırılmış </a:t>
            </a:r>
            <a:r>
              <a:rPr lang="tr-TR" sz="2000" b="1" dirty="0" smtClean="0">
                <a:latin typeface="Times New Roman" pitchFamily="18" charset="0"/>
                <a:cs typeface="Times New Roman" pitchFamily="18" charset="0"/>
              </a:rPr>
              <a:t>borçlar, </a:t>
            </a:r>
            <a:endParaRPr lang="tr-TR" sz="2000" b="1"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	6 </a:t>
            </a:r>
            <a:r>
              <a:rPr lang="tr-TR" sz="2000" dirty="0">
                <a:latin typeface="Times New Roman" pitchFamily="18" charset="0"/>
                <a:cs typeface="Times New Roman" pitchFamily="18" charset="0"/>
              </a:rPr>
              <a:t>taksitte </a:t>
            </a:r>
            <a:r>
              <a:rPr lang="tr-TR" sz="2000" dirty="0" smtClean="0">
                <a:latin typeface="Times New Roman" pitchFamily="18" charset="0"/>
                <a:cs typeface="Times New Roman" pitchFamily="18" charset="0"/>
              </a:rPr>
              <a:t>12 </a:t>
            </a:r>
            <a:r>
              <a:rPr lang="tr-TR" sz="2000" dirty="0">
                <a:latin typeface="Times New Roman" pitchFamily="18" charset="0"/>
                <a:cs typeface="Times New Roman" pitchFamily="18" charset="0"/>
              </a:rPr>
              <a:t>ayda yapılacak ödemelerde (1,045)</a:t>
            </a:r>
          </a:p>
          <a:p>
            <a:pPr marL="0" indent="0">
              <a:buNone/>
            </a:pPr>
            <a:r>
              <a:rPr lang="tr-TR" sz="2000" dirty="0" smtClean="0">
                <a:latin typeface="Times New Roman" pitchFamily="18" charset="0"/>
                <a:cs typeface="Times New Roman" pitchFamily="18" charset="0"/>
              </a:rPr>
              <a:t>	9 </a:t>
            </a:r>
            <a:r>
              <a:rPr lang="tr-TR" sz="2000" dirty="0">
                <a:latin typeface="Times New Roman" pitchFamily="18" charset="0"/>
                <a:cs typeface="Times New Roman" pitchFamily="18" charset="0"/>
              </a:rPr>
              <a:t>taksitte 18 ayda yapılacak ödemelerde (1,083)</a:t>
            </a:r>
          </a:p>
          <a:p>
            <a:pPr marL="0" indent="0">
              <a:buNone/>
            </a:pPr>
            <a:r>
              <a:rPr lang="tr-TR" sz="2000" dirty="0" smtClean="0">
                <a:latin typeface="Times New Roman" pitchFamily="18" charset="0"/>
                <a:cs typeface="Times New Roman" pitchFamily="18" charset="0"/>
              </a:rPr>
              <a:t>	12 </a:t>
            </a:r>
            <a:r>
              <a:rPr lang="tr-TR" sz="2000" dirty="0">
                <a:latin typeface="Times New Roman" pitchFamily="18" charset="0"/>
                <a:cs typeface="Times New Roman" pitchFamily="18" charset="0"/>
              </a:rPr>
              <a:t>taksitte 24 ayda yapılacak ödemelerde (1,105)</a:t>
            </a:r>
          </a:p>
          <a:p>
            <a:pPr marL="0" indent="0">
              <a:buNone/>
            </a:pPr>
            <a:r>
              <a:rPr lang="tr-TR" sz="2000" dirty="0" smtClean="0">
                <a:latin typeface="Times New Roman" pitchFamily="18" charset="0"/>
                <a:cs typeface="Times New Roman" pitchFamily="18" charset="0"/>
              </a:rPr>
              <a:t>	18 </a:t>
            </a:r>
            <a:r>
              <a:rPr lang="tr-TR" sz="2000" dirty="0">
                <a:latin typeface="Times New Roman" pitchFamily="18" charset="0"/>
                <a:cs typeface="Times New Roman" pitchFamily="18" charset="0"/>
              </a:rPr>
              <a:t>taksitte 36 ayda yapılacak ödemelerde (1,15)</a:t>
            </a:r>
          </a:p>
          <a:p>
            <a:pPr marL="0" indent="0">
              <a:buNone/>
            </a:pP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Katsayıları </a:t>
            </a:r>
            <a:r>
              <a:rPr lang="tr-TR" sz="2000" dirty="0">
                <a:latin typeface="Times New Roman" pitchFamily="18" charset="0"/>
                <a:cs typeface="Times New Roman" pitchFamily="18" charset="0"/>
              </a:rPr>
              <a:t>ile çarpılacak ve bulunan tutar taksit sayısına bölünmek suretiyle ikişer aylık dönemler halinde ödenecek taksit tutarı hesaplanacaktır</a:t>
            </a:r>
            <a:r>
              <a:rPr lang="tr-TR" dirty="0" smtClean="0"/>
              <a:t>.</a:t>
            </a:r>
          </a:p>
          <a:p>
            <a:pPr marL="0" indent="0" algn="just">
              <a:buNone/>
            </a:pPr>
            <a:r>
              <a:rPr lang="tr-TR" dirty="0"/>
              <a:t>	</a:t>
            </a:r>
            <a:r>
              <a:rPr lang="tr-TR" sz="2000" dirty="0" smtClean="0">
                <a:latin typeface="Times New Roman" pitchFamily="18" charset="0"/>
                <a:cs typeface="Times New Roman" pitchFamily="18" charset="0"/>
              </a:rPr>
              <a:t>Tercih edilen süreden daha kısa sürede ödeme yapılması halinde ödenecek tutar ilgili katsayıya göre düzeltilir.</a:t>
            </a:r>
            <a:endParaRPr lang="tr-TR" sz="2000" dirty="0">
              <a:latin typeface="Times New Roman" pitchFamily="18" charset="0"/>
              <a:cs typeface="Times New Roman" pitchFamily="18" charset="0"/>
            </a:endParaRP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8799702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643192" cy="5565232"/>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Taksit Ödeme Süresince Mükelleflerin Beyanı Üzerine Tahakkuk Edecek Vergilerin Zamanında Ödenmesi:</a:t>
            </a:r>
          </a:p>
          <a:p>
            <a:pPr marL="0" indent="0" algn="just">
              <a:buNone/>
            </a:pPr>
            <a:endParaRPr lang="tr-TR" sz="2000" b="1" dirty="0" smtClean="0">
              <a:solidFill>
                <a:srgbClr val="00B0F0"/>
              </a:solidFill>
              <a:latin typeface="Times New Roman" pitchFamily="18" charset="0"/>
              <a:cs typeface="Times New Roman" pitchFamily="18" charset="0"/>
            </a:endParaRPr>
          </a:p>
          <a:p>
            <a:pPr marL="0" indent="0" algn="just">
              <a:buNone/>
            </a:pPr>
            <a:r>
              <a:rPr lang="tr-TR" sz="2000" dirty="0">
                <a:solidFill>
                  <a:srgbClr val="00B0F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Geçmişe yönelik kesinleşmiş </a:t>
            </a:r>
            <a:r>
              <a:rPr lang="tr-TR" sz="2000" u="sng" dirty="0" smtClean="0">
                <a:latin typeface="Times New Roman" pitchFamily="18" charset="0"/>
                <a:cs typeface="Times New Roman" pitchFamily="18" charset="0"/>
              </a:rPr>
              <a:t>vergi borçlarını</a:t>
            </a:r>
            <a:r>
              <a:rPr lang="tr-TR" sz="2000" dirty="0" smtClean="0">
                <a:latin typeface="Times New Roman" pitchFamily="18" charset="0"/>
                <a:cs typeface="Times New Roman" pitchFamily="18" charset="0"/>
              </a:rPr>
              <a:t> yapılandıran mükelleflerin, </a:t>
            </a:r>
            <a:r>
              <a:rPr lang="tr-TR" sz="2000" b="1" dirty="0" smtClean="0">
                <a:latin typeface="Times New Roman" pitchFamily="18" charset="0"/>
                <a:cs typeface="Times New Roman" pitchFamily="18" charset="0"/>
              </a:rPr>
              <a:t>diğer şartların yanı sıra; </a:t>
            </a:r>
            <a:r>
              <a:rPr lang="tr-TR" sz="2000" dirty="0" smtClean="0">
                <a:latin typeface="Times New Roman" pitchFamily="18" charset="0"/>
                <a:cs typeface="Times New Roman" pitchFamily="18" charset="0"/>
              </a:rPr>
              <a:t>Maddede belirtilen vergi türlerinden, taksit ödeme süresince beyan üzerine </a:t>
            </a:r>
            <a:r>
              <a:rPr lang="tr-TR" sz="2000" dirty="0" smtClean="0">
                <a:solidFill>
                  <a:srgbClr val="FF0000"/>
                </a:solidFill>
                <a:latin typeface="Times New Roman" pitchFamily="18" charset="0"/>
                <a:cs typeface="Times New Roman" pitchFamily="18" charset="0"/>
              </a:rPr>
              <a:t>ilk taksit ödeme süresinin başlangıç tarihinden, mükellef tarafından seçilen son taksit ödeme süresinin sonuna kadar,</a:t>
            </a:r>
            <a:r>
              <a:rPr lang="tr-TR" sz="2000" dirty="0" smtClean="0">
                <a:latin typeface="Times New Roman" pitchFamily="18" charset="0"/>
                <a:cs typeface="Times New Roman" pitchFamily="18" charset="0"/>
              </a:rPr>
              <a:t> (erken ödeme halinde borcun tamamen ödendiği tarihe kadar) tahakkuk eden vergileri vadesinde ödemeleri şarttır.</a:t>
            </a:r>
          </a:p>
          <a:p>
            <a:pPr marL="0" indent="0" algn="just">
              <a:buNone/>
            </a:pPr>
            <a:endParaRPr lang="tr-TR" sz="2400" dirty="0"/>
          </a:p>
        </p:txBody>
      </p:sp>
    </p:spTree>
    <p:extLst>
      <p:ext uri="{BB962C8B-B14F-4D97-AF65-F5344CB8AC3E}">
        <p14:creationId xmlns:p14="http://schemas.microsoft.com/office/powerpoint/2010/main" val="13817345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715200" cy="5415880"/>
          </a:xfrm>
        </p:spPr>
        <p:txBody>
          <a:bodyPr>
            <a:normAutofit/>
          </a:bodyPr>
          <a:lstStyle/>
          <a:p>
            <a:pPr marL="0" indent="0" algn="just">
              <a:buNone/>
            </a:pPr>
            <a:r>
              <a:rPr lang="tr-TR" sz="2400" dirty="0" smtClean="0"/>
              <a:t>	</a:t>
            </a:r>
            <a:r>
              <a:rPr lang="tr-TR" sz="2000" dirty="0" smtClean="0">
                <a:latin typeface="Times New Roman" pitchFamily="18" charset="0"/>
                <a:cs typeface="Times New Roman" pitchFamily="18" charset="0"/>
              </a:rPr>
              <a:t>Bu hüküm yapılandırılan ve taksitlendirilen tutarların taksitlerinin, taksit ödeme sürelerinde ödenmemesi halinde uygulanacak hükümler ile ilgili </a:t>
            </a:r>
            <a:r>
              <a:rPr lang="tr-TR" sz="2000" dirty="0" smtClean="0">
                <a:solidFill>
                  <a:srgbClr val="FF0000"/>
                </a:solidFill>
                <a:latin typeface="Times New Roman" pitchFamily="18" charset="0"/>
                <a:cs typeface="Times New Roman" pitchFamily="18" charset="0"/>
              </a:rPr>
              <a:t>değildir.</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Taksit ödeme süresince </a:t>
            </a:r>
            <a:r>
              <a:rPr lang="tr-TR" sz="2000" b="1" dirty="0" smtClean="0">
                <a:latin typeface="Times New Roman" pitchFamily="18" charset="0"/>
                <a:cs typeface="Times New Roman" pitchFamily="18" charset="0"/>
              </a:rPr>
              <a:t>mükelleflerin </a:t>
            </a:r>
            <a:r>
              <a:rPr lang="tr-TR" sz="2000" b="1" u="sng" dirty="0" smtClean="0">
                <a:latin typeface="Times New Roman" pitchFamily="18" charset="0"/>
                <a:cs typeface="Times New Roman" pitchFamily="18" charset="0"/>
              </a:rPr>
              <a:t>beyanı</a:t>
            </a:r>
            <a:r>
              <a:rPr lang="tr-TR" sz="2000" b="1" dirty="0" smtClean="0">
                <a:latin typeface="Times New Roman" pitchFamily="18" charset="0"/>
                <a:cs typeface="Times New Roman" pitchFamily="18" charset="0"/>
              </a:rPr>
              <a:t> üzerine tahakkuk edecek vergilerin </a:t>
            </a:r>
            <a:r>
              <a:rPr lang="tr-TR" sz="2000" dirty="0" smtClean="0">
                <a:latin typeface="Times New Roman" pitchFamily="18" charset="0"/>
                <a:cs typeface="Times New Roman" pitchFamily="18" charset="0"/>
              </a:rPr>
              <a:t>(Gelir vergisi, kurumlar vergisi, gelir stopaj ve kurum stopaj vergileri, KDV, ÖTV) zamanında ödenmesi ile ilgilidir. </a:t>
            </a:r>
          </a:p>
          <a:p>
            <a:pPr marL="0" indent="0" algn="just">
              <a:buNone/>
            </a:pPr>
            <a:r>
              <a:rPr lang="tr-TR" sz="2000" dirty="0">
                <a:latin typeface="Times New Roman" pitchFamily="18" charset="0"/>
                <a:cs typeface="Times New Roman" pitchFamily="18" charset="0"/>
              </a:rPr>
              <a:t>	Taksit ödeme süresince beyan üzerine tahakkuk eden vergilerin vadesinde ödenmesi </a:t>
            </a:r>
            <a:r>
              <a:rPr lang="tr-TR" sz="2000" dirty="0" smtClean="0">
                <a:latin typeface="Times New Roman" pitchFamily="18" charset="0"/>
                <a:cs typeface="Times New Roman" pitchFamily="18" charset="0"/>
              </a:rPr>
              <a:t>şartı</a:t>
            </a:r>
            <a:r>
              <a:rPr lang="tr-TR" sz="2000" dirty="0">
                <a:latin typeface="Times New Roman" pitchFamily="18" charset="0"/>
                <a:cs typeface="Times New Roman" pitchFamily="18" charset="0"/>
              </a:rPr>
              <a:t>, bir takvim yılında </a:t>
            </a:r>
            <a:r>
              <a:rPr lang="tr-TR" sz="2000" b="1" dirty="0">
                <a:latin typeface="Times New Roman" pitchFamily="18" charset="0"/>
                <a:cs typeface="Times New Roman" pitchFamily="18" charset="0"/>
              </a:rPr>
              <a:t>her bir vergi türü</a:t>
            </a:r>
            <a:r>
              <a:rPr lang="tr-TR" sz="2000" dirty="0">
                <a:latin typeface="Times New Roman" pitchFamily="18" charset="0"/>
                <a:cs typeface="Times New Roman" pitchFamily="18" charset="0"/>
              </a:rPr>
              <a:t> için en fazla </a:t>
            </a:r>
            <a:r>
              <a:rPr lang="tr-TR" sz="2000" b="1" dirty="0">
                <a:latin typeface="Times New Roman" pitchFamily="18" charset="0"/>
                <a:cs typeface="Times New Roman" pitchFamily="18" charset="0"/>
              </a:rPr>
              <a:t>iki defa </a:t>
            </a:r>
            <a:r>
              <a:rPr lang="tr-TR" sz="2000" dirty="0">
                <a:latin typeface="Times New Roman" pitchFamily="18" charset="0"/>
                <a:cs typeface="Times New Roman" pitchFamily="18" charset="0"/>
              </a:rPr>
              <a:t>ihlal edilebilecektir.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Taksit </a:t>
            </a:r>
            <a:r>
              <a:rPr lang="tr-TR" sz="2000" dirty="0">
                <a:latin typeface="Times New Roman" pitchFamily="18" charset="0"/>
                <a:cs typeface="Times New Roman" pitchFamily="18" charset="0"/>
              </a:rPr>
              <a:t>ödeme süresince bu vergi türleri ile ilgili verilen beyannameler üzerine tahakkuk eden bu </a:t>
            </a:r>
            <a:r>
              <a:rPr lang="tr-TR" sz="2000" dirty="0" smtClean="0">
                <a:latin typeface="Times New Roman" pitchFamily="18" charset="0"/>
                <a:cs typeface="Times New Roman" pitchFamily="18" charset="0"/>
              </a:rPr>
              <a:t>vergileri mükelleflerin </a:t>
            </a:r>
            <a:r>
              <a:rPr lang="tr-TR" sz="2000" u="sng" dirty="0">
                <a:latin typeface="Times New Roman" pitchFamily="18" charset="0"/>
                <a:cs typeface="Times New Roman" pitchFamily="18" charset="0"/>
              </a:rPr>
              <a:t>çok zor durum olmaksızın </a:t>
            </a:r>
            <a:r>
              <a:rPr lang="tr-TR" sz="2000" dirty="0">
                <a:latin typeface="Times New Roman" pitchFamily="18" charset="0"/>
                <a:cs typeface="Times New Roman" pitchFamily="18" charset="0"/>
              </a:rPr>
              <a:t>her bir vergi türü itibarıyla </a:t>
            </a:r>
            <a:r>
              <a:rPr lang="tr-TR" sz="2000" b="1" dirty="0">
                <a:latin typeface="Times New Roman" pitchFamily="18" charset="0"/>
                <a:cs typeface="Times New Roman" pitchFamily="18" charset="0"/>
              </a:rPr>
              <a:t>bir takvim yılında </a:t>
            </a:r>
            <a:r>
              <a:rPr lang="tr-TR" sz="2000" dirty="0">
                <a:solidFill>
                  <a:srgbClr val="FF0000"/>
                </a:solidFill>
                <a:latin typeface="Times New Roman" pitchFamily="18" charset="0"/>
                <a:cs typeface="Times New Roman" pitchFamily="18" charset="0"/>
              </a:rPr>
              <a:t>ikiden fazla vadesinde ödememeleri ya da eksik ödemeleri </a:t>
            </a:r>
            <a:r>
              <a:rPr lang="tr-TR" sz="2000" dirty="0" smtClean="0">
                <a:solidFill>
                  <a:srgbClr val="FF0000"/>
                </a:solidFill>
                <a:latin typeface="Times New Roman" pitchFamily="18" charset="0"/>
                <a:cs typeface="Times New Roman" pitchFamily="18" charset="0"/>
              </a:rPr>
              <a:t>hâlinde</a:t>
            </a:r>
            <a:r>
              <a:rPr lang="tr-TR" sz="2000" dirty="0" smtClean="0">
                <a:latin typeface="Times New Roman" pitchFamily="18" charset="0"/>
                <a:cs typeface="Times New Roman" pitchFamily="18" charset="0"/>
              </a:rPr>
              <a:t>, mükellefler </a:t>
            </a:r>
            <a:r>
              <a:rPr lang="tr-TR" sz="2000" dirty="0">
                <a:latin typeface="Times New Roman" pitchFamily="18" charset="0"/>
                <a:cs typeface="Times New Roman" pitchFamily="18" charset="0"/>
              </a:rPr>
              <a:t>belirtilen madde hükümlerine göre yapılandırılan borçlarına ilişkin kalan taksitlerini ödeme haklarını kaybederler.</a:t>
            </a:r>
          </a:p>
        </p:txBody>
      </p:sp>
    </p:spTree>
    <p:extLst>
      <p:ext uri="{BB962C8B-B14F-4D97-AF65-F5344CB8AC3E}">
        <p14:creationId xmlns:p14="http://schemas.microsoft.com/office/powerpoint/2010/main" val="14111402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715200" cy="5415880"/>
          </a:xfrm>
        </p:spPr>
        <p:txBody>
          <a:bodyPr>
            <a:normAutofit/>
          </a:bodyPr>
          <a:lstStyle/>
          <a:p>
            <a:pPr marL="0" indent="0" algn="just">
              <a:buNone/>
            </a:pPr>
            <a:r>
              <a:rPr lang="tr-TR" sz="2800" dirty="0"/>
              <a:t>	</a:t>
            </a:r>
            <a:r>
              <a:rPr lang="tr-TR" sz="2000" dirty="0">
                <a:latin typeface="Times New Roman" pitchFamily="18" charset="0"/>
                <a:cs typeface="Times New Roman" pitchFamily="18" charset="0"/>
              </a:rPr>
              <a:t>Ancak, bir vergi türünün bir takvim yılında ikiden fazla vadesinde ödenmemesi veya eksik ödenmesi hâlinde mükellefler üçüncü ihlale konu verginin vadesinin rastladığı ayın sonuna kadar (bu tarih dâhil) ödedikleri taksitler için Kanun hükmünden yararlanacak bu tarihten sonra ise Kanun kapsamında ödeme haklarını kaybedeceklerdir. </a:t>
            </a:r>
            <a:endParaRPr lang="tr-TR" sz="2000" dirty="0" smtClean="0">
              <a:latin typeface="Times New Roman" pitchFamily="18" charset="0"/>
              <a:cs typeface="Times New Roman" pitchFamily="18" charset="0"/>
            </a:endParaRP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Diğer taraftan, mükelleflerin çok zor durumda bulunmaları nedeniyle borçlarını vadesinde ödeyememeleri hali Kanunun ihlal nedeni </a:t>
            </a:r>
            <a:r>
              <a:rPr lang="tr-TR" sz="2000" dirty="0" smtClean="0">
                <a:latin typeface="Times New Roman" pitchFamily="18" charset="0"/>
                <a:cs typeface="Times New Roman" pitchFamily="18" charset="0"/>
              </a:rPr>
              <a:t>sayılmamıştır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solidFill>
                  <a:srgbClr val="00B0F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Mükelleflerin </a:t>
            </a:r>
            <a:r>
              <a:rPr lang="tr-TR" sz="2000" dirty="0">
                <a:latin typeface="Times New Roman" pitchFamily="18" charset="0"/>
                <a:cs typeface="Times New Roman" pitchFamily="18" charset="0"/>
              </a:rPr>
              <a:t>yapılandırılan borçlarına ilişkin dava </a:t>
            </a:r>
            <a:r>
              <a:rPr lang="tr-TR" sz="2000" dirty="0" smtClean="0">
                <a:latin typeface="Times New Roman" pitchFamily="18" charset="0"/>
                <a:cs typeface="Times New Roman" pitchFamily="18" charset="0"/>
              </a:rPr>
              <a:t>açmamaları ve </a:t>
            </a:r>
            <a:r>
              <a:rPr lang="tr-TR" sz="2000" dirty="0">
                <a:latin typeface="Times New Roman" pitchFamily="18" charset="0"/>
                <a:cs typeface="Times New Roman" pitchFamily="18" charset="0"/>
              </a:rPr>
              <a:t>açtıkları davalardan vazgeçmeleri </a:t>
            </a:r>
            <a:r>
              <a:rPr lang="tr-TR" sz="2000" dirty="0" smtClean="0">
                <a:latin typeface="Times New Roman" pitchFamily="18" charset="0"/>
                <a:cs typeface="Times New Roman" pitchFamily="18" charset="0"/>
              </a:rPr>
              <a:t>gerekmektedir. Mükellefler </a:t>
            </a:r>
            <a:r>
              <a:rPr lang="tr-TR" sz="2000" dirty="0">
                <a:latin typeface="Times New Roman" pitchFamily="18" charset="0"/>
                <a:cs typeface="Times New Roman" pitchFamily="18" charset="0"/>
              </a:rPr>
              <a:t>başvuruları sırasında dava açmayacaklarını, </a:t>
            </a:r>
            <a:r>
              <a:rPr lang="tr-TR" sz="2000" dirty="0" smtClean="0">
                <a:latin typeface="Times New Roman" pitchFamily="18" charset="0"/>
                <a:cs typeface="Times New Roman" pitchFamily="18" charset="0"/>
              </a:rPr>
              <a:t>açmış oldukları </a:t>
            </a:r>
            <a:r>
              <a:rPr lang="tr-TR" sz="2000" dirty="0">
                <a:latin typeface="Times New Roman" pitchFamily="18" charset="0"/>
                <a:cs typeface="Times New Roman" pitchFamily="18" charset="0"/>
              </a:rPr>
              <a:t>davalardan vazgeçtiklerini ve diğer kanun </a:t>
            </a:r>
            <a:r>
              <a:rPr lang="tr-TR" sz="2000" dirty="0" smtClean="0">
                <a:latin typeface="Times New Roman" pitchFamily="18" charset="0"/>
                <a:cs typeface="Times New Roman" pitchFamily="18" charset="0"/>
              </a:rPr>
              <a:t>yollarına başvurmayacaklarını </a:t>
            </a:r>
            <a:r>
              <a:rPr lang="tr-TR" sz="2000" dirty="0">
                <a:latin typeface="Times New Roman" pitchFamily="18" charset="0"/>
                <a:cs typeface="Times New Roman" pitchFamily="18" charset="0"/>
              </a:rPr>
              <a:t>yazılı beyan edeceklerdir.</a:t>
            </a:r>
          </a:p>
        </p:txBody>
      </p:sp>
    </p:spTree>
    <p:extLst>
      <p:ext uri="{BB962C8B-B14F-4D97-AF65-F5344CB8AC3E}">
        <p14:creationId xmlns:p14="http://schemas.microsoft.com/office/powerpoint/2010/main" val="280367461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792088"/>
          </a:xfrm>
        </p:spPr>
        <p:txBody>
          <a:bodyPr>
            <a:normAutofit/>
          </a:bodyPr>
          <a:lstStyle/>
          <a:p>
            <a:pPr algn="ctr"/>
            <a:r>
              <a:rPr lang="tr-TR" sz="2000" b="1" dirty="0" smtClean="0">
                <a:solidFill>
                  <a:srgbClr val="FF0000"/>
                </a:solidFill>
                <a:latin typeface="Times New Roman" pitchFamily="18" charset="0"/>
                <a:cs typeface="Times New Roman" pitchFamily="18" charset="0"/>
              </a:rPr>
              <a:t>2- </a:t>
            </a:r>
            <a:r>
              <a:rPr lang="tr-TR" sz="2000" b="1" u="sng" dirty="0" smtClean="0">
                <a:solidFill>
                  <a:srgbClr val="FF0000"/>
                </a:solidFill>
                <a:latin typeface="Times New Roman" pitchFamily="18" charset="0"/>
                <a:cs typeface="Times New Roman" pitchFamily="18" charset="0"/>
              </a:rPr>
              <a:t>KESİNLEŞMEMİŞ </a:t>
            </a:r>
            <a:r>
              <a:rPr lang="tr-TR" sz="2000" b="1" dirty="0">
                <a:solidFill>
                  <a:srgbClr val="FF0000"/>
                </a:solidFill>
                <a:latin typeface="Times New Roman" pitchFamily="18" charset="0"/>
                <a:cs typeface="Times New Roman" pitchFamily="18" charset="0"/>
              </a:rPr>
              <a:t>VEYA DAVA SAFHASINDA BULUNAN ALACAKALAR</a:t>
            </a:r>
          </a:p>
        </p:txBody>
      </p:sp>
      <p:sp>
        <p:nvSpPr>
          <p:cNvPr id="3" name="İçerik Yer Tutucusu 2"/>
          <p:cNvSpPr>
            <a:spLocks noGrp="1"/>
          </p:cNvSpPr>
          <p:nvPr>
            <p:ph sz="quarter" idx="1"/>
          </p:nvPr>
        </p:nvSpPr>
        <p:spPr>
          <a:xfrm>
            <a:off x="457200" y="1340768"/>
            <a:ext cx="7715200" cy="5133184"/>
          </a:xfrm>
        </p:spPr>
        <p:txBody>
          <a:bodyPr>
            <a:normAutofit/>
          </a:bodyPr>
          <a:lstStyle/>
          <a:p>
            <a:pPr marL="0" indent="0" algn="ctr">
              <a:buNone/>
            </a:pPr>
            <a:r>
              <a:rPr lang="tr-TR" sz="2000" b="1" dirty="0" smtClean="0">
                <a:latin typeface="Times New Roman" pitchFamily="18" charset="0"/>
                <a:cs typeface="Times New Roman" pitchFamily="18" charset="0"/>
              </a:rPr>
              <a:t>İHTİLAFA KONU VERGİ ASLI VE CEZALARI:</a:t>
            </a:r>
          </a:p>
          <a:p>
            <a:pPr marL="0" indent="0" algn="just">
              <a:buNone/>
            </a:pPr>
            <a:r>
              <a:rPr lang="tr-TR" sz="2000" dirty="0" smtClean="0">
                <a:latin typeface="Times New Roman" pitchFamily="18" charset="0"/>
                <a:cs typeface="Times New Roman" pitchFamily="18" charset="0"/>
              </a:rPr>
              <a:t>	18.05.2018 tarihi itibarıyla; </a:t>
            </a:r>
            <a:r>
              <a:rPr lang="tr-TR" sz="2000" dirty="0" err="1" smtClean="0">
                <a:latin typeface="Times New Roman" pitchFamily="18" charset="0"/>
                <a:cs typeface="Times New Roman" pitchFamily="18" charset="0"/>
              </a:rPr>
              <a:t>ikmalen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re’sen</a:t>
            </a:r>
            <a:r>
              <a:rPr lang="tr-TR" sz="2000" dirty="0" smtClean="0">
                <a:latin typeface="Times New Roman" pitchFamily="18" charset="0"/>
                <a:cs typeface="Times New Roman" pitchFamily="18" charset="0"/>
              </a:rPr>
              <a:t> veya idarece yapılmış bir tarhiyatın bulunması veya tarhiyata karşı;</a:t>
            </a:r>
          </a:p>
          <a:p>
            <a:pPr marL="0" indent="0" algn="just">
              <a:buNone/>
            </a:pPr>
            <a:r>
              <a:rPr lang="tr-TR" sz="2000" dirty="0" smtClean="0">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Dava Açma Süresi Geçmemiş ya da İhtilaf Vergi Mahkemesinde Davaya </a:t>
            </a:r>
            <a:r>
              <a:rPr lang="tr-TR" sz="2000" b="1" dirty="0">
                <a:solidFill>
                  <a:srgbClr val="FF0000"/>
                </a:solidFill>
                <a:latin typeface="Times New Roman" pitchFamily="18" charset="0"/>
                <a:cs typeface="Times New Roman" pitchFamily="18" charset="0"/>
              </a:rPr>
              <a:t>K</a:t>
            </a:r>
            <a:r>
              <a:rPr lang="tr-TR" sz="2000" b="1" dirty="0" smtClean="0">
                <a:solidFill>
                  <a:srgbClr val="FF0000"/>
                </a:solidFill>
                <a:latin typeface="Times New Roman" pitchFamily="18" charset="0"/>
                <a:cs typeface="Times New Roman" pitchFamily="18" charset="0"/>
              </a:rPr>
              <a:t>onu </a:t>
            </a:r>
            <a:r>
              <a:rPr lang="tr-TR" sz="2000" b="1" dirty="0">
                <a:solidFill>
                  <a:srgbClr val="FF0000"/>
                </a:solidFill>
                <a:latin typeface="Times New Roman" pitchFamily="18" charset="0"/>
                <a:cs typeface="Times New Roman" pitchFamily="18" charset="0"/>
              </a:rPr>
              <a:t>Edilmiş </a:t>
            </a:r>
            <a:r>
              <a:rPr lang="tr-TR" sz="2000" b="1" dirty="0" smtClean="0">
                <a:solidFill>
                  <a:srgbClr val="FF0000"/>
                </a:solidFill>
                <a:latin typeface="Times New Roman" pitchFamily="18" charset="0"/>
                <a:cs typeface="Times New Roman" pitchFamily="18" charset="0"/>
              </a:rPr>
              <a:t>İse </a:t>
            </a:r>
            <a:r>
              <a:rPr lang="tr-TR" sz="2000" b="1" u="sng" dirty="0">
                <a:solidFill>
                  <a:srgbClr val="FF0000"/>
                </a:solidFill>
                <a:latin typeface="Times New Roman" pitchFamily="18" charset="0"/>
                <a:cs typeface="Times New Roman" pitchFamily="18" charset="0"/>
              </a:rPr>
              <a:t>(henüz karara bağlanmamış)</a:t>
            </a:r>
            <a:r>
              <a:rPr lang="tr-TR" sz="2000" b="1" dirty="0">
                <a:solidFill>
                  <a:srgbClr val="FF0000"/>
                </a:solidFill>
                <a:latin typeface="Times New Roman" pitchFamily="18" charset="0"/>
                <a:cs typeface="Times New Roman" pitchFamily="18" charset="0"/>
              </a:rPr>
              <a:t> ; </a:t>
            </a:r>
            <a:endParaRPr lang="tr-TR" sz="2000" b="1" dirty="0" smtClean="0">
              <a:solidFill>
                <a:srgbClr val="FF0000"/>
              </a:solidFill>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Vergi aslının </a:t>
            </a:r>
            <a:r>
              <a:rPr lang="tr-TR" sz="2000" b="1" dirty="0" smtClean="0">
                <a:latin typeface="Times New Roman" pitchFamily="18" charset="0"/>
                <a:cs typeface="Times New Roman" pitchFamily="18" charset="0"/>
              </a:rPr>
              <a:t>%50’sinin</a:t>
            </a:r>
            <a:r>
              <a:rPr lang="tr-TR" sz="2000" dirty="0" smtClean="0">
                <a:latin typeface="Times New Roman" pitchFamily="18" charset="0"/>
                <a:cs typeface="Times New Roman" pitchFamily="18" charset="0"/>
              </a:rPr>
              <a:t>,</a:t>
            </a:r>
          </a:p>
          <a:p>
            <a:pPr marL="0" indent="0">
              <a:buNone/>
            </a:pPr>
            <a:r>
              <a:rPr lang="tr-TR" sz="2000" dirty="0" smtClean="0">
                <a:latin typeface="Times New Roman" pitchFamily="18" charset="0"/>
                <a:cs typeface="Times New Roman" pitchFamily="18" charset="0"/>
              </a:rPr>
              <a:t>›   Gecikme faizi ve zammı </a:t>
            </a:r>
            <a:r>
              <a:rPr lang="tr-TR" sz="2000" b="1" dirty="0" smtClean="0">
                <a:latin typeface="Times New Roman" pitchFamily="18" charset="0"/>
                <a:cs typeface="Times New Roman" pitchFamily="18" charset="0"/>
              </a:rPr>
              <a:t>yerine</a:t>
            </a:r>
            <a:r>
              <a:rPr lang="tr-TR" sz="2000" dirty="0" smtClean="0">
                <a:latin typeface="Times New Roman" pitchFamily="18" charset="0"/>
                <a:cs typeface="Times New Roman" pitchFamily="18" charset="0"/>
              </a:rPr>
              <a:t> Yİ-ÜFE oranları esas alınarak güncellenen tutarın ödenmesi gerekmektedir. </a:t>
            </a:r>
          </a:p>
          <a:p>
            <a:pPr marL="0" indent="0">
              <a:buNone/>
            </a:pPr>
            <a:r>
              <a:rPr lang="tr-TR" sz="2000" b="1" dirty="0" smtClean="0">
                <a:latin typeface="Times New Roman" pitchFamily="18" charset="0"/>
                <a:cs typeface="Times New Roman" pitchFamily="18" charset="0"/>
              </a:rPr>
              <a:t>Bu durumda,</a:t>
            </a:r>
          </a:p>
          <a:p>
            <a:pPr marL="0" indent="0">
              <a:buNone/>
            </a:pPr>
            <a:r>
              <a:rPr lang="tr-TR" sz="2000" dirty="0" smtClean="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Vergi aslının </a:t>
            </a:r>
            <a:r>
              <a:rPr lang="tr-TR" sz="2000" dirty="0" smtClean="0">
                <a:latin typeface="Times New Roman" pitchFamily="18" charset="0"/>
                <a:cs typeface="Times New Roman" pitchFamily="18" charset="0"/>
              </a:rPr>
              <a:t>%50’sinin,</a:t>
            </a:r>
          </a:p>
          <a:p>
            <a:pPr marL="0" indent="0">
              <a:buNone/>
            </a:pPr>
            <a:r>
              <a:rPr lang="tr-TR" sz="2000" dirty="0" smtClean="0">
                <a:latin typeface="Times New Roman" pitchFamily="18" charset="0"/>
                <a:cs typeface="Times New Roman" pitchFamily="18" charset="0"/>
              </a:rPr>
              <a:t>›   Vergi aslına bağlı olan (vergi </a:t>
            </a:r>
            <a:r>
              <a:rPr lang="tr-TR" sz="2000" dirty="0" err="1" smtClean="0">
                <a:latin typeface="Times New Roman" pitchFamily="18" charset="0"/>
                <a:cs typeface="Times New Roman" pitchFamily="18" charset="0"/>
              </a:rPr>
              <a:t>ziyaı</a:t>
            </a:r>
            <a:r>
              <a:rPr lang="tr-TR" sz="2000" dirty="0" smtClean="0">
                <a:latin typeface="Times New Roman" pitchFamily="18" charset="0"/>
                <a:cs typeface="Times New Roman" pitchFamily="18" charset="0"/>
              </a:rPr>
              <a:t>) cezaların tamamının,</a:t>
            </a:r>
          </a:p>
          <a:p>
            <a:pPr marL="0" indent="0">
              <a:buNone/>
            </a:pPr>
            <a:r>
              <a:rPr lang="tr-TR" sz="2000" dirty="0" smtClean="0">
                <a:latin typeface="Times New Roman" pitchFamily="18" charset="0"/>
                <a:cs typeface="Times New Roman" pitchFamily="18" charset="0"/>
              </a:rPr>
              <a:t>›   Gecikme faizi ve zammının tamamının tahsilinden vazgeçilecektir.</a:t>
            </a:r>
          </a:p>
          <a:p>
            <a:endParaRPr lang="tr-TR" dirty="0"/>
          </a:p>
        </p:txBody>
      </p:sp>
    </p:spTree>
    <p:extLst>
      <p:ext uri="{BB962C8B-B14F-4D97-AF65-F5344CB8AC3E}">
        <p14:creationId xmlns:p14="http://schemas.microsoft.com/office/powerpoint/2010/main" val="177178769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980728"/>
            <a:ext cx="7643192" cy="5493224"/>
          </a:xfrm>
        </p:spPr>
        <p:txBody>
          <a:bodyPr>
            <a:normAutofit/>
          </a:bodyPr>
          <a:lstStyle/>
          <a:p>
            <a:pPr marL="0" indent="0" algn="just">
              <a:buNone/>
            </a:pPr>
            <a:r>
              <a:rPr lang="tr-TR" sz="2000" b="1" dirty="0" smtClean="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İ</a:t>
            </a:r>
            <a:r>
              <a:rPr lang="tr-TR" sz="2000" b="1" dirty="0" smtClean="0">
                <a:solidFill>
                  <a:srgbClr val="FF0000"/>
                </a:solidFill>
                <a:latin typeface="Times New Roman" pitchFamily="18" charset="0"/>
                <a:cs typeface="Times New Roman" pitchFamily="18" charset="0"/>
              </a:rPr>
              <a:t>stinaf veya Temiz aşamasında olan ihtilaf </a:t>
            </a:r>
            <a:r>
              <a:rPr lang="tr-TR" sz="2000" b="1" dirty="0">
                <a:solidFill>
                  <a:srgbClr val="FF0000"/>
                </a:solidFill>
                <a:latin typeface="Times New Roman" pitchFamily="18" charset="0"/>
                <a:cs typeface="Times New Roman" pitchFamily="18" charset="0"/>
              </a:rPr>
              <a:t>(henüz</a:t>
            </a:r>
          </a:p>
          <a:p>
            <a:pPr marL="0" indent="0" algn="just">
              <a:buNone/>
            </a:pPr>
            <a:r>
              <a:rPr lang="tr-TR" sz="2000" b="1" dirty="0">
                <a:solidFill>
                  <a:srgbClr val="FF0000"/>
                </a:solidFill>
                <a:latin typeface="Times New Roman" pitchFamily="18" charset="0"/>
                <a:cs typeface="Times New Roman" pitchFamily="18" charset="0"/>
              </a:rPr>
              <a:t>karara </a:t>
            </a:r>
            <a:r>
              <a:rPr lang="tr-TR" sz="2000" b="1" dirty="0" smtClean="0">
                <a:solidFill>
                  <a:srgbClr val="FF0000"/>
                </a:solidFill>
                <a:latin typeface="Times New Roman" pitchFamily="18" charset="0"/>
                <a:cs typeface="Times New Roman" pitchFamily="18" charset="0"/>
              </a:rPr>
              <a:t>bağlanmamış)</a:t>
            </a:r>
            <a:endParaRPr lang="tr-TR" sz="2000" b="1" dirty="0">
              <a:solidFill>
                <a:srgbClr val="FF0000"/>
              </a:solidFill>
              <a:latin typeface="Times New Roman" pitchFamily="18" charset="0"/>
              <a:cs typeface="Times New Roman" pitchFamily="18" charset="0"/>
            </a:endParaRPr>
          </a:p>
          <a:p>
            <a:pPr marL="0" indent="0" algn="just">
              <a:buNone/>
            </a:pPr>
            <a:r>
              <a:rPr lang="tr-TR" sz="2000" u="sng" dirty="0">
                <a:latin typeface="Times New Roman" pitchFamily="18" charset="0"/>
                <a:cs typeface="Times New Roman" pitchFamily="18" charset="0"/>
              </a:rPr>
              <a:t>Vergi </a:t>
            </a:r>
            <a:r>
              <a:rPr lang="tr-TR" sz="2000" u="sng" dirty="0" smtClean="0">
                <a:latin typeface="Times New Roman" pitchFamily="18" charset="0"/>
                <a:cs typeface="Times New Roman" pitchFamily="18" charset="0"/>
              </a:rPr>
              <a:t>Mahkemesince veya istinaf başvurusu üzerine Bölge İdare Mahkemesince </a:t>
            </a:r>
            <a:r>
              <a:rPr lang="tr-TR" sz="2000" u="sng" dirty="0">
                <a:latin typeface="Times New Roman" pitchFamily="18" charset="0"/>
                <a:cs typeface="Times New Roman" pitchFamily="18" charset="0"/>
              </a:rPr>
              <a:t>verilmiş en son karara bakılacaktır</a:t>
            </a:r>
            <a:r>
              <a:rPr lang="tr-TR" sz="2000" u="sng" dirty="0" smtClean="0">
                <a:latin typeface="Times New Roman" pitchFamily="18" charset="0"/>
                <a:cs typeface="Times New Roman" pitchFamily="18" charset="0"/>
              </a:rPr>
              <a:t>.</a:t>
            </a:r>
          </a:p>
          <a:p>
            <a:pPr marL="0" indent="0">
              <a:buNone/>
            </a:pPr>
            <a:r>
              <a:rPr lang="tr-TR" sz="2000" dirty="0">
                <a:latin typeface="Times New Roman" pitchFamily="18" charset="0"/>
                <a:cs typeface="Times New Roman" pitchFamily="18" charset="0"/>
              </a:rPr>
              <a:t> </a:t>
            </a:r>
            <a:r>
              <a:rPr lang="tr-TR" sz="2000" b="1" dirty="0" smtClean="0">
                <a:latin typeface="Times New Roman" pitchFamily="18" charset="0"/>
                <a:cs typeface="Times New Roman" pitchFamily="18" charset="0"/>
              </a:rPr>
              <a:t>En </a:t>
            </a:r>
            <a:r>
              <a:rPr lang="tr-TR" sz="2000" b="1" dirty="0">
                <a:latin typeface="Times New Roman" pitchFamily="18" charset="0"/>
                <a:cs typeface="Times New Roman" pitchFamily="18" charset="0"/>
              </a:rPr>
              <a:t>son karar Terkin ise;</a:t>
            </a:r>
          </a:p>
          <a:p>
            <a:pPr marL="0" indent="0">
              <a:buNone/>
            </a:pPr>
            <a:r>
              <a:rPr lang="tr-TR" sz="2000" dirty="0">
                <a:latin typeface="Times New Roman" pitchFamily="18" charset="0"/>
                <a:cs typeface="Times New Roman" pitchFamily="18" charset="0"/>
              </a:rPr>
              <a:t>  › </a:t>
            </a:r>
            <a:r>
              <a:rPr lang="tr-TR" sz="2000" dirty="0" smtClean="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Vergi </a:t>
            </a:r>
            <a:r>
              <a:rPr lang="tr-TR" sz="2000" dirty="0">
                <a:solidFill>
                  <a:srgbClr val="FF0000"/>
                </a:solidFill>
                <a:latin typeface="Times New Roman" pitchFamily="18" charset="0"/>
                <a:cs typeface="Times New Roman" pitchFamily="18" charset="0"/>
              </a:rPr>
              <a:t>aslının </a:t>
            </a:r>
            <a:r>
              <a:rPr lang="tr-TR" sz="2000" b="1" dirty="0">
                <a:latin typeface="Times New Roman" pitchFamily="18" charset="0"/>
                <a:cs typeface="Times New Roman" pitchFamily="18" charset="0"/>
              </a:rPr>
              <a:t>%20</a:t>
            </a:r>
            <a:r>
              <a:rPr lang="tr-TR" sz="2000" dirty="0">
                <a:latin typeface="Times New Roman" pitchFamily="18" charset="0"/>
                <a:cs typeface="Times New Roman" pitchFamily="18" charset="0"/>
              </a:rPr>
              <a:t>’sinin,</a:t>
            </a:r>
          </a:p>
          <a:p>
            <a:pPr marL="0" indent="0" algn="just">
              <a:buNone/>
            </a:pPr>
            <a:r>
              <a:rPr lang="tr-TR" sz="2000" dirty="0">
                <a:latin typeface="Times New Roman" pitchFamily="18" charset="0"/>
                <a:cs typeface="Times New Roman" pitchFamily="18" charset="0"/>
              </a:rPr>
              <a:t>  › </a:t>
            </a:r>
            <a:r>
              <a:rPr lang="tr-TR" sz="2000" dirty="0" smtClean="0">
                <a:latin typeface="Times New Roman" pitchFamily="18" charset="0"/>
                <a:cs typeface="Times New Roman" pitchFamily="18" charset="0"/>
              </a:rPr>
              <a:t>Gecikme </a:t>
            </a:r>
            <a:r>
              <a:rPr lang="tr-TR" sz="2000" dirty="0">
                <a:latin typeface="Times New Roman" pitchFamily="18" charset="0"/>
                <a:cs typeface="Times New Roman" pitchFamily="18" charset="0"/>
              </a:rPr>
              <a:t>faizi ve zammı yerine Yİ-ÜFE oranları esas</a:t>
            </a:r>
          </a:p>
          <a:p>
            <a:pPr marL="0" indent="0" algn="just">
              <a:buNone/>
            </a:pPr>
            <a:r>
              <a:rPr lang="tr-TR" sz="2000" dirty="0">
                <a:latin typeface="Times New Roman" pitchFamily="18" charset="0"/>
                <a:cs typeface="Times New Roman" pitchFamily="18" charset="0"/>
              </a:rPr>
              <a:t> alınarak güncellenen </a:t>
            </a:r>
            <a:r>
              <a:rPr lang="tr-TR" sz="2000" dirty="0" smtClean="0">
                <a:latin typeface="Times New Roman" pitchFamily="18" charset="0"/>
                <a:cs typeface="Times New Roman" pitchFamily="18" charset="0"/>
              </a:rPr>
              <a:t>tutarın ödenmesi </a:t>
            </a:r>
            <a:r>
              <a:rPr lang="tr-TR" sz="2000" dirty="0">
                <a:latin typeface="Times New Roman" pitchFamily="18" charset="0"/>
                <a:cs typeface="Times New Roman" pitchFamily="18" charset="0"/>
              </a:rPr>
              <a:t>gerekmektedir</a:t>
            </a:r>
            <a:r>
              <a:rPr lang="tr-TR" sz="2000" dirty="0" smtClean="0">
                <a:latin typeface="Times New Roman" pitchFamily="18" charset="0"/>
                <a:cs typeface="Times New Roman" pitchFamily="18" charset="0"/>
              </a:rPr>
              <a:t>.</a:t>
            </a:r>
          </a:p>
          <a:p>
            <a:pPr marL="0" indent="0">
              <a:buNone/>
            </a:pPr>
            <a:r>
              <a:rPr lang="tr-TR" sz="2000" b="1" dirty="0" smtClean="0">
                <a:latin typeface="Times New Roman" pitchFamily="18" charset="0"/>
                <a:cs typeface="Times New Roman" pitchFamily="18" charset="0"/>
              </a:rPr>
              <a:t>Bu </a:t>
            </a:r>
            <a:r>
              <a:rPr lang="tr-TR" sz="2000" b="1" dirty="0">
                <a:latin typeface="Times New Roman" pitchFamily="18" charset="0"/>
                <a:cs typeface="Times New Roman" pitchFamily="18" charset="0"/>
              </a:rPr>
              <a:t>durumda</a:t>
            </a:r>
            <a:r>
              <a:rPr lang="tr-TR" sz="2000" dirty="0">
                <a:latin typeface="Times New Roman" pitchFamily="18" charset="0"/>
                <a:cs typeface="Times New Roman" pitchFamily="18" charset="0"/>
              </a:rPr>
              <a:t>,</a:t>
            </a: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Vergi aslının </a:t>
            </a:r>
            <a:r>
              <a:rPr lang="tr-TR" sz="2000" b="1" dirty="0">
                <a:latin typeface="Times New Roman" pitchFamily="18" charset="0"/>
                <a:cs typeface="Times New Roman" pitchFamily="18" charset="0"/>
              </a:rPr>
              <a:t>%80</a:t>
            </a:r>
            <a:r>
              <a:rPr lang="tr-TR" sz="2000" dirty="0">
                <a:latin typeface="Times New Roman" pitchFamily="18" charset="0"/>
                <a:cs typeface="Times New Roman" pitchFamily="18" charset="0"/>
              </a:rPr>
              <a:t>’inin,</a:t>
            </a: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Vergi aslına bağlı olan (vergi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cezaların tamamının,</a:t>
            </a: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Gecikme </a:t>
            </a:r>
            <a:r>
              <a:rPr lang="tr-TR" sz="2000" dirty="0">
                <a:latin typeface="Times New Roman" pitchFamily="18" charset="0"/>
                <a:cs typeface="Times New Roman" pitchFamily="18" charset="0"/>
              </a:rPr>
              <a:t>faizi ve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alacakların </a:t>
            </a:r>
            <a:r>
              <a:rPr lang="tr-TR" sz="2000" dirty="0" smtClean="0">
                <a:latin typeface="Times New Roman" pitchFamily="18" charset="0"/>
                <a:cs typeface="Times New Roman" pitchFamily="18" charset="0"/>
              </a:rPr>
              <a:t>tamamının tahsilinden </a:t>
            </a:r>
            <a:r>
              <a:rPr lang="tr-TR" sz="2000" dirty="0">
                <a:latin typeface="Times New Roman" pitchFamily="18" charset="0"/>
                <a:cs typeface="Times New Roman" pitchFamily="18" charset="0"/>
              </a:rPr>
              <a:t>vazgeçilecektir.</a:t>
            </a:r>
          </a:p>
        </p:txBody>
      </p:sp>
    </p:spTree>
    <p:extLst>
      <p:ext uri="{BB962C8B-B14F-4D97-AF65-F5344CB8AC3E}">
        <p14:creationId xmlns:p14="http://schemas.microsoft.com/office/powerpoint/2010/main" val="52518955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7467600" cy="5421216"/>
          </a:xfrm>
        </p:spPr>
        <p:txBody>
          <a:bodyPr/>
          <a:lstStyle/>
          <a:p>
            <a:pPr marL="0" indent="0">
              <a:buNone/>
            </a:pPr>
            <a:r>
              <a:rPr lang="tr-TR" sz="2000" b="1" dirty="0">
                <a:latin typeface="Times New Roman" pitchFamily="18" charset="0"/>
                <a:cs typeface="Times New Roman" pitchFamily="18" charset="0"/>
              </a:rPr>
              <a:t>En son karar Tasdik ya da </a:t>
            </a:r>
            <a:r>
              <a:rPr lang="tr-TR" sz="2000" b="1" dirty="0" err="1">
                <a:latin typeface="Times New Roman" pitchFamily="18" charset="0"/>
                <a:cs typeface="Times New Roman" pitchFamily="18" charset="0"/>
              </a:rPr>
              <a:t>Tadilen</a:t>
            </a:r>
            <a:r>
              <a:rPr lang="tr-TR" sz="2000" b="1" dirty="0">
                <a:latin typeface="Times New Roman" pitchFamily="18" charset="0"/>
                <a:cs typeface="Times New Roman" pitchFamily="18" charset="0"/>
              </a:rPr>
              <a:t> Tasdik ise;</a:t>
            </a:r>
          </a:p>
          <a:p>
            <a:pPr marL="0" indent="0" algn="just">
              <a:buNone/>
            </a:pPr>
            <a:r>
              <a:rPr lang="tr-TR" sz="2000" dirty="0" smtClean="0">
                <a:latin typeface="Times New Roman" pitchFamily="18" charset="0"/>
                <a:cs typeface="Times New Roman" pitchFamily="18" charset="0"/>
              </a:rPr>
              <a:t>	› </a:t>
            </a:r>
            <a:r>
              <a:rPr lang="tr-TR" sz="2000" b="1" dirty="0">
                <a:latin typeface="Times New Roman" pitchFamily="18" charset="0"/>
                <a:cs typeface="Times New Roman" pitchFamily="18" charset="0"/>
              </a:rPr>
              <a:t>Tasdik edilen </a:t>
            </a:r>
            <a:r>
              <a:rPr lang="tr-TR" sz="2000" dirty="0">
                <a:latin typeface="Times New Roman" pitchFamily="18" charset="0"/>
                <a:cs typeface="Times New Roman" pitchFamily="18" charset="0"/>
              </a:rPr>
              <a:t>vergi aslının </a:t>
            </a:r>
            <a:r>
              <a:rPr lang="tr-TR" sz="2000" b="1" dirty="0">
                <a:latin typeface="Times New Roman" pitchFamily="18" charset="0"/>
                <a:cs typeface="Times New Roman" pitchFamily="18" charset="0"/>
              </a:rPr>
              <a:t>tamamının</a:t>
            </a:r>
            <a:r>
              <a:rPr lang="tr-TR" sz="2000" dirty="0">
                <a:latin typeface="Times New Roman" pitchFamily="18" charset="0"/>
                <a:cs typeface="Times New Roman" pitchFamily="18" charset="0"/>
              </a:rPr>
              <a:t>,</a:t>
            </a:r>
          </a:p>
          <a:p>
            <a:pPr marL="0" indent="0" algn="just">
              <a:buNone/>
            </a:pPr>
            <a:r>
              <a:rPr lang="tr-TR" sz="2000" dirty="0" smtClean="0">
                <a:latin typeface="Times New Roman" pitchFamily="18" charset="0"/>
                <a:cs typeface="Times New Roman" pitchFamily="18" charset="0"/>
              </a:rPr>
              <a:t>	› </a:t>
            </a:r>
            <a:r>
              <a:rPr lang="tr-TR" sz="2000" b="1" dirty="0">
                <a:latin typeface="Times New Roman" pitchFamily="18" charset="0"/>
                <a:cs typeface="Times New Roman" pitchFamily="18" charset="0"/>
              </a:rPr>
              <a:t>Terkin edilen</a:t>
            </a:r>
            <a:r>
              <a:rPr lang="tr-TR" sz="2000" dirty="0">
                <a:latin typeface="Times New Roman" pitchFamily="18" charset="0"/>
                <a:cs typeface="Times New Roman" pitchFamily="18" charset="0"/>
              </a:rPr>
              <a:t> kısmın </a:t>
            </a:r>
            <a:r>
              <a:rPr lang="tr-TR" sz="2000" b="1" dirty="0">
                <a:latin typeface="Times New Roman" pitchFamily="18" charset="0"/>
                <a:cs typeface="Times New Roman" pitchFamily="18" charset="0"/>
              </a:rPr>
              <a:t>%20</a:t>
            </a:r>
            <a:r>
              <a:rPr lang="tr-TR" sz="2000" dirty="0">
                <a:latin typeface="Times New Roman" pitchFamily="18" charset="0"/>
                <a:cs typeface="Times New Roman" pitchFamily="18" charset="0"/>
              </a:rPr>
              <a:t>’sinin,</a:t>
            </a: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Gecikme faizi ve zammı yerine Yİ-ÜFE oranları </a:t>
            </a:r>
            <a:r>
              <a:rPr lang="tr-TR" sz="2000" dirty="0" smtClean="0">
                <a:latin typeface="Times New Roman" pitchFamily="18" charset="0"/>
                <a:cs typeface="Times New Roman" pitchFamily="18" charset="0"/>
              </a:rPr>
              <a:t>esas alınarak </a:t>
            </a:r>
            <a:r>
              <a:rPr lang="tr-TR" sz="2000" dirty="0">
                <a:latin typeface="Times New Roman" pitchFamily="18" charset="0"/>
                <a:cs typeface="Times New Roman" pitchFamily="18" charset="0"/>
              </a:rPr>
              <a:t>güncellenen </a:t>
            </a:r>
            <a:r>
              <a:rPr lang="tr-TR" sz="2000" dirty="0" smtClean="0">
                <a:latin typeface="Times New Roman" pitchFamily="18" charset="0"/>
                <a:cs typeface="Times New Roman" pitchFamily="18" charset="0"/>
              </a:rPr>
              <a:t>tutarın tamamının ödenmesi </a:t>
            </a:r>
            <a:r>
              <a:rPr lang="tr-TR" sz="2000" dirty="0">
                <a:latin typeface="Times New Roman" pitchFamily="18" charset="0"/>
                <a:cs typeface="Times New Roman" pitchFamily="18" charset="0"/>
              </a:rPr>
              <a:t>gerekmektedir. </a:t>
            </a:r>
            <a:endParaRPr lang="tr-TR" sz="2000" dirty="0" smtClean="0">
              <a:latin typeface="Times New Roman" pitchFamily="18" charset="0"/>
              <a:cs typeface="Times New Roman" pitchFamily="18" charset="0"/>
            </a:endParaRPr>
          </a:p>
          <a:p>
            <a:pPr marL="0" indent="0">
              <a:buNone/>
            </a:pPr>
            <a:endParaRPr lang="tr-TR" sz="2000" b="1" dirty="0" smtClean="0">
              <a:latin typeface="Times New Roman" pitchFamily="18" charset="0"/>
              <a:cs typeface="Times New Roman" pitchFamily="18" charset="0"/>
            </a:endParaRPr>
          </a:p>
          <a:p>
            <a:pPr marL="0" indent="0">
              <a:buNone/>
            </a:pPr>
            <a:r>
              <a:rPr lang="tr-TR" sz="2000" b="1" dirty="0" smtClean="0">
                <a:latin typeface="Times New Roman" pitchFamily="18" charset="0"/>
                <a:cs typeface="Times New Roman" pitchFamily="18" charset="0"/>
              </a:rPr>
              <a:t>Bu </a:t>
            </a:r>
            <a:r>
              <a:rPr lang="tr-TR" sz="2000" b="1" dirty="0">
                <a:latin typeface="Times New Roman" pitchFamily="18" charset="0"/>
                <a:cs typeface="Times New Roman" pitchFamily="18" charset="0"/>
              </a:rPr>
              <a:t>durumda,</a:t>
            </a:r>
          </a:p>
          <a:p>
            <a:pPr marL="0" indent="0">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Terkin edilen vergi aslının </a:t>
            </a:r>
            <a:r>
              <a:rPr lang="tr-TR" sz="2000" b="1" dirty="0">
                <a:latin typeface="Times New Roman" pitchFamily="18" charset="0"/>
                <a:cs typeface="Times New Roman" pitchFamily="18" charset="0"/>
              </a:rPr>
              <a:t>%80</a:t>
            </a:r>
            <a:r>
              <a:rPr lang="tr-TR" sz="2000" dirty="0">
                <a:latin typeface="Times New Roman" pitchFamily="18" charset="0"/>
                <a:cs typeface="Times New Roman" pitchFamily="18" charset="0"/>
              </a:rPr>
              <a:t>’inin,</a:t>
            </a:r>
          </a:p>
          <a:p>
            <a:pPr marL="0" indent="0">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Vergi aslına bağlı olan (vergi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cezaların tamamının,</a:t>
            </a:r>
          </a:p>
          <a:p>
            <a:pPr marL="0" indent="0">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Gecikme faizi ve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alacakların tamamının</a:t>
            </a:r>
          </a:p>
          <a:p>
            <a:pPr marL="0" indent="0">
              <a:buNone/>
            </a:pPr>
            <a:r>
              <a:rPr lang="tr-TR" sz="2000" dirty="0">
                <a:latin typeface="Times New Roman" pitchFamily="18" charset="0"/>
                <a:cs typeface="Times New Roman" pitchFamily="18" charset="0"/>
              </a:rPr>
              <a:t>tahsilinden vazgeçilecektir</a:t>
            </a:r>
            <a:r>
              <a:rPr lang="tr-TR" dirty="0" smtClean="0"/>
              <a:t>.</a:t>
            </a:r>
          </a:p>
          <a:p>
            <a:pPr marL="0" indent="0">
              <a:buNone/>
            </a:pPr>
            <a:endParaRPr lang="tr-TR" dirty="0"/>
          </a:p>
        </p:txBody>
      </p:sp>
    </p:spTree>
    <p:extLst>
      <p:ext uri="{BB962C8B-B14F-4D97-AF65-F5344CB8AC3E}">
        <p14:creationId xmlns:p14="http://schemas.microsoft.com/office/powerpoint/2010/main" val="24661759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Usulsüzlük ve Özel Usulsüzlük Cezalarına İlişkin </a:t>
            </a:r>
            <a:r>
              <a:rPr lang="tr-TR" sz="2000" b="1" dirty="0" smtClean="0">
                <a:solidFill>
                  <a:srgbClr val="FF0000"/>
                </a:solidFill>
                <a:latin typeface="Times New Roman" pitchFamily="18" charset="0"/>
                <a:cs typeface="Times New Roman" pitchFamily="18" charset="0"/>
              </a:rPr>
              <a:t>İhtilaflar:</a:t>
            </a:r>
          </a:p>
          <a:p>
            <a:pPr marL="0" indent="0" algn="ctr">
              <a:buNone/>
            </a:pPr>
            <a:endParaRPr lang="tr-TR" sz="2000" b="1" dirty="0">
              <a:solidFill>
                <a:srgbClr val="FF0000"/>
              </a:solidFill>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	  Dava açma süresi geçmemiş veya </a:t>
            </a:r>
            <a:r>
              <a:rPr lang="tr-TR" sz="2000" dirty="0" smtClean="0">
                <a:latin typeface="Times New Roman" pitchFamily="18" charset="0"/>
                <a:cs typeface="Times New Roman" pitchFamily="18" charset="0"/>
              </a:rPr>
              <a:t>dava vergi </a:t>
            </a:r>
            <a:r>
              <a:rPr lang="tr-TR" sz="2000" dirty="0">
                <a:latin typeface="Times New Roman" pitchFamily="18" charset="0"/>
                <a:cs typeface="Times New Roman" pitchFamily="18" charset="0"/>
              </a:rPr>
              <a:t>mahkemesinde </a:t>
            </a:r>
            <a:r>
              <a:rPr lang="tr-TR" sz="2000" dirty="0" smtClean="0">
                <a:latin typeface="Times New Roman" pitchFamily="18" charset="0"/>
                <a:cs typeface="Times New Roman" pitchFamily="18" charset="0"/>
              </a:rPr>
              <a:t>devam ediyorsa </a:t>
            </a:r>
            <a:r>
              <a:rPr lang="tr-TR" sz="2000" dirty="0">
                <a:solidFill>
                  <a:srgbClr val="FF0000"/>
                </a:solidFill>
                <a:latin typeface="Times New Roman" pitchFamily="18" charset="0"/>
                <a:cs typeface="Times New Roman" pitchFamily="18" charset="0"/>
              </a:rPr>
              <a:t>cezanın %</a:t>
            </a:r>
            <a:r>
              <a:rPr lang="tr-TR" sz="2000" dirty="0" smtClean="0">
                <a:solidFill>
                  <a:srgbClr val="FF0000"/>
                </a:solidFill>
                <a:latin typeface="Times New Roman" pitchFamily="18" charset="0"/>
                <a:cs typeface="Times New Roman" pitchFamily="18" charset="0"/>
              </a:rPr>
              <a:t>25’inin </a:t>
            </a:r>
            <a:r>
              <a:rPr lang="tr-TR" sz="2000" dirty="0" smtClean="0">
                <a:latin typeface="Times New Roman" pitchFamily="18" charset="0"/>
                <a:cs typeface="Times New Roman" pitchFamily="18" charset="0"/>
              </a:rPr>
              <a:t>ödenmesi durumunda kalan kısmının tahsilinden vazgeçilecektir.</a:t>
            </a:r>
          </a:p>
          <a:p>
            <a:pPr marL="0" indent="0">
              <a:buNone/>
            </a:pPr>
            <a:endParaRPr lang="tr-TR" sz="2000" b="1" dirty="0">
              <a:latin typeface="Times New Roman" pitchFamily="18" charset="0"/>
              <a:cs typeface="Times New Roman" pitchFamily="18" charset="0"/>
            </a:endParaRPr>
          </a:p>
          <a:p>
            <a:pPr marL="0" indent="0">
              <a:buNone/>
            </a:pPr>
            <a:r>
              <a:rPr lang="tr-TR" sz="2000" b="1" dirty="0" smtClean="0">
                <a:latin typeface="Times New Roman" pitchFamily="18" charset="0"/>
                <a:cs typeface="Times New Roman" pitchFamily="18" charset="0"/>
              </a:rPr>
              <a:t>İstinaf veya Temyiz sürecinde olan davalarda;</a:t>
            </a:r>
            <a:endParaRPr lang="tr-TR" sz="2000" b="1"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›   En son karar terkin ise terkin edilen cezanın </a:t>
            </a:r>
            <a:r>
              <a:rPr lang="tr-TR" sz="2000" dirty="0">
                <a:solidFill>
                  <a:srgbClr val="FF0000"/>
                </a:solidFill>
                <a:latin typeface="Times New Roman" pitchFamily="18" charset="0"/>
                <a:cs typeface="Times New Roman" pitchFamily="18" charset="0"/>
              </a:rPr>
              <a:t>%10’u</a:t>
            </a:r>
            <a:r>
              <a:rPr lang="tr-TR" sz="2000" dirty="0">
                <a:latin typeface="Times New Roman" pitchFamily="18" charset="0"/>
                <a:cs typeface="Times New Roman" pitchFamily="18" charset="0"/>
              </a:rPr>
              <a:t>,</a:t>
            </a:r>
          </a:p>
          <a:p>
            <a:pPr marL="0" indent="0">
              <a:buNone/>
            </a:pPr>
            <a:r>
              <a:rPr lang="tr-TR" sz="2000" dirty="0">
                <a:latin typeface="Times New Roman" pitchFamily="18" charset="0"/>
                <a:cs typeface="Times New Roman" pitchFamily="18" charset="0"/>
              </a:rPr>
              <a:t>›   En son karar tasdik veya </a:t>
            </a:r>
            <a:r>
              <a:rPr lang="tr-TR" sz="2000" dirty="0" err="1">
                <a:latin typeface="Times New Roman" pitchFamily="18" charset="0"/>
                <a:cs typeface="Times New Roman" pitchFamily="18" charset="0"/>
              </a:rPr>
              <a:t>tadilen</a:t>
            </a:r>
            <a:r>
              <a:rPr lang="tr-TR" sz="2000" dirty="0">
                <a:latin typeface="Times New Roman" pitchFamily="18" charset="0"/>
                <a:cs typeface="Times New Roman" pitchFamily="18" charset="0"/>
              </a:rPr>
              <a:t> tasdik ise;</a:t>
            </a:r>
          </a:p>
          <a:p>
            <a:pPr marL="0" indent="0">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Tasdik edilen cezanın </a:t>
            </a:r>
            <a:r>
              <a:rPr lang="tr-TR" sz="2000" dirty="0">
                <a:solidFill>
                  <a:srgbClr val="FF0000"/>
                </a:solidFill>
                <a:latin typeface="Times New Roman" pitchFamily="18" charset="0"/>
                <a:cs typeface="Times New Roman" pitchFamily="18" charset="0"/>
              </a:rPr>
              <a:t>%50’si</a:t>
            </a:r>
          </a:p>
          <a:p>
            <a:pPr marL="0" indent="0">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   Terkin edilen kısmın </a:t>
            </a:r>
            <a:r>
              <a:rPr lang="tr-TR" sz="2000" dirty="0">
                <a:solidFill>
                  <a:srgbClr val="FF0000"/>
                </a:solidFill>
                <a:latin typeface="Times New Roman" pitchFamily="18" charset="0"/>
                <a:cs typeface="Times New Roman" pitchFamily="18" charset="0"/>
              </a:rPr>
              <a:t>%</a:t>
            </a:r>
            <a:r>
              <a:rPr lang="tr-TR" sz="2000" dirty="0" smtClean="0">
                <a:solidFill>
                  <a:srgbClr val="FF0000"/>
                </a:solidFill>
                <a:latin typeface="Times New Roman" pitchFamily="18" charset="0"/>
                <a:cs typeface="Times New Roman" pitchFamily="18" charset="0"/>
              </a:rPr>
              <a:t>10’u </a:t>
            </a:r>
            <a:r>
              <a:rPr lang="tr-TR" sz="2000" dirty="0" smtClean="0">
                <a:latin typeface="Times New Roman" pitchFamily="18" charset="0"/>
                <a:cs typeface="Times New Roman" pitchFamily="18" charset="0"/>
              </a:rPr>
              <a:t>ödenecektir.</a:t>
            </a:r>
          </a:p>
          <a:p>
            <a:pPr marL="0" indent="0">
              <a:buNone/>
            </a:pPr>
            <a:r>
              <a:rPr lang="tr-TR" sz="2000" dirty="0" smtClean="0">
                <a:latin typeface="Times New Roman" pitchFamily="18" charset="0"/>
                <a:cs typeface="Times New Roman" pitchFamily="18" charset="0"/>
              </a:rPr>
              <a:t>Bu durumda kalan </a:t>
            </a:r>
            <a:r>
              <a:rPr lang="tr-TR" sz="2000" dirty="0">
                <a:latin typeface="Times New Roman" pitchFamily="18" charset="0"/>
                <a:cs typeface="Times New Roman" pitchFamily="18" charset="0"/>
              </a:rPr>
              <a:t>cezaların tahsilinden vazgeçilecektir</a:t>
            </a:r>
            <a:r>
              <a:rPr lang="tr-TR" sz="2000" dirty="0" smtClean="0">
                <a:latin typeface="Times New Roman" pitchFamily="18" charset="0"/>
                <a:cs typeface="Times New Roman" pitchFamily="18" charset="0"/>
              </a:rPr>
              <a:t>.</a:t>
            </a:r>
          </a:p>
          <a:p>
            <a:pPr marL="0" indent="0">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İdari para cezalarında da aynı durum söz konusudur.</a:t>
            </a:r>
          </a:p>
          <a:p>
            <a:pPr marL="0" indent="0">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9953937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chor="ctr">
            <a:normAutofit fontScale="90000"/>
          </a:bodyPr>
          <a:lstStyle/>
          <a:p>
            <a:pPr algn="ctr"/>
            <a:r>
              <a:rPr lang="tr-TR" sz="1800" b="1" dirty="0" smtClean="0">
                <a:solidFill>
                  <a:srgbClr val="FF0000"/>
                </a:solidFill>
                <a:latin typeface="Times New Roman" pitchFamily="18" charset="0"/>
                <a:cs typeface="Times New Roman" pitchFamily="18" charset="0"/>
              </a:rPr>
              <a:t>VERGİ VE DİĞER BAZI </a:t>
            </a:r>
            <a:r>
              <a:rPr lang="tr-TR" sz="1800" b="1" dirty="0">
                <a:solidFill>
                  <a:srgbClr val="FF0000"/>
                </a:solidFill>
                <a:latin typeface="Times New Roman" pitchFamily="18" charset="0"/>
                <a:cs typeface="Times New Roman" pitchFamily="18" charset="0"/>
              </a:rPr>
              <a:t>ALACAKLARIN YENİDEN </a:t>
            </a:r>
            <a:r>
              <a:rPr lang="tr-TR" sz="1800" b="1" dirty="0" smtClean="0">
                <a:solidFill>
                  <a:srgbClr val="FF0000"/>
                </a:solidFill>
                <a:latin typeface="Times New Roman" pitchFamily="18" charset="0"/>
                <a:cs typeface="Times New Roman" pitchFamily="18" charset="0"/>
              </a:rPr>
              <a:t>YAPILANDIRILMASI İLE BAZI KANUNLARDA DEĞİŞİKLİK YAPILMASINA İLİŞKİN </a:t>
            </a:r>
            <a:r>
              <a:rPr lang="tr-TR" sz="1800" b="1" dirty="0">
                <a:solidFill>
                  <a:srgbClr val="FF0000"/>
                </a:solidFill>
                <a:latin typeface="Times New Roman" pitchFamily="18" charset="0"/>
                <a:cs typeface="Times New Roman" pitchFamily="18" charset="0"/>
              </a:rPr>
              <a:t>KANUN </a:t>
            </a:r>
            <a:r>
              <a:rPr lang="tr-TR" sz="1800" b="1" dirty="0" smtClean="0">
                <a:solidFill>
                  <a:srgbClr val="FF0000"/>
                </a:solidFill>
                <a:latin typeface="Times New Roman" pitchFamily="18" charset="0"/>
                <a:cs typeface="Times New Roman" pitchFamily="18" charset="0"/>
              </a:rPr>
              <a:t>18.05.2018 </a:t>
            </a:r>
            <a:r>
              <a:rPr lang="tr-TR" sz="1800" b="1" dirty="0">
                <a:solidFill>
                  <a:srgbClr val="FF0000"/>
                </a:solidFill>
                <a:latin typeface="Times New Roman" pitchFamily="18" charset="0"/>
                <a:cs typeface="Times New Roman" pitchFamily="18" charset="0"/>
              </a:rPr>
              <a:t>TARİHİNDE RESMİ GAZETEDE YAYINLANARAK YÜRÜRLÜĞE GİRDİ.</a:t>
            </a:r>
            <a:endParaRPr lang="tr-TR" dirty="0">
              <a:solidFill>
                <a:srgbClr val="FF0000"/>
              </a:solidFill>
            </a:endParaRPr>
          </a:p>
        </p:txBody>
      </p:sp>
      <p:sp>
        <p:nvSpPr>
          <p:cNvPr id="3" name="İçerik Yer Tutucusu 2"/>
          <p:cNvSpPr>
            <a:spLocks noGrp="1"/>
          </p:cNvSpPr>
          <p:nvPr>
            <p:ph sz="quarter" idx="1"/>
          </p:nvPr>
        </p:nvSpPr>
        <p:spPr>
          <a:xfrm>
            <a:off x="457200" y="1340768"/>
            <a:ext cx="7467600" cy="5133184"/>
          </a:xfrm>
        </p:spPr>
        <p:txBody>
          <a:bodyPr>
            <a:normAutofit lnSpcReduction="10000"/>
          </a:bodyPr>
          <a:lstStyle/>
          <a:p>
            <a:pPr marL="0" lvl="0" indent="0">
              <a:buClr>
                <a:srgbClr val="FE8637"/>
              </a:buClr>
              <a:buNone/>
            </a:pPr>
            <a:r>
              <a:rPr lang="tr-TR" sz="1800" b="1" dirty="0">
                <a:solidFill>
                  <a:prstClr val="black"/>
                </a:solidFill>
                <a:latin typeface="Times New Roman" pitchFamily="18" charset="0"/>
                <a:cs typeface="Times New Roman" pitchFamily="18" charset="0"/>
              </a:rPr>
              <a:t>SÖZ KONUSU KANUNLA YAPILAN </a:t>
            </a:r>
            <a:r>
              <a:rPr lang="tr-TR" sz="1800" b="1" dirty="0" smtClean="0">
                <a:solidFill>
                  <a:prstClr val="black"/>
                </a:solidFill>
                <a:latin typeface="Times New Roman" pitchFamily="18" charset="0"/>
                <a:cs typeface="Times New Roman" pitchFamily="18" charset="0"/>
              </a:rPr>
              <a:t>DÜZENLEMELER:</a:t>
            </a:r>
            <a:endParaRPr lang="tr-TR" sz="1800" b="1" dirty="0">
              <a:solidFill>
                <a:prstClr val="black"/>
              </a:solidFill>
              <a:latin typeface="Times New Roman" pitchFamily="18" charset="0"/>
              <a:cs typeface="Times New Roman" pitchFamily="18" charset="0"/>
            </a:endParaRPr>
          </a:p>
          <a:p>
            <a:pPr marL="0" lvl="0" indent="0">
              <a:buClr>
                <a:srgbClr val="FE8637"/>
              </a:buClr>
              <a:buNone/>
            </a:pPr>
            <a:r>
              <a:rPr lang="tr-TR" sz="1800" b="1" dirty="0">
                <a:solidFill>
                  <a:srgbClr val="FF0000"/>
                </a:solidFill>
                <a:latin typeface="Times New Roman" pitchFamily="18" charset="0"/>
                <a:cs typeface="Times New Roman" pitchFamily="18" charset="0"/>
              </a:rPr>
              <a:t>1-</a:t>
            </a:r>
            <a:r>
              <a:rPr lang="tr-TR" sz="1800" b="1" u="sng" dirty="0">
                <a:solidFill>
                  <a:prstClr val="black"/>
                </a:solidFill>
                <a:latin typeface="Times New Roman" pitchFamily="18" charset="0"/>
                <a:cs typeface="Times New Roman" pitchFamily="18" charset="0"/>
              </a:rPr>
              <a:t>Kesinleşmiş</a:t>
            </a:r>
            <a:r>
              <a:rPr lang="tr-TR" sz="1800" dirty="0">
                <a:solidFill>
                  <a:prstClr val="black"/>
                </a:solidFill>
                <a:latin typeface="Times New Roman" pitchFamily="18" charset="0"/>
                <a:cs typeface="Times New Roman" pitchFamily="18" charset="0"/>
              </a:rPr>
              <a:t> vergi ve diğer </a:t>
            </a:r>
            <a:r>
              <a:rPr lang="tr-TR" sz="1800" dirty="0" smtClean="0">
                <a:solidFill>
                  <a:prstClr val="black"/>
                </a:solidFill>
                <a:latin typeface="Times New Roman" pitchFamily="18" charset="0"/>
                <a:cs typeface="Times New Roman" pitchFamily="18" charset="0"/>
              </a:rPr>
              <a:t>borçların yeniden yapılandırılması ve </a:t>
            </a:r>
            <a:r>
              <a:rPr lang="tr-TR" sz="1800" dirty="0">
                <a:solidFill>
                  <a:prstClr val="black"/>
                </a:solidFill>
                <a:latin typeface="Times New Roman" pitchFamily="18" charset="0"/>
                <a:cs typeface="Times New Roman" pitchFamily="18" charset="0"/>
              </a:rPr>
              <a:t>ödeme kolaylıkları.</a:t>
            </a:r>
          </a:p>
          <a:p>
            <a:pPr marL="0" lvl="0" indent="0">
              <a:buClr>
                <a:srgbClr val="FE8637"/>
              </a:buClr>
              <a:buNone/>
            </a:pPr>
            <a:r>
              <a:rPr lang="tr-TR" sz="1800" b="1" dirty="0">
                <a:solidFill>
                  <a:srgbClr val="FF0000"/>
                </a:solidFill>
                <a:latin typeface="Times New Roman" pitchFamily="18" charset="0"/>
                <a:cs typeface="Times New Roman" pitchFamily="18" charset="0"/>
              </a:rPr>
              <a:t>2-</a:t>
            </a:r>
            <a:r>
              <a:rPr lang="tr-TR" sz="1800" b="1" u="sng" dirty="0">
                <a:solidFill>
                  <a:prstClr val="black"/>
                </a:solidFill>
                <a:latin typeface="Times New Roman" pitchFamily="18" charset="0"/>
                <a:cs typeface="Times New Roman" pitchFamily="18" charset="0"/>
              </a:rPr>
              <a:t>Kesinleşmemiş </a:t>
            </a:r>
            <a:r>
              <a:rPr lang="tr-TR" sz="1800" dirty="0">
                <a:solidFill>
                  <a:prstClr val="black"/>
                </a:solidFill>
                <a:latin typeface="Times New Roman" pitchFamily="18" charset="0"/>
                <a:cs typeface="Times New Roman" pitchFamily="18" charset="0"/>
              </a:rPr>
              <a:t>veya dava safhasında bulunan alacaklar </a:t>
            </a:r>
            <a:r>
              <a:rPr lang="tr-TR" sz="1800" dirty="0" smtClean="0">
                <a:solidFill>
                  <a:prstClr val="black"/>
                </a:solidFill>
                <a:latin typeface="Times New Roman" pitchFamily="18" charset="0"/>
                <a:cs typeface="Times New Roman" pitchFamily="18" charset="0"/>
              </a:rPr>
              <a:t>için söz konusu ihtilafların sonlandırılması.</a:t>
            </a:r>
            <a:endParaRPr lang="tr-TR" sz="1800" dirty="0">
              <a:solidFill>
                <a:prstClr val="black"/>
              </a:solidFill>
              <a:latin typeface="Times New Roman" pitchFamily="18" charset="0"/>
              <a:cs typeface="Times New Roman" pitchFamily="18" charset="0"/>
            </a:endParaRPr>
          </a:p>
          <a:p>
            <a:pPr marL="0" lvl="0" indent="0">
              <a:buClr>
                <a:srgbClr val="FE8637"/>
              </a:buClr>
              <a:buNone/>
            </a:pPr>
            <a:r>
              <a:rPr lang="tr-TR" sz="1800" b="1" dirty="0" smtClean="0">
                <a:solidFill>
                  <a:srgbClr val="FF0000"/>
                </a:solidFill>
                <a:latin typeface="Times New Roman" pitchFamily="18" charset="0"/>
                <a:cs typeface="Times New Roman" pitchFamily="18" charset="0"/>
              </a:rPr>
              <a:t>3-</a:t>
            </a:r>
            <a:r>
              <a:rPr lang="tr-TR" sz="1800" dirty="0">
                <a:solidFill>
                  <a:prstClr val="black"/>
                </a:solidFill>
                <a:latin typeface="Times New Roman" pitchFamily="18" charset="0"/>
                <a:cs typeface="Times New Roman" pitchFamily="18" charset="0"/>
              </a:rPr>
              <a:t>İ</a:t>
            </a:r>
            <a:r>
              <a:rPr lang="tr-TR" sz="1800" dirty="0" smtClean="0">
                <a:solidFill>
                  <a:prstClr val="black"/>
                </a:solidFill>
                <a:latin typeface="Times New Roman" pitchFamily="18" charset="0"/>
                <a:cs typeface="Times New Roman" pitchFamily="18" charset="0"/>
              </a:rPr>
              <a:t>nceleme </a:t>
            </a:r>
            <a:r>
              <a:rPr lang="tr-TR" sz="1800" dirty="0">
                <a:solidFill>
                  <a:prstClr val="black"/>
                </a:solidFill>
                <a:latin typeface="Times New Roman" pitchFamily="18" charset="0"/>
                <a:cs typeface="Times New Roman" pitchFamily="18" charset="0"/>
              </a:rPr>
              <a:t>ve tarhiyat safhasında bulunan alacaklar için yapılan düzenlemeler.</a:t>
            </a:r>
          </a:p>
          <a:p>
            <a:pPr marL="0" lvl="0" indent="0">
              <a:buClr>
                <a:srgbClr val="FE8637"/>
              </a:buClr>
              <a:buNone/>
            </a:pPr>
            <a:r>
              <a:rPr lang="tr-TR" sz="1800" b="1" dirty="0">
                <a:solidFill>
                  <a:srgbClr val="FF0000"/>
                </a:solidFill>
                <a:latin typeface="Times New Roman" pitchFamily="18" charset="0"/>
                <a:cs typeface="Times New Roman" pitchFamily="18" charset="0"/>
              </a:rPr>
              <a:t>4</a:t>
            </a:r>
            <a:r>
              <a:rPr lang="tr-TR" sz="1800" dirty="0">
                <a:solidFill>
                  <a:prstClr val="black"/>
                </a:solidFill>
                <a:latin typeface="Times New Roman" pitchFamily="18" charset="0"/>
                <a:cs typeface="Times New Roman" pitchFamily="18" charset="0"/>
              </a:rPr>
              <a:t>-Matrah ve vergi artırımı</a:t>
            </a:r>
            <a:r>
              <a:rPr lang="tr-TR" sz="1800" dirty="0">
                <a:solidFill>
                  <a:prstClr val="black"/>
                </a:solidFill>
              </a:rPr>
              <a:t>.</a:t>
            </a:r>
          </a:p>
          <a:p>
            <a:pPr marL="0" lvl="0" indent="0" algn="just">
              <a:buClr>
                <a:srgbClr val="FE8637"/>
              </a:buClr>
              <a:buNone/>
            </a:pPr>
            <a:r>
              <a:rPr lang="tr-TR" sz="1800" b="1" dirty="0">
                <a:solidFill>
                  <a:srgbClr val="FF0000"/>
                </a:solidFill>
                <a:latin typeface="Times New Roman" pitchFamily="18" charset="0"/>
                <a:cs typeface="Times New Roman" pitchFamily="18" charset="0"/>
              </a:rPr>
              <a:t>5-</a:t>
            </a:r>
            <a:r>
              <a:rPr lang="tr-TR" sz="1800" dirty="0">
                <a:solidFill>
                  <a:prstClr val="black"/>
                </a:solidFill>
                <a:latin typeface="Times New Roman" pitchFamily="18" charset="0"/>
                <a:cs typeface="Times New Roman" pitchFamily="18" charset="0"/>
              </a:rPr>
              <a:t> İşletme kayıtlarının </a:t>
            </a:r>
            <a:r>
              <a:rPr lang="tr-TR" sz="1800" dirty="0" smtClean="0">
                <a:solidFill>
                  <a:prstClr val="black"/>
                </a:solidFill>
                <a:latin typeface="Times New Roman" pitchFamily="18" charset="0"/>
                <a:cs typeface="Times New Roman" pitchFamily="18" charset="0"/>
              </a:rPr>
              <a:t>fiili duruma uygun hale getirilmesi.</a:t>
            </a:r>
          </a:p>
          <a:p>
            <a:pPr marL="0" lvl="0" indent="0" algn="just">
              <a:buClr>
                <a:srgbClr val="FE8637"/>
              </a:buClr>
              <a:buNone/>
            </a:pPr>
            <a:r>
              <a:rPr lang="tr-TR" sz="1800" dirty="0">
                <a:solidFill>
                  <a:prstClr val="black"/>
                </a:solidFill>
                <a:latin typeface="Times New Roman" pitchFamily="18" charset="0"/>
                <a:cs typeface="Times New Roman" pitchFamily="18" charset="0"/>
              </a:rPr>
              <a:t>	-İşletmede olduğu halde kayıtlarda yer almayan emtia, makine, teçhizat ve demirbaşlar hakkındaki düzenlemeler.</a:t>
            </a:r>
          </a:p>
          <a:p>
            <a:pPr marL="0" lvl="0" indent="0" algn="just">
              <a:buClr>
                <a:srgbClr val="FE8637"/>
              </a:buClr>
              <a:buNone/>
            </a:pPr>
            <a:r>
              <a:rPr lang="tr-TR" sz="1800" dirty="0">
                <a:solidFill>
                  <a:prstClr val="black"/>
                </a:solidFill>
                <a:latin typeface="Times New Roman" pitchFamily="18" charset="0"/>
                <a:cs typeface="Times New Roman" pitchFamily="18" charset="0"/>
              </a:rPr>
              <a:t>	-Kayıtlarda yer aldığı halde işletmede bulunmayan </a:t>
            </a:r>
            <a:r>
              <a:rPr lang="tr-TR" sz="1800" dirty="0" smtClean="0">
                <a:solidFill>
                  <a:prstClr val="black"/>
                </a:solidFill>
                <a:latin typeface="Times New Roman" pitchFamily="18" charset="0"/>
                <a:cs typeface="Times New Roman" pitchFamily="18" charset="0"/>
              </a:rPr>
              <a:t>emtia.</a:t>
            </a:r>
            <a:endParaRPr lang="tr-TR" sz="1800" dirty="0">
              <a:solidFill>
                <a:prstClr val="black"/>
              </a:solidFill>
              <a:latin typeface="Times New Roman" pitchFamily="18" charset="0"/>
              <a:cs typeface="Times New Roman" pitchFamily="18" charset="0"/>
            </a:endParaRPr>
          </a:p>
          <a:p>
            <a:pPr marL="0" lvl="0" indent="0" algn="just">
              <a:buClr>
                <a:srgbClr val="FE8637"/>
              </a:buClr>
              <a:buNone/>
            </a:pPr>
            <a:r>
              <a:rPr lang="tr-TR" sz="1800" dirty="0">
                <a:solidFill>
                  <a:prstClr val="black"/>
                </a:solidFill>
                <a:latin typeface="Times New Roman" pitchFamily="18" charset="0"/>
                <a:cs typeface="Times New Roman" pitchFamily="18" charset="0"/>
              </a:rPr>
              <a:t>	-Kayıtlarda yer aldığı halde işletmede bulunmayan kasa mevcudu ve ortaklardan alacaklar ile bunlarla ilgili diğer işlemler.</a:t>
            </a:r>
          </a:p>
          <a:p>
            <a:pPr marL="0" lvl="0" indent="0" algn="just">
              <a:buClr>
                <a:srgbClr val="FE8637"/>
              </a:buClr>
              <a:buNone/>
            </a:pPr>
            <a:r>
              <a:rPr lang="tr-TR" sz="1800" b="1" dirty="0">
                <a:solidFill>
                  <a:srgbClr val="FF0000"/>
                </a:solidFill>
                <a:latin typeface="Times New Roman" pitchFamily="18" charset="0"/>
                <a:cs typeface="Times New Roman" pitchFamily="18" charset="0"/>
              </a:rPr>
              <a:t>6</a:t>
            </a:r>
            <a:r>
              <a:rPr lang="tr-TR" sz="1800" b="1" dirty="0">
                <a:solidFill>
                  <a:prstClr val="black"/>
                </a:solidFill>
                <a:latin typeface="Times New Roman" pitchFamily="18" charset="0"/>
                <a:cs typeface="Times New Roman" pitchFamily="18" charset="0"/>
              </a:rPr>
              <a:t>-</a:t>
            </a:r>
            <a:r>
              <a:rPr lang="tr-TR" sz="1800" dirty="0">
                <a:solidFill>
                  <a:prstClr val="black"/>
                </a:solidFill>
                <a:latin typeface="Times New Roman" pitchFamily="18" charset="0"/>
                <a:cs typeface="Times New Roman" pitchFamily="18" charset="0"/>
              </a:rPr>
              <a:t> </a:t>
            </a:r>
            <a:r>
              <a:rPr lang="tr-TR" sz="1800" dirty="0" smtClean="0">
                <a:solidFill>
                  <a:prstClr val="black"/>
                </a:solidFill>
                <a:latin typeface="Times New Roman" pitchFamily="18" charset="0"/>
                <a:cs typeface="Times New Roman" pitchFamily="18" charset="0"/>
              </a:rPr>
              <a:t> Bazı </a:t>
            </a:r>
            <a:r>
              <a:rPr lang="tr-TR" sz="1800" dirty="0">
                <a:solidFill>
                  <a:prstClr val="black"/>
                </a:solidFill>
                <a:latin typeface="Times New Roman" pitchFamily="18" charset="0"/>
                <a:cs typeface="Times New Roman" pitchFamily="18" charset="0"/>
              </a:rPr>
              <a:t>varlıkların milli ekonomiye </a:t>
            </a:r>
            <a:r>
              <a:rPr lang="tr-TR" sz="1800" dirty="0" smtClean="0">
                <a:solidFill>
                  <a:prstClr val="black"/>
                </a:solidFill>
                <a:latin typeface="Times New Roman" pitchFamily="18" charset="0"/>
                <a:cs typeface="Times New Roman" pitchFamily="18" charset="0"/>
              </a:rPr>
              <a:t>kazandırılmasına dair hükümler </a:t>
            </a:r>
            <a:r>
              <a:rPr lang="tr-TR" sz="1800" dirty="0">
                <a:solidFill>
                  <a:prstClr val="black"/>
                </a:solidFill>
                <a:latin typeface="Times New Roman" pitchFamily="18" charset="0"/>
                <a:cs typeface="Times New Roman" pitchFamily="18" charset="0"/>
              </a:rPr>
              <a:t>(Varlık barışı)</a:t>
            </a:r>
          </a:p>
          <a:p>
            <a:pPr marL="0" lvl="0" indent="0" algn="just">
              <a:buClr>
                <a:srgbClr val="FE8637"/>
              </a:buClr>
              <a:buNone/>
            </a:pPr>
            <a:r>
              <a:rPr lang="tr-TR" sz="1800" b="1" dirty="0">
                <a:solidFill>
                  <a:srgbClr val="FF0000"/>
                </a:solidFill>
                <a:latin typeface="Times New Roman" pitchFamily="18" charset="0"/>
                <a:cs typeface="Times New Roman" pitchFamily="18" charset="0"/>
              </a:rPr>
              <a:t>7-</a:t>
            </a:r>
            <a:r>
              <a:rPr lang="tr-TR" sz="1800" dirty="0">
                <a:solidFill>
                  <a:prstClr val="black"/>
                </a:solidFill>
                <a:latin typeface="Times New Roman" pitchFamily="18" charset="0"/>
                <a:cs typeface="Times New Roman" pitchFamily="18" charset="0"/>
              </a:rPr>
              <a:t> </a:t>
            </a:r>
            <a:r>
              <a:rPr lang="tr-TR" sz="1800" dirty="0" smtClean="0">
                <a:solidFill>
                  <a:prstClr val="black"/>
                </a:solidFill>
                <a:latin typeface="Times New Roman" pitchFamily="18" charset="0"/>
                <a:cs typeface="Times New Roman" pitchFamily="18" charset="0"/>
              </a:rPr>
              <a:t>SMMM odaları, YMM odaları, Barolar ve odalara olan borçların yapılandırılması.</a:t>
            </a:r>
            <a:endParaRPr lang="tr-TR" sz="18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3877715259"/>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lstStyle/>
          <a:p>
            <a:pPr marL="0" lvl="0" indent="0" algn="just">
              <a:buClr>
                <a:srgbClr val="FE8637"/>
              </a:buClr>
              <a:buNone/>
            </a:pPr>
            <a:r>
              <a:rPr lang="tr-TR" dirty="0" smtClean="0">
                <a:solidFill>
                  <a:prstClr val="black"/>
                </a:solidFill>
              </a:rPr>
              <a:t>	</a:t>
            </a:r>
            <a:r>
              <a:rPr lang="tr-TR" sz="2000" b="1" dirty="0" smtClean="0">
                <a:solidFill>
                  <a:prstClr val="black"/>
                </a:solidFill>
                <a:latin typeface="Times New Roman" pitchFamily="18" charset="0"/>
                <a:cs typeface="Times New Roman" pitchFamily="18" charset="0"/>
              </a:rPr>
              <a:t>Bu </a:t>
            </a:r>
            <a:r>
              <a:rPr lang="tr-TR" sz="2000" b="1" dirty="0">
                <a:solidFill>
                  <a:prstClr val="black"/>
                </a:solidFill>
                <a:latin typeface="Times New Roman" pitchFamily="18" charset="0"/>
                <a:cs typeface="Times New Roman" pitchFamily="18" charset="0"/>
              </a:rPr>
              <a:t>kanunun yayınlandığı tarih itibarıyla</a:t>
            </a:r>
            <a:r>
              <a:rPr lang="tr-TR" sz="2000" dirty="0">
                <a:solidFill>
                  <a:prstClr val="black"/>
                </a:solidFill>
                <a:latin typeface="Times New Roman" pitchFamily="18" charset="0"/>
                <a:cs typeface="Times New Roman" pitchFamily="18" charset="0"/>
              </a:rPr>
              <a:t>; Uzlaşma hükümlerinden yararlanılmak üzere </a:t>
            </a:r>
            <a:r>
              <a:rPr lang="tr-TR" sz="2000" dirty="0">
                <a:solidFill>
                  <a:srgbClr val="FF0000"/>
                </a:solidFill>
                <a:latin typeface="Times New Roman" pitchFamily="18" charset="0"/>
                <a:cs typeface="Times New Roman" pitchFamily="18" charset="0"/>
              </a:rPr>
              <a:t>başvurulmuş,</a:t>
            </a:r>
            <a:r>
              <a:rPr lang="tr-TR" sz="2000" dirty="0">
                <a:solidFill>
                  <a:prstClr val="black"/>
                </a:solidFill>
                <a:latin typeface="Times New Roman" pitchFamily="18" charset="0"/>
                <a:cs typeface="Times New Roman" pitchFamily="18" charset="0"/>
              </a:rPr>
              <a:t> uzlaşma günü </a:t>
            </a:r>
            <a:r>
              <a:rPr lang="tr-TR" sz="2000" dirty="0">
                <a:solidFill>
                  <a:srgbClr val="FF0000"/>
                </a:solidFill>
                <a:latin typeface="Times New Roman" pitchFamily="18" charset="0"/>
                <a:cs typeface="Times New Roman" pitchFamily="18" charset="0"/>
              </a:rPr>
              <a:t>verilmemiş </a:t>
            </a:r>
            <a:r>
              <a:rPr lang="tr-TR" sz="2000" dirty="0">
                <a:solidFill>
                  <a:prstClr val="black"/>
                </a:solidFill>
                <a:latin typeface="Times New Roman" pitchFamily="18" charset="0"/>
                <a:cs typeface="Times New Roman" pitchFamily="18" charset="0"/>
              </a:rPr>
              <a:t>veya uzlaşma günü </a:t>
            </a:r>
            <a:r>
              <a:rPr lang="tr-TR" sz="2000" dirty="0">
                <a:solidFill>
                  <a:srgbClr val="FF0000"/>
                </a:solidFill>
                <a:latin typeface="Times New Roman" pitchFamily="18" charset="0"/>
                <a:cs typeface="Times New Roman" pitchFamily="18" charset="0"/>
              </a:rPr>
              <a:t>gelmemiş</a:t>
            </a:r>
            <a:r>
              <a:rPr lang="tr-TR" sz="2000" dirty="0">
                <a:solidFill>
                  <a:prstClr val="black"/>
                </a:solidFill>
                <a:latin typeface="Times New Roman" pitchFamily="18" charset="0"/>
                <a:cs typeface="Times New Roman" pitchFamily="18" charset="0"/>
              </a:rPr>
              <a:t> ya da uzlaşma </a:t>
            </a:r>
            <a:r>
              <a:rPr lang="tr-TR" sz="2000" dirty="0">
                <a:solidFill>
                  <a:srgbClr val="FF0000"/>
                </a:solidFill>
                <a:latin typeface="Times New Roman" pitchFamily="18" charset="0"/>
                <a:cs typeface="Times New Roman" pitchFamily="18" charset="0"/>
              </a:rPr>
              <a:t>sağlanamamış</a:t>
            </a:r>
            <a:r>
              <a:rPr lang="tr-TR" sz="2000" dirty="0">
                <a:solidFill>
                  <a:prstClr val="black"/>
                </a:solidFill>
                <a:latin typeface="Times New Roman" pitchFamily="18" charset="0"/>
                <a:cs typeface="Times New Roman" pitchFamily="18" charset="0"/>
              </a:rPr>
              <a:t>, ancak </a:t>
            </a:r>
            <a:r>
              <a:rPr lang="tr-TR" sz="2000" b="1" dirty="0">
                <a:solidFill>
                  <a:prstClr val="black"/>
                </a:solidFill>
                <a:latin typeface="Times New Roman" pitchFamily="18" charset="0"/>
                <a:cs typeface="Times New Roman" pitchFamily="18" charset="0"/>
              </a:rPr>
              <a:t>dava açma süresi geçmemiş alacaklar </a:t>
            </a:r>
            <a:r>
              <a:rPr lang="tr-TR" sz="2000" dirty="0">
                <a:solidFill>
                  <a:prstClr val="black"/>
                </a:solidFill>
                <a:latin typeface="Times New Roman" pitchFamily="18" charset="0"/>
                <a:cs typeface="Times New Roman" pitchFamily="18" charset="0"/>
              </a:rPr>
              <a:t>da bu madde hükmünden yararlanır. </a:t>
            </a:r>
            <a:endParaRPr lang="tr-TR" sz="2000" dirty="0" smtClean="0">
              <a:solidFill>
                <a:prstClr val="black"/>
              </a:solidFill>
              <a:latin typeface="Times New Roman" pitchFamily="18" charset="0"/>
              <a:cs typeface="Times New Roman" pitchFamily="18" charset="0"/>
            </a:endParaRPr>
          </a:p>
          <a:p>
            <a:pPr marL="0" lvl="0" indent="0" algn="just">
              <a:buClr>
                <a:srgbClr val="FE8637"/>
              </a:buClr>
              <a:buNone/>
            </a:pP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Yani bu durumda olan tarhiyatlarda da vergi aslının %50 si ödenecek, vergi </a:t>
            </a:r>
            <a:r>
              <a:rPr lang="tr-TR" sz="2000" dirty="0" err="1" smtClean="0">
                <a:solidFill>
                  <a:prstClr val="black"/>
                </a:solidFill>
                <a:latin typeface="Times New Roman" pitchFamily="18" charset="0"/>
                <a:cs typeface="Times New Roman" pitchFamily="18" charset="0"/>
              </a:rPr>
              <a:t>ziyaı</a:t>
            </a:r>
            <a:r>
              <a:rPr lang="tr-TR" sz="2000" dirty="0" smtClean="0">
                <a:solidFill>
                  <a:prstClr val="black"/>
                </a:solidFill>
                <a:latin typeface="Times New Roman" pitchFamily="18" charset="0"/>
                <a:cs typeface="Times New Roman" pitchFamily="18" charset="0"/>
              </a:rPr>
              <a:t> cezası sıfırlanacak, gecikme faizi yerine de </a:t>
            </a:r>
            <a:r>
              <a:rPr lang="tr-TR" sz="2000" dirty="0" err="1" smtClean="0">
                <a:solidFill>
                  <a:prstClr val="black"/>
                </a:solidFill>
                <a:latin typeface="Times New Roman" pitchFamily="18" charset="0"/>
                <a:cs typeface="Times New Roman" pitchFamily="18" charset="0"/>
              </a:rPr>
              <a:t>Yi</a:t>
            </a:r>
            <a:r>
              <a:rPr lang="tr-TR" sz="2000" dirty="0" smtClean="0">
                <a:solidFill>
                  <a:prstClr val="black"/>
                </a:solidFill>
                <a:latin typeface="Times New Roman" pitchFamily="18" charset="0"/>
                <a:cs typeface="Times New Roman" pitchFamily="18" charset="0"/>
              </a:rPr>
              <a:t>-ÜFE oranlarına göre hesaplanan tutar ödenecektir.</a:t>
            </a:r>
          </a:p>
          <a:p>
            <a:pPr marL="0" lvl="0" indent="0" algn="just">
              <a:buClr>
                <a:srgbClr val="FE8637"/>
              </a:buClr>
              <a:buNone/>
            </a:pPr>
            <a:endParaRPr lang="tr-TR" sz="2000" dirty="0">
              <a:solidFill>
                <a:prstClr val="black"/>
              </a:solidFill>
              <a:latin typeface="Times New Roman" pitchFamily="18" charset="0"/>
              <a:cs typeface="Times New Roman" pitchFamily="18" charset="0"/>
            </a:endParaRPr>
          </a:p>
          <a:p>
            <a:pPr marL="0" lvl="0" indent="0" algn="just">
              <a:buClr>
                <a:srgbClr val="FE8637"/>
              </a:buClr>
              <a:buNone/>
            </a:pPr>
            <a:r>
              <a:rPr lang="tr-TR" sz="2000" dirty="0" smtClean="0">
                <a:solidFill>
                  <a:prstClr val="black"/>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Burada kastedilen uzlaşma Tarhiyat Sonrası Uzlaşmadır. Tarhiyat öncesi uzlaşma, Kanunun inceleme ve tarhiyat safhasında bulunan alacaklar hükmünde düzenlenmiştir.</a:t>
            </a:r>
          </a:p>
          <a:p>
            <a:pPr marL="0" lvl="0" indent="0" algn="just">
              <a:buClr>
                <a:srgbClr val="FE8637"/>
              </a:buClr>
              <a:buNone/>
            </a:pP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 </a:t>
            </a:r>
            <a:endParaRPr lang="tr-TR" sz="2000" dirty="0">
              <a:solidFill>
                <a:prstClr val="black"/>
              </a:solidFill>
              <a:latin typeface="Times New Roman" pitchFamily="18" charset="0"/>
              <a:cs typeface="Times New Roman" pitchFamily="18" charset="0"/>
            </a:endParaRPr>
          </a:p>
          <a:p>
            <a:pPr marL="0" indent="0">
              <a:buNone/>
            </a:pPr>
            <a:endParaRPr lang="tr-TR" b="1" dirty="0"/>
          </a:p>
        </p:txBody>
      </p:sp>
    </p:spTree>
    <p:extLst>
      <p:ext uri="{BB962C8B-B14F-4D97-AF65-F5344CB8AC3E}">
        <p14:creationId xmlns:p14="http://schemas.microsoft.com/office/powerpoint/2010/main" val="42027450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a:bodyPr>
          <a:lstStyle/>
          <a:p>
            <a:pPr marL="0" indent="0" algn="just">
              <a:buNone/>
            </a:pPr>
            <a:r>
              <a:rPr lang="tr-TR" sz="2000" dirty="0" smtClean="0">
                <a:latin typeface="Times New Roman" pitchFamily="18" charset="0"/>
                <a:cs typeface="Times New Roman" pitchFamily="18" charset="0"/>
              </a:rPr>
              <a:t>	</a:t>
            </a:r>
            <a:r>
              <a:rPr lang="tr-TR" sz="2000" dirty="0"/>
              <a:t> </a:t>
            </a:r>
            <a:r>
              <a:rPr lang="tr-TR" sz="2000" dirty="0">
                <a:latin typeface="Times New Roman" pitchFamily="18" charset="0"/>
                <a:cs typeface="Times New Roman" pitchFamily="18" charset="0"/>
              </a:rPr>
              <a:t>Maliye Bakanlığına bağlı tahsil daireleri tarafından takip edilmekte olan amme alacaklarından yıllık gelir veya kurumlar vergileri, gelir (stopaj) vergisi, kurumlar (stopaj) vergisi, katma değer vergisi ve özel tüketim vergisi için </a:t>
            </a:r>
            <a:r>
              <a:rPr lang="tr-TR" sz="2000" dirty="0" smtClean="0">
                <a:latin typeface="Times New Roman" pitchFamily="18" charset="0"/>
                <a:cs typeface="Times New Roman" pitchFamily="18" charset="0"/>
              </a:rPr>
              <a:t>yararlanmak </a:t>
            </a:r>
            <a:r>
              <a:rPr lang="tr-TR" sz="2000" dirty="0">
                <a:latin typeface="Times New Roman" pitchFamily="18" charset="0"/>
                <a:cs typeface="Times New Roman" pitchFamily="18" charset="0"/>
              </a:rPr>
              <a:t>üzere başvuruda bulunan mükellefler, taksit ödeme süresince bu vergi türleri ile ilgili verilen beyannameler üzerine tahakkuk eden bu vergileri çok zor durum olmaksızın </a:t>
            </a:r>
            <a:r>
              <a:rPr lang="tr-TR" sz="2000" u="sng" dirty="0">
                <a:latin typeface="Times New Roman" pitchFamily="18" charset="0"/>
                <a:cs typeface="Times New Roman" pitchFamily="18" charset="0"/>
              </a:rPr>
              <a:t>her bir vergi türü itibarıyla bir takvim yılında </a:t>
            </a:r>
            <a:r>
              <a:rPr lang="tr-TR" sz="2000" b="1" u="sng" dirty="0">
                <a:latin typeface="Times New Roman" pitchFamily="18" charset="0"/>
                <a:cs typeface="Times New Roman" pitchFamily="18" charset="0"/>
              </a:rPr>
              <a:t>ikiden fazla</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vadesinde ödememeleri ya da eksik ödemeleri hâlinde</a:t>
            </a:r>
            <a:r>
              <a:rPr lang="tr-TR" sz="2000" dirty="0">
                <a:latin typeface="Times New Roman" pitchFamily="18" charset="0"/>
                <a:cs typeface="Times New Roman" pitchFamily="18" charset="0"/>
              </a:rPr>
              <a:t> belirtilen madde hükümlerine göre yapılandırılan borçlarına ilişkin kalan taksitlerini ödeme haklarını kaybederler.</a:t>
            </a:r>
          </a:p>
        </p:txBody>
      </p:sp>
    </p:spTree>
    <p:extLst>
      <p:ext uri="{BB962C8B-B14F-4D97-AF65-F5344CB8AC3E}">
        <p14:creationId xmlns:p14="http://schemas.microsoft.com/office/powerpoint/2010/main" val="19851237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467600" cy="5565232"/>
          </a:xfrm>
        </p:spPr>
        <p:txBody>
          <a:bodyPr/>
          <a:lstStyle/>
          <a:p>
            <a:pPr marL="0" indent="0" algn="just">
              <a:buNone/>
            </a:pPr>
            <a:r>
              <a:rPr lang="tr-TR" dirty="0" smtClean="0"/>
              <a:t>	</a:t>
            </a:r>
            <a:r>
              <a:rPr lang="tr-TR" sz="2000" dirty="0" smtClean="0">
                <a:latin typeface="Times New Roman" pitchFamily="18" charset="0"/>
                <a:cs typeface="Times New Roman" pitchFamily="18" charset="0"/>
              </a:rPr>
              <a:t>Kesinleşmemiş alacaklara dair hükümlerden yararlanılmak </a:t>
            </a:r>
            <a:r>
              <a:rPr lang="tr-TR" sz="2000" dirty="0">
                <a:latin typeface="Times New Roman" pitchFamily="18" charset="0"/>
                <a:cs typeface="Times New Roman" pitchFamily="18" charset="0"/>
              </a:rPr>
              <a:t>için </a:t>
            </a:r>
            <a:r>
              <a:rPr lang="tr-TR" sz="2000" dirty="0" smtClean="0">
                <a:solidFill>
                  <a:srgbClr val="FF0000"/>
                </a:solidFill>
                <a:latin typeface="Times New Roman" pitchFamily="18" charset="0"/>
                <a:cs typeface="Times New Roman" pitchFamily="18" charset="0"/>
              </a:rPr>
              <a:t>31.07.2018</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tarihine (bu tarih dâhil) kadar bağlı bulunulan </a:t>
            </a:r>
            <a:r>
              <a:rPr lang="tr-TR" sz="2000" dirty="0" smtClean="0">
                <a:latin typeface="Times New Roman" pitchFamily="18" charset="0"/>
                <a:cs typeface="Times New Roman" pitchFamily="18" charset="0"/>
              </a:rPr>
              <a:t>vergi </a:t>
            </a:r>
            <a:r>
              <a:rPr lang="tr-TR" sz="2000" dirty="0">
                <a:latin typeface="Times New Roman" pitchFamily="18" charset="0"/>
                <a:cs typeface="Times New Roman" pitchFamily="18" charset="0"/>
              </a:rPr>
              <a:t>dairesine yazılı olarak </a:t>
            </a:r>
            <a:r>
              <a:rPr lang="tr-TR" sz="2000" dirty="0" smtClean="0">
                <a:latin typeface="Times New Roman" pitchFamily="18" charset="0"/>
                <a:cs typeface="Times New Roman" pitchFamily="18" charset="0"/>
              </a:rPr>
              <a:t>başvuruda </a:t>
            </a:r>
            <a:r>
              <a:rPr lang="tr-TR" sz="2000" dirty="0">
                <a:latin typeface="Times New Roman" pitchFamily="18" charset="0"/>
                <a:cs typeface="Times New Roman" pitchFamily="18" charset="0"/>
              </a:rPr>
              <a:t>bulunulması ve </a:t>
            </a:r>
            <a:r>
              <a:rPr lang="tr-TR" sz="2000" dirty="0" smtClean="0">
                <a:latin typeface="Times New Roman" pitchFamily="18" charset="0"/>
                <a:cs typeface="Times New Roman" pitchFamily="18" charset="0"/>
              </a:rPr>
              <a:t>başvuru </a:t>
            </a:r>
            <a:r>
              <a:rPr lang="tr-TR" sz="2000" dirty="0">
                <a:latin typeface="Times New Roman" pitchFamily="18" charset="0"/>
                <a:cs typeface="Times New Roman" pitchFamily="18" charset="0"/>
              </a:rPr>
              <a:t>dilekçesinde </a:t>
            </a:r>
            <a:r>
              <a:rPr lang="tr-TR" sz="2000" b="1" dirty="0">
                <a:latin typeface="Times New Roman" pitchFamily="18" charset="0"/>
                <a:cs typeface="Times New Roman" pitchFamily="18" charset="0"/>
              </a:rPr>
              <a:t>dava açılmayacağı, </a:t>
            </a:r>
            <a:r>
              <a:rPr lang="tr-TR" sz="2000" b="1" dirty="0" smtClean="0">
                <a:latin typeface="Times New Roman" pitchFamily="18" charset="0"/>
                <a:cs typeface="Times New Roman" pitchFamily="18" charset="0"/>
              </a:rPr>
              <a:t>açılmış </a:t>
            </a:r>
            <a:r>
              <a:rPr lang="tr-TR" sz="2000" b="1" dirty="0">
                <a:latin typeface="Times New Roman" pitchFamily="18" charset="0"/>
                <a:cs typeface="Times New Roman" pitchFamily="18" charset="0"/>
              </a:rPr>
              <a:t>davalardan vazgeçileceği</a:t>
            </a:r>
            <a:r>
              <a:rPr lang="tr-TR" sz="2000" dirty="0">
                <a:latin typeface="Times New Roman" pitchFamily="18" charset="0"/>
                <a:cs typeface="Times New Roman" pitchFamily="18" charset="0"/>
              </a:rPr>
              <a:t> yönünde iradenin belirtilmesi ş</a:t>
            </a:r>
            <a:r>
              <a:rPr lang="tr-TR" sz="2000" dirty="0" smtClean="0">
                <a:latin typeface="Times New Roman" pitchFamily="18" charset="0"/>
                <a:cs typeface="Times New Roman" pitchFamily="18" charset="0"/>
              </a:rPr>
              <a:t>arttır.</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Davadan </a:t>
            </a:r>
            <a:r>
              <a:rPr lang="tr-TR" sz="2000" dirty="0">
                <a:latin typeface="Times New Roman" pitchFamily="18" charset="0"/>
                <a:cs typeface="Times New Roman" pitchFamily="18" charset="0"/>
              </a:rPr>
              <a:t>vazgeçme dilekçeleri ilgili vergi dairelerine verilecek ve bu dilekçelerin vergi dairelerine verildiği tarih, ilgili yargı merciine verildiği tarih sayılarak </a:t>
            </a:r>
            <a:r>
              <a:rPr lang="tr-TR" sz="2000" dirty="0" smtClean="0">
                <a:latin typeface="Times New Roman" pitchFamily="18" charset="0"/>
                <a:cs typeface="Times New Roman" pitchFamily="18" charset="0"/>
              </a:rPr>
              <a:t>dilekçeler vergi dairelerince </a:t>
            </a:r>
            <a:r>
              <a:rPr lang="tr-TR" sz="2000" dirty="0">
                <a:latin typeface="Times New Roman" pitchFamily="18" charset="0"/>
                <a:cs typeface="Times New Roman" pitchFamily="18" charset="0"/>
              </a:rPr>
              <a:t>ilgili yargı merciine </a:t>
            </a:r>
            <a:r>
              <a:rPr lang="tr-TR" sz="2000" dirty="0" smtClean="0">
                <a:latin typeface="Times New Roman" pitchFamily="18" charset="0"/>
                <a:cs typeface="Times New Roman" pitchFamily="18" charset="0"/>
              </a:rPr>
              <a:t>gönderilecektir.</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Bu madde hükmünden yararlananlar uzlaşma ve cezalarda indirim hükümlerinden yararlanamayacaklardır.</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4480136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980728"/>
            <a:ext cx="7467600" cy="4873752"/>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Ödeme Süresi ve Şekli: </a:t>
            </a: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Maliye Bakanlığına, il özel idarelerine, belediyelere ve </a:t>
            </a:r>
            <a:r>
              <a:rPr lang="tr-TR" sz="2000" dirty="0" err="1">
                <a:latin typeface="Times New Roman" pitchFamily="18" charset="0"/>
                <a:cs typeface="Times New Roman" pitchFamily="18" charset="0"/>
              </a:rPr>
              <a:t>YİKOB’lara</a:t>
            </a:r>
            <a:r>
              <a:rPr lang="tr-TR" sz="2000" dirty="0">
                <a:latin typeface="Times New Roman" pitchFamily="18" charset="0"/>
                <a:cs typeface="Times New Roman" pitchFamily="18" charset="0"/>
              </a:rPr>
              <a:t> bağlı tahsil dairelerine borçlu olanların Kanunun </a:t>
            </a:r>
            <a:r>
              <a:rPr lang="tr-TR" sz="2000" dirty="0" smtClean="0">
                <a:latin typeface="Times New Roman" pitchFamily="18" charset="0"/>
                <a:cs typeface="Times New Roman" pitchFamily="18" charset="0"/>
              </a:rPr>
              <a:t>bu maddesinin hükmünden </a:t>
            </a:r>
            <a:r>
              <a:rPr lang="tr-TR" sz="2000" dirty="0">
                <a:latin typeface="Times New Roman" pitchFamily="18" charset="0"/>
                <a:cs typeface="Times New Roman" pitchFamily="18" charset="0"/>
              </a:rPr>
              <a:t>yararlanmak istemeleri hâlinde, </a:t>
            </a:r>
            <a:r>
              <a:rPr lang="tr-TR" sz="2000" dirty="0" smtClean="0">
                <a:latin typeface="Times New Roman" pitchFamily="18" charset="0"/>
                <a:cs typeface="Times New Roman" pitchFamily="18" charset="0"/>
              </a:rPr>
              <a:t>kanunun yayım tarihini takip eden 2. ayın sonu olan </a:t>
            </a:r>
            <a:r>
              <a:rPr lang="tr-TR" sz="2000" b="1" dirty="0" smtClean="0">
                <a:solidFill>
                  <a:srgbClr val="FF0000"/>
                </a:solidFill>
                <a:latin typeface="Times New Roman" pitchFamily="18" charset="0"/>
                <a:cs typeface="Times New Roman" pitchFamily="18" charset="0"/>
              </a:rPr>
              <a:t>31 </a:t>
            </a:r>
            <a:r>
              <a:rPr lang="tr-TR" sz="2000" b="1" dirty="0">
                <a:solidFill>
                  <a:srgbClr val="FF0000"/>
                </a:solidFill>
                <a:latin typeface="Times New Roman" pitchFamily="18" charset="0"/>
                <a:cs typeface="Times New Roman" pitchFamily="18" charset="0"/>
              </a:rPr>
              <a:t>Temmuz 2018</a:t>
            </a:r>
            <a:r>
              <a:rPr lang="tr-TR" sz="2000" dirty="0">
                <a:latin typeface="Times New Roman" pitchFamily="18" charset="0"/>
                <a:cs typeface="Times New Roman" pitchFamily="18" charset="0"/>
              </a:rPr>
              <a:t> tarihine (bu tarih dâhil) kadar borçlu bulundukları tahsil dairelerine başvurmaları gerekmektedir.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Madde </a:t>
            </a:r>
            <a:r>
              <a:rPr lang="tr-TR" sz="2000" dirty="0">
                <a:latin typeface="Times New Roman" pitchFamily="18" charset="0"/>
                <a:cs typeface="Times New Roman" pitchFamily="18" charset="0"/>
              </a:rPr>
              <a:t>kapsamında yapılandırılan borçların ilk taksit ödeme süresi içinde </a:t>
            </a:r>
            <a:r>
              <a:rPr lang="tr-TR" sz="2000" u="sng" dirty="0">
                <a:latin typeface="Times New Roman" pitchFamily="18" charset="0"/>
                <a:cs typeface="Times New Roman" pitchFamily="18" charset="0"/>
              </a:rPr>
              <a:t>tamamen ya da ikişer aylık dönemler </a:t>
            </a:r>
            <a:r>
              <a:rPr lang="tr-TR" sz="2000" dirty="0">
                <a:latin typeface="Times New Roman" pitchFamily="18" charset="0"/>
                <a:cs typeface="Times New Roman" pitchFamily="18" charset="0"/>
              </a:rPr>
              <a:t>hâlinde </a:t>
            </a:r>
            <a:r>
              <a:rPr lang="tr-TR" sz="2000" u="sng" dirty="0">
                <a:latin typeface="Times New Roman" pitchFamily="18" charset="0"/>
                <a:cs typeface="Times New Roman" pitchFamily="18" charset="0"/>
              </a:rPr>
              <a:t>azami</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onsekiz</a:t>
            </a:r>
            <a:r>
              <a:rPr lang="tr-TR" sz="2000" dirty="0">
                <a:latin typeface="Times New Roman" pitchFamily="18" charset="0"/>
                <a:cs typeface="Times New Roman" pitchFamily="18" charset="0"/>
              </a:rPr>
              <a:t> eşit taksitte ödenmesi mümkün olup ilk taksit ödeme </a:t>
            </a:r>
            <a:r>
              <a:rPr lang="tr-TR" sz="2000" dirty="0" smtClean="0">
                <a:latin typeface="Times New Roman" pitchFamily="18" charset="0"/>
                <a:cs typeface="Times New Roman" pitchFamily="18" charset="0"/>
              </a:rPr>
              <a:t>süresi, Kanunun yayım tarihini takip eden 4. ayın sonu olan </a:t>
            </a:r>
            <a:r>
              <a:rPr lang="tr-TR" sz="2000" b="1" dirty="0" smtClean="0">
                <a:solidFill>
                  <a:srgbClr val="FF0000"/>
                </a:solidFill>
                <a:latin typeface="Times New Roman" pitchFamily="18" charset="0"/>
                <a:cs typeface="Times New Roman" pitchFamily="18" charset="0"/>
              </a:rPr>
              <a:t>1 </a:t>
            </a:r>
            <a:r>
              <a:rPr lang="tr-TR" sz="2000" b="1" dirty="0">
                <a:solidFill>
                  <a:srgbClr val="FF0000"/>
                </a:solidFill>
                <a:latin typeface="Times New Roman" pitchFamily="18" charset="0"/>
                <a:cs typeface="Times New Roman" pitchFamily="18" charset="0"/>
              </a:rPr>
              <a:t>Ekim 2018 (30/9/2018 tarihi Pazar gününe rastladığından)</a:t>
            </a:r>
            <a:r>
              <a:rPr lang="tr-TR" sz="2000" dirty="0">
                <a:latin typeface="Times New Roman" pitchFamily="18" charset="0"/>
                <a:cs typeface="Times New Roman" pitchFamily="18" charset="0"/>
              </a:rPr>
              <a:t> tarihi mesai saati bitiminde sona ermektedir. </a:t>
            </a:r>
          </a:p>
        </p:txBody>
      </p:sp>
    </p:spTree>
    <p:extLst>
      <p:ext uri="{BB962C8B-B14F-4D97-AF65-F5344CB8AC3E}">
        <p14:creationId xmlns:p14="http://schemas.microsoft.com/office/powerpoint/2010/main" val="26008338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Ödeme Yapılmaz İse Ne Olur?</a:t>
            </a:r>
          </a:p>
          <a:p>
            <a:pPr marL="0" indent="0" algn="just">
              <a:buNone/>
            </a:pPr>
            <a:r>
              <a:rPr lang="tr-TR" sz="2000" dirty="0" smtClean="0">
                <a:latin typeface="Times New Roman" pitchFamily="18" charset="0"/>
                <a:cs typeface="Times New Roman" pitchFamily="18" charset="0"/>
              </a:rPr>
              <a:t>	Kanunun </a:t>
            </a:r>
            <a:r>
              <a:rPr lang="tr-TR" sz="2000" dirty="0">
                <a:latin typeface="Times New Roman" pitchFamily="18" charset="0"/>
                <a:cs typeface="Times New Roman" pitchFamily="18" charset="0"/>
              </a:rPr>
              <a:t>3 üncü maddesinden yararlanmak için </a:t>
            </a:r>
            <a:r>
              <a:rPr lang="tr-TR" sz="2000" dirty="0" smtClean="0">
                <a:latin typeface="Times New Roman" pitchFamily="18" charset="0"/>
                <a:cs typeface="Times New Roman" pitchFamily="18" charset="0"/>
              </a:rPr>
              <a:t>başvuruda </a:t>
            </a:r>
            <a:r>
              <a:rPr lang="tr-TR" sz="2000" dirty="0">
                <a:latin typeface="Times New Roman" pitchFamily="18" charset="0"/>
                <a:cs typeface="Times New Roman" pitchFamily="18" charset="0"/>
              </a:rPr>
              <a:t>bulunan ancak Kanunda belirtilen ödeme </a:t>
            </a:r>
            <a:r>
              <a:rPr lang="tr-TR" sz="2000" dirty="0" smtClean="0">
                <a:latin typeface="Times New Roman" pitchFamily="18" charset="0"/>
                <a:cs typeface="Times New Roman" pitchFamily="18" charset="0"/>
              </a:rPr>
              <a:t>şartını yerine getirmeyen </a:t>
            </a:r>
            <a:r>
              <a:rPr lang="tr-TR" sz="2000" dirty="0">
                <a:latin typeface="Times New Roman" pitchFamily="18" charset="0"/>
                <a:cs typeface="Times New Roman" pitchFamily="18" charset="0"/>
              </a:rPr>
              <a:t>borçlulardan;</a:t>
            </a: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213 sayılı Kanun kapsamındaki alacaklar için </a:t>
            </a:r>
            <a:r>
              <a:rPr lang="tr-TR" sz="2000" dirty="0">
                <a:solidFill>
                  <a:srgbClr val="FF0000"/>
                </a:solidFill>
                <a:latin typeface="Times New Roman" pitchFamily="18" charset="0"/>
                <a:cs typeface="Times New Roman" pitchFamily="18" charset="0"/>
              </a:rPr>
              <a:t>ilk tarhiyata esas </a:t>
            </a:r>
            <a:r>
              <a:rPr lang="tr-TR" sz="2000" dirty="0" smtClean="0">
                <a:solidFill>
                  <a:srgbClr val="FF0000"/>
                </a:solidFill>
                <a:latin typeface="Times New Roman" pitchFamily="18" charset="0"/>
                <a:cs typeface="Times New Roman" pitchFamily="18" charset="0"/>
              </a:rPr>
              <a:t>teşkil </a:t>
            </a:r>
            <a:r>
              <a:rPr lang="tr-TR" sz="2000" dirty="0">
                <a:solidFill>
                  <a:srgbClr val="FF0000"/>
                </a:solidFill>
                <a:latin typeface="Times New Roman" pitchFamily="18" charset="0"/>
                <a:cs typeface="Times New Roman" pitchFamily="18" charset="0"/>
              </a:rPr>
              <a:t>eden </a:t>
            </a:r>
            <a:r>
              <a:rPr lang="tr-TR" sz="2000" dirty="0">
                <a:latin typeface="Times New Roman" pitchFamily="18" charset="0"/>
                <a:cs typeface="Times New Roman" pitchFamily="18" charset="0"/>
              </a:rPr>
              <a:t>vergi ve ceza tutarları ile gecikme </a:t>
            </a:r>
            <a:r>
              <a:rPr lang="tr-TR" sz="2000" dirty="0" smtClean="0">
                <a:latin typeface="Times New Roman" pitchFamily="18" charset="0"/>
                <a:cs typeface="Times New Roman" pitchFamily="18" charset="0"/>
              </a:rPr>
              <a:t>zammı ve </a:t>
            </a:r>
            <a:r>
              <a:rPr lang="tr-TR" sz="2000" dirty="0">
                <a:latin typeface="Times New Roman" pitchFamily="18" charset="0"/>
                <a:cs typeface="Times New Roman" pitchFamily="18" charset="0"/>
              </a:rPr>
              <a:t>gecikme faizleri,</a:t>
            </a:r>
          </a:p>
          <a:p>
            <a:pPr marL="0" indent="0" algn="just">
              <a:buNone/>
            </a:pPr>
            <a:r>
              <a:rPr lang="tr-TR" sz="2000" dirty="0" smtClean="0">
                <a:latin typeface="Times New Roman" pitchFamily="18" charset="0"/>
                <a:cs typeface="Times New Roman" pitchFamily="18" charset="0"/>
              </a:rPr>
              <a:t>	- İdari </a:t>
            </a:r>
            <a:r>
              <a:rPr lang="tr-TR" sz="2000" dirty="0">
                <a:latin typeface="Times New Roman" pitchFamily="18" charset="0"/>
                <a:cs typeface="Times New Roman" pitchFamily="18" charset="0"/>
              </a:rPr>
              <a:t>para cezaları için idari </a:t>
            </a:r>
            <a:r>
              <a:rPr lang="tr-TR" sz="2000" dirty="0" smtClean="0">
                <a:latin typeface="Times New Roman" pitchFamily="18" charset="0"/>
                <a:cs typeface="Times New Roman" pitchFamily="18" charset="0"/>
              </a:rPr>
              <a:t>yaptırım kararında </a:t>
            </a:r>
            <a:r>
              <a:rPr lang="tr-TR" sz="2000" dirty="0">
                <a:latin typeface="Times New Roman" pitchFamily="18" charset="0"/>
                <a:cs typeface="Times New Roman" pitchFamily="18" charset="0"/>
              </a:rPr>
              <a:t>yer alan tutar ile bunlar üzerinden hesaplanan </a:t>
            </a:r>
            <a:r>
              <a:rPr lang="tr-TR" sz="2000" dirty="0" err="1">
                <a:latin typeface="Times New Roman" pitchFamily="18" charset="0"/>
                <a:cs typeface="Times New Roman" pitchFamily="18" charset="0"/>
              </a:rPr>
              <a:t>fer’ileri</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6183 </a:t>
            </a:r>
            <a:r>
              <a:rPr lang="tr-TR" sz="2000" dirty="0">
                <a:solidFill>
                  <a:srgbClr val="FF0000"/>
                </a:solidFill>
                <a:latin typeface="Times New Roman" pitchFamily="18" charset="0"/>
                <a:cs typeface="Times New Roman" pitchFamily="18" charset="0"/>
              </a:rPr>
              <a:t>sayılı Kanun hükümlerine göre takip ve tahsil edilecektir.</a:t>
            </a:r>
          </a:p>
          <a:p>
            <a:pPr marL="0" indent="0" algn="just">
              <a:buNone/>
            </a:pPr>
            <a:r>
              <a:rPr lang="tr-TR" sz="2000" dirty="0" smtClean="0">
                <a:latin typeface="Times New Roman" pitchFamily="18" charset="0"/>
                <a:cs typeface="Times New Roman" pitchFamily="18" charset="0"/>
              </a:rPr>
              <a:t>	Ancak</a:t>
            </a:r>
            <a:r>
              <a:rPr lang="tr-TR" sz="2000" dirty="0">
                <a:latin typeface="Times New Roman" pitchFamily="18" charset="0"/>
                <a:cs typeface="Times New Roman" pitchFamily="18" charset="0"/>
              </a:rPr>
              <a:t>, Kanunun yayımlandığı tarihten önce </a:t>
            </a:r>
            <a:r>
              <a:rPr lang="tr-TR" sz="2000" dirty="0" smtClean="0">
                <a:latin typeface="Times New Roman" pitchFamily="18" charset="0"/>
                <a:cs typeface="Times New Roman" pitchFamily="18" charset="0"/>
              </a:rPr>
              <a:t>verilmiş </a:t>
            </a:r>
            <a:r>
              <a:rPr lang="tr-TR" sz="2000" dirty="0">
                <a:latin typeface="Times New Roman" pitchFamily="18" charset="0"/>
                <a:cs typeface="Times New Roman" pitchFamily="18" charset="0"/>
              </a:rPr>
              <a:t>olan en son yargı kararının tarhiyatın tasdikine </a:t>
            </a:r>
            <a:r>
              <a:rPr lang="tr-TR" sz="2000" dirty="0" smtClean="0">
                <a:latin typeface="Times New Roman" pitchFamily="18" charset="0"/>
                <a:cs typeface="Times New Roman" pitchFamily="18" charset="0"/>
              </a:rPr>
              <a:t>ilişkin olması hâlinde </a:t>
            </a:r>
            <a:r>
              <a:rPr lang="tr-TR" sz="2000" dirty="0">
                <a:latin typeface="Times New Roman" pitchFamily="18" charset="0"/>
                <a:cs typeface="Times New Roman" pitchFamily="18" charset="0"/>
              </a:rPr>
              <a:t>bu karar üzerine tahakkuk eden alacak tutarları esas alınacaktır. Bir </a:t>
            </a:r>
            <a:r>
              <a:rPr lang="tr-TR" sz="2000" dirty="0" smtClean="0">
                <a:latin typeface="Times New Roman" pitchFamily="18" charset="0"/>
                <a:cs typeface="Times New Roman" pitchFamily="18" charset="0"/>
              </a:rPr>
              <a:t>başka </a:t>
            </a:r>
            <a:r>
              <a:rPr lang="tr-TR" sz="2000" dirty="0">
                <a:latin typeface="Times New Roman" pitchFamily="18" charset="0"/>
                <a:cs typeface="Times New Roman" pitchFamily="18" charset="0"/>
              </a:rPr>
              <a:t>anlatımla, tasdik kararı üzerine </a:t>
            </a:r>
            <a:r>
              <a:rPr lang="tr-TR" sz="2000" dirty="0" smtClean="0">
                <a:latin typeface="Times New Roman" pitchFamily="18" charset="0"/>
                <a:cs typeface="Times New Roman" pitchFamily="18" charset="0"/>
              </a:rPr>
              <a:t>yapılan tahakkuk işleminde </a:t>
            </a:r>
            <a:r>
              <a:rPr lang="tr-TR" sz="2000" dirty="0">
                <a:latin typeface="Times New Roman" pitchFamily="18" charset="0"/>
                <a:cs typeface="Times New Roman" pitchFamily="18" charset="0"/>
              </a:rPr>
              <a:t>herhangi bir </a:t>
            </a:r>
            <a:r>
              <a:rPr lang="tr-TR" sz="2000" dirty="0" smtClean="0">
                <a:latin typeface="Times New Roman" pitchFamily="18" charset="0"/>
                <a:cs typeface="Times New Roman" pitchFamily="18" charset="0"/>
              </a:rPr>
              <a:t>değişiklik </a:t>
            </a:r>
            <a:r>
              <a:rPr lang="tr-TR" sz="2000" dirty="0">
                <a:latin typeface="Times New Roman" pitchFamily="18" charset="0"/>
                <a:cs typeface="Times New Roman" pitchFamily="18" charset="0"/>
              </a:rPr>
              <a:t>yapılmayacaktır</a:t>
            </a:r>
          </a:p>
        </p:txBody>
      </p:sp>
    </p:spTree>
    <p:extLst>
      <p:ext uri="{BB962C8B-B14F-4D97-AF65-F5344CB8AC3E}">
        <p14:creationId xmlns:p14="http://schemas.microsoft.com/office/powerpoint/2010/main" val="38948451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lgn="just">
              <a:buNone/>
            </a:pPr>
            <a:r>
              <a:rPr lang="tr-TR" sz="1800" dirty="0" smtClean="0">
                <a:latin typeface="Times New Roman" pitchFamily="18" charset="0"/>
                <a:cs typeface="Times New Roman" pitchFamily="18" charset="0"/>
              </a:rPr>
              <a:t>	7143 </a:t>
            </a:r>
            <a:r>
              <a:rPr lang="tr-TR" sz="1800" dirty="0">
                <a:latin typeface="Times New Roman" pitchFamily="18" charset="0"/>
                <a:cs typeface="Times New Roman" pitchFamily="18" charset="0"/>
              </a:rPr>
              <a:t>sayılı Kanunun 3 üncü maddesinden, 213 ve 6183 sayılı Kanunlar ile diğer kanunlarda yer alan sorumluluk düzenlemeleri nedeniyle mirasçılar, kefiller, şirket ortakları ve kanuni temsilciler gibi amme borçlusu sayılan kişilerin sorumlu oldukları tutar dikkate alınarak yararlanması mümkün </a:t>
            </a:r>
            <a:r>
              <a:rPr lang="tr-TR" sz="1800" b="1" u="sng" dirty="0">
                <a:latin typeface="Times New Roman" pitchFamily="18" charset="0"/>
                <a:cs typeface="Times New Roman" pitchFamily="18" charset="0"/>
              </a:rPr>
              <a:t>bulunmamaktadır</a:t>
            </a:r>
            <a:r>
              <a:rPr lang="tr-TR" sz="1800" b="1" u="sng" dirty="0" smtClean="0">
                <a:latin typeface="Times New Roman" pitchFamily="18" charset="0"/>
                <a:cs typeface="Times New Roman" pitchFamily="18" charset="0"/>
              </a:rPr>
              <a:t>. </a:t>
            </a:r>
          </a:p>
          <a:p>
            <a:pPr marL="0" indent="0" algn="just">
              <a:buNone/>
            </a:pPr>
            <a:r>
              <a:rPr lang="tr-TR" sz="1800" dirty="0">
                <a:solidFill>
                  <a:srgbClr val="FF0000"/>
                </a:solidFill>
                <a:latin typeface="Times New Roman" pitchFamily="18" charset="0"/>
                <a:cs typeface="Times New Roman" pitchFamily="18" charset="0"/>
              </a:rPr>
              <a:t>	</a:t>
            </a:r>
            <a:r>
              <a:rPr lang="tr-TR" sz="1800" dirty="0" smtClean="0">
                <a:solidFill>
                  <a:srgbClr val="FF0000"/>
                </a:solidFill>
                <a:latin typeface="Times New Roman" pitchFamily="18" charset="0"/>
                <a:cs typeface="Times New Roman" pitchFamily="18" charset="0"/>
              </a:rPr>
              <a:t>Yani burada davadan sadece bir kesim vazgeçip de geri kalan taraf vazgeçmez ise yapılandırmaya başvurulamıyor. Kanun koyucunun amacı </a:t>
            </a:r>
            <a:r>
              <a:rPr lang="tr-TR" sz="1800" dirty="0" err="1" smtClean="0">
                <a:solidFill>
                  <a:srgbClr val="FF0000"/>
                </a:solidFill>
                <a:latin typeface="Times New Roman" pitchFamily="18" charset="0"/>
                <a:cs typeface="Times New Roman" pitchFamily="18" charset="0"/>
              </a:rPr>
              <a:t>ihilafı</a:t>
            </a:r>
            <a:r>
              <a:rPr lang="tr-TR" sz="1800" dirty="0" smtClean="0">
                <a:solidFill>
                  <a:srgbClr val="FF0000"/>
                </a:solidFill>
                <a:latin typeface="Times New Roman" pitchFamily="18" charset="0"/>
                <a:cs typeface="Times New Roman" pitchFamily="18" charset="0"/>
              </a:rPr>
              <a:t> tamamen kapatmak.</a:t>
            </a:r>
            <a:endParaRPr lang="tr-TR" sz="1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79605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chor="ctr">
            <a:normAutofit/>
          </a:bodyPr>
          <a:lstStyle/>
          <a:p>
            <a:pPr algn="ctr"/>
            <a:r>
              <a:rPr lang="tr-TR" sz="2000" b="1" dirty="0" smtClean="0">
                <a:solidFill>
                  <a:srgbClr val="FF0000"/>
                </a:solidFill>
                <a:latin typeface="Times New Roman" pitchFamily="18" charset="0"/>
                <a:cs typeface="Times New Roman" pitchFamily="18" charset="0"/>
              </a:rPr>
              <a:t>3-İNCELEME VE TARHİYAT SAFHASINDA BULUNAN İŞLEMLERE İLİŞKİN HÜKÜMLER:</a:t>
            </a:r>
            <a:endParaRPr lang="tr-TR" sz="2000" b="1" dirty="0">
              <a:solidFill>
                <a:srgbClr val="FF0000"/>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457200" y="1340768"/>
            <a:ext cx="7467600" cy="5133184"/>
          </a:xfrm>
        </p:spPr>
        <p:txBody>
          <a:bodyPr>
            <a:normAutofit lnSpcReduction="10000"/>
          </a:bodyPr>
          <a:lstStyle/>
          <a:p>
            <a:pPr marL="0" indent="0" algn="just">
              <a:buNone/>
            </a:pPr>
            <a:r>
              <a:rPr lang="tr-TR" sz="2000" dirty="0" smtClean="0">
                <a:latin typeface="Times New Roman" pitchFamily="18" charset="0"/>
                <a:cs typeface="Times New Roman" pitchFamily="18" charset="0"/>
              </a:rPr>
              <a:t>	Bu </a:t>
            </a:r>
            <a:r>
              <a:rPr lang="tr-TR" sz="2000" dirty="0">
                <a:latin typeface="Times New Roman" pitchFamily="18" charset="0"/>
                <a:cs typeface="Times New Roman" pitchFamily="18" charset="0"/>
              </a:rPr>
              <a:t>Kanunun kapsadığı dönemlere ilişkin olarak, bu Kanunun yayımı tarihinden </a:t>
            </a:r>
            <a:r>
              <a:rPr lang="tr-TR" sz="2000" dirty="0" smtClean="0">
                <a:latin typeface="Times New Roman" pitchFamily="18" charset="0"/>
                <a:cs typeface="Times New Roman" pitchFamily="18" charset="0"/>
              </a:rPr>
              <a:t>(18.05.2018) önce </a:t>
            </a:r>
            <a:r>
              <a:rPr lang="tr-TR" sz="2000" dirty="0">
                <a:latin typeface="Times New Roman" pitchFamily="18" charset="0"/>
                <a:cs typeface="Times New Roman" pitchFamily="18" charset="0"/>
              </a:rPr>
              <a:t>başlanıldığı hâlde, tamamlanamamış olan vergi incelemeleri ile takdir, tarh ve tahakkuk işlemlerine bu Kanunun </a:t>
            </a:r>
            <a:r>
              <a:rPr lang="tr-TR" sz="2000" dirty="0">
                <a:solidFill>
                  <a:srgbClr val="FF0000"/>
                </a:solidFill>
                <a:latin typeface="Times New Roman" pitchFamily="18" charset="0"/>
                <a:cs typeface="Times New Roman" pitchFamily="18" charset="0"/>
              </a:rPr>
              <a:t>matrah ve vergi artırımına ilişkin hükümleri saklı kalmak kaydıyla </a:t>
            </a:r>
            <a:r>
              <a:rPr lang="tr-TR" sz="2000" dirty="0">
                <a:latin typeface="Times New Roman" pitchFamily="18" charset="0"/>
                <a:cs typeface="Times New Roman" pitchFamily="18" charset="0"/>
              </a:rPr>
              <a:t>devam edilir.</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Kanun </a:t>
            </a:r>
            <a:r>
              <a:rPr lang="tr-TR" sz="2000" dirty="0">
                <a:latin typeface="Times New Roman" pitchFamily="18" charset="0"/>
                <a:cs typeface="Times New Roman" pitchFamily="18" charset="0"/>
              </a:rPr>
              <a:t>hükmünden yararlanılabilmesi için</a:t>
            </a:r>
            <a:r>
              <a:rPr lang="tr-TR" sz="2000" dirty="0" smtClean="0">
                <a:latin typeface="Times New Roman" pitchFamily="18" charset="0"/>
                <a:cs typeface="Times New Roman" pitchFamily="18" charset="0"/>
              </a:rPr>
              <a:t>, 31.07.2018 tarihine kadar başvurmak gerekir.</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inceleme bu tarihe kadar bitmemişse veya tebligatın yapıldığı tarih ile 31.07.2018 arasında 30 günden az bir süre varsa tebligat tarihinden itibaren 30 gün içinde vergi </a:t>
            </a:r>
            <a:r>
              <a:rPr lang="tr-TR" sz="2000" dirty="0">
                <a:latin typeface="Times New Roman" pitchFamily="18" charset="0"/>
                <a:cs typeface="Times New Roman" pitchFamily="18" charset="0"/>
              </a:rPr>
              <a:t>dairesine başvuruda bulunulması gerekmektedir</a:t>
            </a:r>
            <a:r>
              <a:rPr lang="tr-TR" sz="2000" dirty="0" smtClean="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Yani şu aşamada devam eden incelemeler ile ilgili olarak, inceleme veya tarh işlemi ne zaman biterse bitsin (İsterse 2 yıl sonra bitsin)  30 gün içinde usulüne uygun bir şekilde başvurulması halinde bu madde hükümlerinden yararlanılacak.</a:t>
            </a:r>
          </a:p>
          <a:p>
            <a:pPr marL="0" indent="0" algn="just">
              <a:buNone/>
            </a:pP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527130296"/>
      </p:ext>
    </p:extLst>
  </p:cSld>
  <p:clrMapOvr>
    <a:masterClrMapping/>
  </p:clrMapOvr>
  <p:transition spd="slow">
    <p:wheel spokes="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fontScale="92500" lnSpcReduction="20000"/>
          </a:bodyPr>
          <a:lstStyle/>
          <a:p>
            <a:pPr marL="0" indent="0" algn="ctr">
              <a:buNone/>
            </a:pPr>
            <a:r>
              <a:rPr lang="tr-TR" b="1" dirty="0" smtClean="0">
                <a:solidFill>
                  <a:srgbClr val="FF0000"/>
                </a:solidFill>
                <a:latin typeface="Times New Roman" pitchFamily="18" charset="0"/>
                <a:cs typeface="Times New Roman" pitchFamily="18" charset="0"/>
              </a:rPr>
              <a:t>Ödenecek Tutarın Tespit Edilmesi:</a:t>
            </a:r>
          </a:p>
          <a:p>
            <a:pPr marL="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Tarh </a:t>
            </a:r>
            <a:r>
              <a:rPr lang="tr-TR" dirty="0">
                <a:latin typeface="Times New Roman" pitchFamily="18" charset="0"/>
                <a:cs typeface="Times New Roman" pitchFamily="18" charset="0"/>
              </a:rPr>
              <a:t>edilen verginin %50’sinin,</a:t>
            </a:r>
          </a:p>
          <a:p>
            <a:pPr marL="0" indent="0">
              <a:buNone/>
            </a:pP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Kanunun yayımlandığı tarihe kadar </a:t>
            </a:r>
            <a:r>
              <a:rPr lang="tr-TR" dirty="0">
                <a:latin typeface="Times New Roman" pitchFamily="18" charset="0"/>
                <a:cs typeface="Times New Roman" pitchFamily="18" charset="0"/>
              </a:rPr>
              <a:t>hesaplanan gecikme </a:t>
            </a:r>
            <a:r>
              <a:rPr lang="tr-TR" dirty="0" smtClean="0">
                <a:latin typeface="Times New Roman" pitchFamily="18" charset="0"/>
                <a:cs typeface="Times New Roman" pitchFamily="18" charset="0"/>
              </a:rPr>
              <a:t>faizi yerine </a:t>
            </a:r>
            <a:r>
              <a:rPr lang="tr-TR" b="1" dirty="0">
                <a:latin typeface="Times New Roman" pitchFamily="18" charset="0"/>
                <a:cs typeface="Times New Roman" pitchFamily="18" charset="0"/>
              </a:rPr>
              <a:t>Yİ-ÜFE</a:t>
            </a:r>
            <a:r>
              <a:rPr lang="tr-TR" dirty="0">
                <a:latin typeface="Times New Roman" pitchFamily="18" charset="0"/>
                <a:cs typeface="Times New Roman" pitchFamily="18" charset="0"/>
              </a:rPr>
              <a:t> tutarının,</a:t>
            </a:r>
          </a:p>
          <a:p>
            <a:pPr marL="0" indent="0">
              <a:buNone/>
            </a:pP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Kanunun yayımlandığı tarihten sonrası </a:t>
            </a:r>
            <a:r>
              <a:rPr lang="tr-TR" dirty="0">
                <a:latin typeface="Times New Roman" pitchFamily="18" charset="0"/>
                <a:cs typeface="Times New Roman" pitchFamily="18" charset="0"/>
              </a:rPr>
              <a:t>için </a:t>
            </a:r>
            <a:r>
              <a:rPr lang="tr-TR" dirty="0" smtClean="0">
                <a:latin typeface="Times New Roman" pitchFamily="18" charset="0"/>
                <a:cs typeface="Times New Roman" pitchFamily="18" charset="0"/>
              </a:rPr>
              <a:t>hesaplanacak </a:t>
            </a:r>
            <a:r>
              <a:rPr lang="tr-TR" b="1" dirty="0" smtClean="0">
                <a:latin typeface="Times New Roman" pitchFamily="18" charset="0"/>
                <a:cs typeface="Times New Roman" pitchFamily="18" charset="0"/>
              </a:rPr>
              <a:t>gecikme </a:t>
            </a:r>
            <a:r>
              <a:rPr lang="tr-TR" b="1" dirty="0">
                <a:latin typeface="Times New Roman" pitchFamily="18" charset="0"/>
                <a:cs typeface="Times New Roman" pitchFamily="18" charset="0"/>
              </a:rPr>
              <a:t>faizinin</a:t>
            </a:r>
            <a:r>
              <a:rPr lang="tr-TR" dirty="0">
                <a:latin typeface="Times New Roman" pitchFamily="18" charset="0"/>
                <a:cs typeface="Times New Roman" pitchFamily="18" charset="0"/>
              </a:rPr>
              <a:t>,</a:t>
            </a:r>
          </a:p>
          <a:p>
            <a:pPr marL="0" indent="0">
              <a:buNone/>
            </a:pPr>
            <a:r>
              <a:rPr lang="tr-TR" dirty="0">
                <a:latin typeface="Times New Roman" pitchFamily="18" charset="0"/>
                <a:cs typeface="Times New Roman" pitchFamily="18" charset="0"/>
              </a:rPr>
              <a:t>›   Vergi aslına bağlı olmayan (usulsüzlük ve özel usulsüzlük)</a:t>
            </a:r>
          </a:p>
          <a:p>
            <a:pPr marL="0" indent="0">
              <a:buNone/>
            </a:pPr>
            <a:r>
              <a:rPr lang="tr-TR" dirty="0">
                <a:latin typeface="Times New Roman" pitchFamily="18" charset="0"/>
                <a:cs typeface="Times New Roman" pitchFamily="18" charset="0"/>
              </a:rPr>
              <a:t>cezanın %</a:t>
            </a:r>
            <a:r>
              <a:rPr lang="tr-TR" dirty="0" smtClean="0">
                <a:latin typeface="Times New Roman" pitchFamily="18" charset="0"/>
                <a:cs typeface="Times New Roman" pitchFamily="18" charset="0"/>
              </a:rPr>
              <a:t>25’inin, </a:t>
            </a:r>
          </a:p>
          <a:p>
            <a:pPr marL="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ödenmesi </a:t>
            </a:r>
            <a:r>
              <a:rPr lang="tr-TR" dirty="0">
                <a:latin typeface="Times New Roman" pitchFamily="18" charset="0"/>
                <a:cs typeface="Times New Roman" pitchFamily="18" charset="0"/>
              </a:rPr>
              <a:t>şartıyla</a:t>
            </a:r>
            <a:r>
              <a:rPr lang="tr-TR" dirty="0" smtClean="0">
                <a:latin typeface="Times New Roman" pitchFamily="18" charset="0"/>
                <a:cs typeface="Times New Roman" pitchFamily="18" charset="0"/>
              </a:rPr>
              <a:t>,</a:t>
            </a:r>
          </a:p>
          <a:p>
            <a:pPr marL="0" indent="0">
              <a:buNone/>
            </a:pPr>
            <a:endParaRPr lang="tr-TR" dirty="0">
              <a:latin typeface="Times New Roman" pitchFamily="18" charset="0"/>
              <a:cs typeface="Times New Roman" pitchFamily="18" charset="0"/>
            </a:endParaRPr>
          </a:p>
          <a:p>
            <a:pPr marL="0" indent="0">
              <a:buNone/>
            </a:pP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   </a:t>
            </a:r>
            <a:r>
              <a:rPr lang="tr-TR" dirty="0">
                <a:solidFill>
                  <a:srgbClr val="FF0000"/>
                </a:solidFill>
                <a:latin typeface="Times New Roman" pitchFamily="18" charset="0"/>
                <a:cs typeface="Times New Roman" pitchFamily="18" charset="0"/>
              </a:rPr>
              <a:t>Vergi aslının </a:t>
            </a:r>
            <a:r>
              <a:rPr lang="tr-TR" dirty="0">
                <a:latin typeface="Times New Roman" pitchFamily="18" charset="0"/>
                <a:cs typeface="Times New Roman" pitchFamily="18" charset="0"/>
              </a:rPr>
              <a:t>kalan %50’sinin,</a:t>
            </a:r>
          </a:p>
          <a:p>
            <a:pPr marL="0" indent="0">
              <a:buNone/>
            </a:pP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Vergi aslına bağlı olan (vergi </a:t>
            </a:r>
            <a:r>
              <a:rPr lang="tr-TR" b="1" dirty="0" err="1">
                <a:latin typeface="Times New Roman" pitchFamily="18" charset="0"/>
                <a:cs typeface="Times New Roman" pitchFamily="18" charset="0"/>
              </a:rPr>
              <a:t>ziyaı</a:t>
            </a:r>
            <a:r>
              <a:rPr lang="tr-TR" b="1" dirty="0">
                <a:latin typeface="Times New Roman" pitchFamily="18" charset="0"/>
                <a:cs typeface="Times New Roman" pitchFamily="18" charset="0"/>
              </a:rPr>
              <a:t>) cezaların </a:t>
            </a:r>
            <a:r>
              <a:rPr lang="tr-TR" u="sng" dirty="0">
                <a:solidFill>
                  <a:srgbClr val="FF0000"/>
                </a:solidFill>
                <a:latin typeface="Times New Roman" pitchFamily="18" charset="0"/>
                <a:cs typeface="Times New Roman" pitchFamily="18" charset="0"/>
              </a:rPr>
              <a:t>tamamının,</a:t>
            </a:r>
          </a:p>
          <a:p>
            <a:pPr marL="0" indent="0">
              <a:buNone/>
            </a:pP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Vergi aslına bağlı olmayan cezaların </a:t>
            </a:r>
            <a:r>
              <a:rPr lang="tr-TR" dirty="0">
                <a:latin typeface="Times New Roman" pitchFamily="18" charset="0"/>
                <a:cs typeface="Times New Roman" pitchFamily="18" charset="0"/>
              </a:rPr>
              <a:t>(usulsüzlük ve </a:t>
            </a:r>
            <a:r>
              <a:rPr lang="tr-TR" dirty="0" smtClean="0">
                <a:latin typeface="Times New Roman" pitchFamily="18" charset="0"/>
                <a:cs typeface="Times New Roman" pitchFamily="18" charset="0"/>
              </a:rPr>
              <a:t>özel usulsüzlük</a:t>
            </a:r>
            <a:r>
              <a:rPr lang="tr-TR" dirty="0">
                <a:latin typeface="Times New Roman" pitchFamily="18" charset="0"/>
                <a:cs typeface="Times New Roman" pitchFamily="18" charset="0"/>
              </a:rPr>
              <a:t>) </a:t>
            </a:r>
            <a:r>
              <a:rPr lang="tr-TR" dirty="0">
                <a:solidFill>
                  <a:srgbClr val="FF0000"/>
                </a:solidFill>
                <a:latin typeface="Times New Roman" pitchFamily="18" charset="0"/>
                <a:cs typeface="Times New Roman" pitchFamily="18" charset="0"/>
              </a:rPr>
              <a:t>kalan %75’inin</a:t>
            </a:r>
            <a:r>
              <a:rPr lang="tr-TR" dirty="0">
                <a:latin typeface="Times New Roman" pitchFamily="18" charset="0"/>
                <a:cs typeface="Times New Roman" pitchFamily="18" charset="0"/>
              </a:rPr>
              <a:t>,</a:t>
            </a:r>
          </a:p>
          <a:p>
            <a:pPr marL="0" indent="0" algn="just">
              <a:buNone/>
            </a:pP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Gecikme </a:t>
            </a:r>
            <a:r>
              <a:rPr lang="tr-TR" dirty="0">
                <a:latin typeface="Times New Roman" pitchFamily="18" charset="0"/>
                <a:cs typeface="Times New Roman" pitchFamily="18" charset="0"/>
              </a:rPr>
              <a:t>faizinin </a:t>
            </a:r>
            <a:r>
              <a:rPr lang="tr-TR" dirty="0" smtClean="0">
                <a:solidFill>
                  <a:srgbClr val="FF0000"/>
                </a:solidFill>
                <a:latin typeface="Times New Roman" pitchFamily="18" charset="0"/>
                <a:cs typeface="Times New Roman" pitchFamily="18" charset="0"/>
              </a:rPr>
              <a:t>tamamının</a:t>
            </a:r>
            <a:r>
              <a:rPr lang="tr-TR" dirty="0" smtClean="0">
                <a:latin typeface="Times New Roman" pitchFamily="18" charset="0"/>
                <a:cs typeface="Times New Roman" pitchFamily="18" charset="0"/>
              </a:rPr>
              <a:t> tahsilinden </a:t>
            </a:r>
            <a:r>
              <a:rPr lang="tr-TR" dirty="0">
                <a:latin typeface="Times New Roman" pitchFamily="18" charset="0"/>
                <a:cs typeface="Times New Roman" pitchFamily="18" charset="0"/>
              </a:rPr>
              <a:t>vazgeçilecektir.</a:t>
            </a:r>
          </a:p>
        </p:txBody>
      </p:sp>
    </p:spTree>
    <p:extLst>
      <p:ext uri="{BB962C8B-B14F-4D97-AF65-F5344CB8AC3E}">
        <p14:creationId xmlns:p14="http://schemas.microsoft.com/office/powerpoint/2010/main" val="3121139412"/>
      </p:ext>
    </p:extLst>
  </p:cSld>
  <p:clrMapOvr>
    <a:masterClrMapping/>
  </p:clrMapOvr>
  <p:transition spd="slow">
    <p:wheel spokes="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a:bodyPr>
          <a:lstStyle/>
          <a:p>
            <a:pPr marL="0" indent="0" algn="just">
              <a:buNone/>
            </a:pPr>
            <a:r>
              <a:rPr lang="tr-TR" sz="2000" b="1" dirty="0" smtClean="0">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Örnek: </a:t>
            </a:r>
            <a:r>
              <a:rPr lang="tr-TR" sz="2000" dirty="0" smtClean="0">
                <a:latin typeface="Times New Roman" pitchFamily="18" charset="0"/>
                <a:cs typeface="Times New Roman" pitchFamily="18" charset="0"/>
              </a:rPr>
              <a:t>Mükellefin </a:t>
            </a:r>
            <a:r>
              <a:rPr lang="tr-TR" sz="2000" dirty="0">
                <a:latin typeface="Times New Roman" pitchFamily="18" charset="0"/>
                <a:cs typeface="Times New Roman" pitchFamily="18" charset="0"/>
              </a:rPr>
              <a:t>defter ve belgeleri </a:t>
            </a:r>
            <a:r>
              <a:rPr lang="tr-TR" sz="2000" b="1" dirty="0">
                <a:latin typeface="Times New Roman" pitchFamily="18" charset="0"/>
                <a:cs typeface="Times New Roman" pitchFamily="18" charset="0"/>
              </a:rPr>
              <a:t>N</a:t>
            </a:r>
            <a:r>
              <a:rPr lang="tr-TR" sz="2000" b="1" dirty="0" smtClean="0">
                <a:latin typeface="Times New Roman" pitchFamily="18" charset="0"/>
                <a:cs typeface="Times New Roman" pitchFamily="18" charset="0"/>
              </a:rPr>
              <a:t>isan/2016</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vergilendirme dönemine </a:t>
            </a:r>
            <a:r>
              <a:rPr lang="tr-TR" sz="2000" dirty="0" smtClean="0">
                <a:latin typeface="Times New Roman" pitchFamily="18" charset="0"/>
                <a:cs typeface="Times New Roman" pitchFamily="18" charset="0"/>
              </a:rPr>
              <a:t>ilişkin </a:t>
            </a:r>
            <a:r>
              <a:rPr lang="tr-TR" sz="2000" dirty="0">
                <a:latin typeface="Times New Roman" pitchFamily="18" charset="0"/>
                <a:cs typeface="Times New Roman" pitchFamily="18" charset="0"/>
              </a:rPr>
              <a:t>katma değer vergisi yönünden incelemeye </a:t>
            </a:r>
            <a:r>
              <a:rPr lang="tr-TR" sz="2000" dirty="0" smtClean="0">
                <a:latin typeface="Times New Roman" pitchFamily="18" charset="0"/>
                <a:cs typeface="Times New Roman" pitchFamily="18" charset="0"/>
              </a:rPr>
              <a:t>başlanılmış </a:t>
            </a:r>
            <a:r>
              <a:rPr lang="tr-TR" sz="2000" dirty="0">
                <a:latin typeface="Times New Roman" pitchFamily="18" charset="0"/>
                <a:cs typeface="Times New Roman" pitchFamily="18" charset="0"/>
              </a:rPr>
              <a:t>ve </a:t>
            </a:r>
            <a:r>
              <a:rPr lang="tr-TR" sz="2000" dirty="0" smtClean="0">
                <a:latin typeface="Times New Roman" pitchFamily="18" charset="0"/>
                <a:cs typeface="Times New Roman" pitchFamily="18" charset="0"/>
              </a:rPr>
              <a:t>7143 </a:t>
            </a:r>
            <a:r>
              <a:rPr lang="tr-TR" sz="2000" dirty="0">
                <a:latin typeface="Times New Roman" pitchFamily="18" charset="0"/>
                <a:cs typeface="Times New Roman" pitchFamily="18" charset="0"/>
              </a:rPr>
              <a:t>sayılı Kanunun yayımlandığı tarih itibarıyla inceleme </a:t>
            </a:r>
            <a:r>
              <a:rPr lang="tr-TR" sz="2000" u="sng" dirty="0" smtClean="0">
                <a:latin typeface="Times New Roman" pitchFamily="18" charset="0"/>
                <a:cs typeface="Times New Roman" pitchFamily="18" charset="0"/>
              </a:rPr>
              <a:t>sonuçlanmamıştır</a:t>
            </a:r>
            <a:r>
              <a:rPr lang="tr-TR" sz="2000" u="sng" dirty="0">
                <a:latin typeface="Times New Roman" pitchFamily="18" charset="0"/>
                <a:cs typeface="Times New Roman" pitchFamily="18" charset="0"/>
              </a:rPr>
              <a:t>.</a:t>
            </a:r>
            <a:r>
              <a:rPr lang="tr-TR" sz="2000" dirty="0">
                <a:latin typeface="Times New Roman" pitchFamily="18" charset="0"/>
                <a:cs typeface="Times New Roman" pitchFamily="18" charset="0"/>
              </a:rPr>
              <a:t> Ayrıca mükellef tarafından bu Kanun uyarınca söz konusu vergi türünden </a:t>
            </a:r>
            <a:r>
              <a:rPr lang="tr-TR" sz="2000" b="1" dirty="0">
                <a:solidFill>
                  <a:srgbClr val="FF0000"/>
                </a:solidFill>
                <a:latin typeface="Times New Roman" pitchFamily="18" charset="0"/>
                <a:cs typeface="Times New Roman" pitchFamily="18" charset="0"/>
              </a:rPr>
              <a:t>matrah artırımında da </a:t>
            </a:r>
            <a:r>
              <a:rPr lang="tr-TR" sz="2000" b="1" dirty="0" smtClean="0">
                <a:solidFill>
                  <a:srgbClr val="FF0000"/>
                </a:solidFill>
                <a:latin typeface="Times New Roman" pitchFamily="18" charset="0"/>
                <a:cs typeface="Times New Roman" pitchFamily="18" charset="0"/>
              </a:rPr>
              <a:t>bulunulmamıştır</a:t>
            </a:r>
            <a:r>
              <a:rPr lang="tr-TR" sz="2000" b="1" dirty="0">
                <a:solidFill>
                  <a:srgbClr val="FF0000"/>
                </a:solidFill>
                <a:latin typeface="Times New Roman" pitchFamily="18" charset="0"/>
                <a:cs typeface="Times New Roman" pitchFamily="18" charset="0"/>
              </a:rPr>
              <a:t>.</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inceleme </a:t>
            </a:r>
            <a:r>
              <a:rPr lang="tr-TR" sz="2000" dirty="0">
                <a:latin typeface="Times New Roman" pitchFamily="18" charset="0"/>
                <a:cs typeface="Times New Roman" pitchFamily="18" charset="0"/>
              </a:rPr>
              <a:t>sonucu düzenlenen vergi inceleme raporunun </a:t>
            </a:r>
            <a:r>
              <a:rPr lang="tr-TR" sz="2000" b="1" dirty="0" smtClean="0">
                <a:latin typeface="Times New Roman" pitchFamily="18" charset="0"/>
                <a:cs typeface="Times New Roman" pitchFamily="18" charset="0"/>
              </a:rPr>
              <a:t>6/6/2018</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tarihinde vergi dairesi kayıtlarına intikal ettiği, rapor üzerine mükellef adına 3</a:t>
            </a:r>
            <a:r>
              <a:rPr lang="tr-TR" sz="2000" dirty="0" smtClean="0">
                <a:latin typeface="Times New Roman" pitchFamily="18" charset="0"/>
                <a:cs typeface="Times New Roman" pitchFamily="18" charset="0"/>
              </a:rPr>
              <a:t>.500.000-TL. </a:t>
            </a:r>
            <a:r>
              <a:rPr lang="tr-TR" sz="2000" dirty="0">
                <a:latin typeface="Times New Roman" pitchFamily="18" charset="0"/>
                <a:cs typeface="Times New Roman" pitchFamily="18" charset="0"/>
              </a:rPr>
              <a:t>katma değer vergisi tarh edildiği, 3</a:t>
            </a:r>
            <a:r>
              <a:rPr lang="tr-TR" sz="2000" dirty="0" smtClean="0">
                <a:latin typeface="Times New Roman" pitchFamily="18" charset="0"/>
                <a:cs typeface="Times New Roman" pitchFamily="18" charset="0"/>
              </a:rPr>
              <a:t>.500.000-TL. </a:t>
            </a:r>
            <a:r>
              <a:rPr lang="tr-TR" sz="2000" dirty="0">
                <a:latin typeface="Times New Roman" pitchFamily="18" charset="0"/>
                <a:cs typeface="Times New Roman" pitchFamily="18" charset="0"/>
              </a:rPr>
              <a:t>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cezası kesildiği ve tarhiyata </a:t>
            </a:r>
            <a:r>
              <a:rPr lang="tr-TR" sz="2000" dirty="0" smtClean="0">
                <a:latin typeface="Times New Roman" pitchFamily="18" charset="0"/>
                <a:cs typeface="Times New Roman" pitchFamily="18" charset="0"/>
              </a:rPr>
              <a:t>ilişkin </a:t>
            </a:r>
            <a:r>
              <a:rPr lang="tr-TR" sz="2000" dirty="0">
                <a:latin typeface="Times New Roman" pitchFamily="18" charset="0"/>
                <a:cs typeface="Times New Roman" pitchFamily="18" charset="0"/>
              </a:rPr>
              <a:t>vergi/ceza ihbarnamesinin </a:t>
            </a:r>
            <a:r>
              <a:rPr lang="tr-TR" sz="2000" b="1" dirty="0" smtClean="0">
                <a:latin typeface="Times New Roman" pitchFamily="18" charset="0"/>
                <a:cs typeface="Times New Roman" pitchFamily="18" charset="0"/>
              </a:rPr>
              <a:t>11/9/2018</a:t>
            </a:r>
            <a:r>
              <a:rPr lang="tr-TR" sz="2000" dirty="0" smtClean="0">
                <a:latin typeface="Times New Roman" pitchFamily="18" charset="0"/>
                <a:cs typeface="Times New Roman" pitchFamily="18" charset="0"/>
              </a:rPr>
              <a:t> tarihinde </a:t>
            </a:r>
            <a:r>
              <a:rPr lang="tr-TR" sz="2000" dirty="0">
                <a:latin typeface="Times New Roman" pitchFamily="18" charset="0"/>
                <a:cs typeface="Times New Roman" pitchFamily="18" charset="0"/>
              </a:rPr>
              <a:t>mükellefe tebliğ edildiği varsayıldığında, mükellef Kanunun 4 üncü maddesinden </a:t>
            </a:r>
            <a:r>
              <a:rPr lang="tr-TR" sz="2000" dirty="0" smtClean="0">
                <a:latin typeface="Times New Roman" pitchFamily="18" charset="0"/>
                <a:cs typeface="Times New Roman" pitchFamily="18" charset="0"/>
              </a:rPr>
              <a:t>aşağıda </a:t>
            </a:r>
            <a:r>
              <a:rPr lang="tr-TR" sz="2000" dirty="0">
                <a:latin typeface="Times New Roman" pitchFamily="18" charset="0"/>
                <a:cs typeface="Times New Roman" pitchFamily="18" charset="0"/>
              </a:rPr>
              <a:t>belirtilen </a:t>
            </a:r>
            <a:r>
              <a:rPr lang="tr-TR" sz="2000" dirty="0" smtClean="0">
                <a:latin typeface="Times New Roman" pitchFamily="18" charset="0"/>
                <a:cs typeface="Times New Roman" pitchFamily="18" charset="0"/>
              </a:rPr>
              <a:t>şekilde </a:t>
            </a:r>
            <a:r>
              <a:rPr lang="tr-TR" sz="2000" dirty="0">
                <a:latin typeface="Times New Roman" pitchFamily="18" charset="0"/>
                <a:cs typeface="Times New Roman" pitchFamily="18" charset="0"/>
              </a:rPr>
              <a:t>yararlanabilecektir.</a:t>
            </a:r>
          </a:p>
        </p:txBody>
      </p:sp>
    </p:spTree>
    <p:extLst>
      <p:ext uri="{BB962C8B-B14F-4D97-AF65-F5344CB8AC3E}">
        <p14:creationId xmlns:p14="http://schemas.microsoft.com/office/powerpoint/2010/main" val="4276061228"/>
      </p:ext>
    </p:extLst>
  </p:cSld>
  <p:clrMapOvr>
    <a:masterClrMapping/>
  </p:clrMapOvr>
  <p:transition spd="slow">
    <p:wheel spokes="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a:bodyPr>
          <a:lstStyle/>
          <a:p>
            <a:pPr marL="0" indent="0" algn="just">
              <a:buNone/>
            </a:pPr>
            <a:r>
              <a:rPr lang="tr-TR" sz="2000" dirty="0" smtClean="0">
                <a:latin typeface="Times New Roman" pitchFamily="18" charset="0"/>
                <a:cs typeface="Times New Roman" pitchFamily="18" charset="0"/>
              </a:rPr>
              <a:t>	Mükellef</a:t>
            </a:r>
            <a:r>
              <a:rPr lang="tr-TR" sz="2000" dirty="0">
                <a:latin typeface="Times New Roman" pitchFamily="18" charset="0"/>
                <a:cs typeface="Times New Roman" pitchFamily="18" charset="0"/>
              </a:rPr>
              <a:t>, </a:t>
            </a:r>
            <a:r>
              <a:rPr lang="tr-TR" sz="2000" u="sng" dirty="0">
                <a:latin typeface="Times New Roman" pitchFamily="18" charset="0"/>
                <a:cs typeface="Times New Roman" pitchFamily="18" charset="0"/>
              </a:rPr>
              <a:t>ihbarnamenin tebliğ tarihinden itibaren</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30 gün </a:t>
            </a:r>
            <a:r>
              <a:rPr lang="tr-TR" sz="2000" dirty="0">
                <a:latin typeface="Times New Roman" pitchFamily="18" charset="0"/>
                <a:cs typeface="Times New Roman" pitchFamily="18" charset="0"/>
              </a:rPr>
              <a:t>içinde Kanundan yararlanmak üzere yazılı </a:t>
            </a:r>
            <a:r>
              <a:rPr lang="tr-TR" sz="2000" dirty="0" smtClean="0">
                <a:latin typeface="Times New Roman" pitchFamily="18" charset="0"/>
                <a:cs typeface="Times New Roman" pitchFamily="18" charset="0"/>
              </a:rPr>
              <a:t>başvuruda </a:t>
            </a:r>
            <a:r>
              <a:rPr lang="tr-TR" sz="2000" dirty="0">
                <a:latin typeface="Times New Roman" pitchFamily="18" charset="0"/>
                <a:cs typeface="Times New Roman" pitchFamily="18" charset="0"/>
              </a:rPr>
              <a:t>bulunacaktır. </a:t>
            </a: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Bu </a:t>
            </a:r>
            <a:r>
              <a:rPr lang="tr-TR" sz="2000" dirty="0">
                <a:latin typeface="Times New Roman" pitchFamily="18" charset="0"/>
                <a:cs typeface="Times New Roman" pitchFamily="18" charset="0"/>
              </a:rPr>
              <a:t>durumda, mükellefin Kanuna göre ödeyeceği tutar </a:t>
            </a:r>
            <a:r>
              <a:rPr lang="tr-TR" sz="2000" dirty="0" smtClean="0">
                <a:latin typeface="Times New Roman" pitchFamily="18" charset="0"/>
                <a:cs typeface="Times New Roman" pitchFamily="18" charset="0"/>
              </a:rPr>
              <a:t>aşağıdaki şekilde </a:t>
            </a:r>
            <a:r>
              <a:rPr lang="tr-TR" sz="2000" dirty="0">
                <a:latin typeface="Times New Roman" pitchFamily="18" charset="0"/>
                <a:cs typeface="Times New Roman" pitchFamily="18" charset="0"/>
              </a:rPr>
              <a:t>hesaplanacaktır.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Vergi </a:t>
            </a:r>
            <a:r>
              <a:rPr lang="tr-TR" sz="2000" b="1" dirty="0">
                <a:latin typeface="Times New Roman" pitchFamily="18" charset="0"/>
                <a:cs typeface="Times New Roman" pitchFamily="18" charset="0"/>
              </a:rPr>
              <a:t>aslının % 50’si : </a:t>
            </a:r>
            <a:r>
              <a:rPr lang="tr-TR" sz="2000" dirty="0" smtClean="0">
                <a:latin typeface="Times New Roman" pitchFamily="18" charset="0"/>
                <a:cs typeface="Times New Roman" pitchFamily="18" charset="0"/>
              </a:rPr>
              <a:t>3.500.000 / 2 = 1.750.000 </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t>
            </a:r>
            <a:r>
              <a:rPr lang="tr-TR" sz="2000" b="1" dirty="0" err="1" smtClean="0">
                <a:latin typeface="Times New Roman" pitchFamily="18" charset="0"/>
                <a:cs typeface="Times New Roman" pitchFamily="18" charset="0"/>
              </a:rPr>
              <a:t>Yi</a:t>
            </a:r>
            <a:r>
              <a:rPr lang="tr-TR" sz="2000" b="1" dirty="0" smtClean="0">
                <a:latin typeface="Times New Roman" pitchFamily="18" charset="0"/>
                <a:cs typeface="Times New Roman" pitchFamily="18" charset="0"/>
              </a:rPr>
              <a:t>-ÜFE </a:t>
            </a:r>
            <a:r>
              <a:rPr lang="tr-TR" sz="2000" b="1" dirty="0">
                <a:latin typeface="Times New Roman" pitchFamily="18" charset="0"/>
                <a:cs typeface="Times New Roman" pitchFamily="18" charset="0"/>
              </a:rPr>
              <a:t>Tutarı : </a:t>
            </a:r>
            <a:r>
              <a:rPr lang="tr-TR" sz="2000" dirty="0" smtClean="0">
                <a:latin typeface="Times New Roman" pitchFamily="18" charset="0"/>
                <a:cs typeface="Times New Roman" pitchFamily="18" charset="0"/>
              </a:rPr>
              <a:t>1.750.000 </a:t>
            </a:r>
            <a:r>
              <a:rPr lang="tr-TR" sz="2000" dirty="0">
                <a:latin typeface="Times New Roman" pitchFamily="18" charset="0"/>
                <a:cs typeface="Times New Roman" pitchFamily="18" charset="0"/>
              </a:rPr>
              <a:t>x %</a:t>
            </a:r>
            <a:r>
              <a:rPr lang="tr-TR" sz="2000" dirty="0" smtClean="0">
                <a:latin typeface="Times New Roman" pitchFamily="18" charset="0"/>
                <a:cs typeface="Times New Roman" pitchFamily="18" charset="0"/>
              </a:rPr>
              <a:t>9,26 </a:t>
            </a:r>
            <a:r>
              <a:rPr lang="tr-TR" sz="2000" dirty="0">
                <a:latin typeface="Times New Roman" pitchFamily="18" charset="0"/>
                <a:cs typeface="Times New Roman" pitchFamily="18" charset="0"/>
              </a:rPr>
              <a:t>(</a:t>
            </a:r>
            <a:r>
              <a:rPr lang="tr-TR" sz="2000" dirty="0">
                <a:solidFill>
                  <a:srgbClr val="FF0000"/>
                </a:solidFill>
                <a:latin typeface="Times New Roman" pitchFamily="18" charset="0"/>
                <a:cs typeface="Times New Roman" pitchFamily="18" charset="0"/>
              </a:rPr>
              <a:t>Normal vade tarihinden Kanunun yayımlandığı tarihe kadar</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162.050-TL’dir</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Gecikme </a:t>
            </a:r>
            <a:r>
              <a:rPr lang="tr-TR" sz="2000" b="1" dirty="0">
                <a:latin typeface="Times New Roman" pitchFamily="18" charset="0"/>
                <a:cs typeface="Times New Roman" pitchFamily="18" charset="0"/>
              </a:rPr>
              <a:t>Faizi* :</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1.750.000 </a:t>
            </a:r>
            <a:r>
              <a:rPr lang="tr-TR" sz="2000" dirty="0">
                <a:latin typeface="Times New Roman" pitchFamily="18" charset="0"/>
                <a:cs typeface="Times New Roman" pitchFamily="18" charset="0"/>
              </a:rPr>
              <a:t>x </a:t>
            </a:r>
            <a:r>
              <a:rPr lang="tr-TR" sz="2000" dirty="0" smtClean="0">
                <a:latin typeface="Times New Roman" pitchFamily="18" charset="0"/>
                <a:cs typeface="Times New Roman" pitchFamily="18" charset="0"/>
              </a:rPr>
              <a:t>%5,6 = 98.000-TL’dir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Gecikme faizi </a:t>
            </a:r>
            <a:r>
              <a:rPr lang="tr-TR" sz="2000" dirty="0">
                <a:solidFill>
                  <a:srgbClr val="FF0000"/>
                </a:solidFill>
                <a:latin typeface="Times New Roman" pitchFamily="18" charset="0"/>
                <a:cs typeface="Times New Roman" pitchFamily="18" charset="0"/>
              </a:rPr>
              <a:t>Kanunun yayımlandığı tarihten</a:t>
            </a:r>
            <a:r>
              <a:rPr lang="tr-TR" sz="2000" dirty="0">
                <a:latin typeface="Times New Roman" pitchFamily="18" charset="0"/>
                <a:cs typeface="Times New Roman" pitchFamily="18" charset="0"/>
              </a:rPr>
              <a:t>, ihbarnamenin tebliği üzerine dava açma süresinin son gününe kadar ve Kanunun yayımı tarihi itibarıyla uygulanmakta olan gecikme zammı oranı esas alınarak </a:t>
            </a:r>
            <a:r>
              <a:rPr lang="tr-TR" sz="2000" dirty="0" smtClean="0">
                <a:latin typeface="Times New Roman" pitchFamily="18" charset="0"/>
                <a:cs typeface="Times New Roman" pitchFamily="18" charset="0"/>
              </a:rPr>
              <a:t>hesaplanmıştır</a:t>
            </a: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1071305755"/>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chor="ctr"/>
          <a:lstStyle/>
          <a:p>
            <a:pPr algn="ctr"/>
            <a:r>
              <a:rPr lang="tr-TR" sz="2000" b="1" dirty="0">
                <a:solidFill>
                  <a:srgbClr val="FF0000"/>
                </a:solidFill>
                <a:latin typeface="Times New Roman" pitchFamily="18" charset="0"/>
                <a:cs typeface="Times New Roman" pitchFamily="18" charset="0"/>
              </a:rPr>
              <a:t>Hangi Borçlar Kanun Kapsamındadır?</a:t>
            </a:r>
            <a:endParaRPr lang="tr-TR" b="1" dirty="0">
              <a:solidFill>
                <a:srgbClr val="FF0000"/>
              </a:solidFill>
            </a:endParaRPr>
          </a:p>
        </p:txBody>
      </p:sp>
      <p:sp>
        <p:nvSpPr>
          <p:cNvPr id="3" name="İçerik Yer Tutucusu 2"/>
          <p:cNvSpPr>
            <a:spLocks noGrp="1"/>
          </p:cNvSpPr>
          <p:nvPr>
            <p:ph sz="quarter" idx="1"/>
          </p:nvPr>
        </p:nvSpPr>
        <p:spPr>
          <a:xfrm>
            <a:off x="457200" y="1052736"/>
            <a:ext cx="7643192" cy="5421216"/>
          </a:xfrm>
        </p:spPr>
        <p:txBody>
          <a:bodyPr>
            <a:normAutofit fontScale="92500" lnSpcReduction="10000"/>
          </a:bodyPr>
          <a:lstStyle/>
          <a:p>
            <a:pPr marL="0" lvl="0" indent="0" algn="just">
              <a:buClr>
                <a:srgbClr val="FE8637"/>
              </a:buClr>
              <a:buNone/>
            </a:pPr>
            <a:r>
              <a:rPr lang="tr-TR" sz="1900" dirty="0" smtClean="0">
                <a:solidFill>
                  <a:prstClr val="black"/>
                </a:solidFill>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1-</a:t>
            </a:r>
            <a:r>
              <a:rPr lang="tr-TR" sz="1900" b="1" dirty="0" smtClean="0">
                <a:latin typeface="Times New Roman" pitchFamily="18" charset="0"/>
                <a:cs typeface="Times New Roman" pitchFamily="18" charset="0"/>
              </a:rPr>
              <a:t>31.03.2018</a:t>
            </a:r>
            <a:r>
              <a:rPr lang="tr-TR" sz="1900" b="1" dirty="0" smtClean="0">
                <a:solidFill>
                  <a:prstClr val="black"/>
                </a:solidFill>
                <a:latin typeface="Times New Roman" pitchFamily="18" charset="0"/>
                <a:cs typeface="Times New Roman" pitchFamily="18" charset="0"/>
              </a:rPr>
              <a:t> </a:t>
            </a:r>
            <a:r>
              <a:rPr lang="tr-TR" sz="1900" dirty="0">
                <a:solidFill>
                  <a:prstClr val="black"/>
                </a:solidFill>
                <a:latin typeface="Times New Roman" pitchFamily="18" charset="0"/>
                <a:cs typeface="Times New Roman" pitchFamily="18" charset="0"/>
              </a:rPr>
              <a:t>tarihinden (bu tarih dahil) önceki </a:t>
            </a:r>
            <a:r>
              <a:rPr lang="tr-TR" sz="1900" dirty="0" smtClean="0">
                <a:solidFill>
                  <a:prstClr val="black"/>
                </a:solidFill>
                <a:latin typeface="Times New Roman" pitchFamily="18" charset="0"/>
                <a:cs typeface="Times New Roman" pitchFamily="18" charset="0"/>
              </a:rPr>
              <a:t>dönemlere, beyana dayanan vergilerde bu tarihe kadar </a:t>
            </a:r>
            <a:r>
              <a:rPr lang="tr-TR" sz="1900" dirty="0" smtClean="0">
                <a:solidFill>
                  <a:srgbClr val="00B0F0"/>
                </a:solidFill>
                <a:latin typeface="Times New Roman" pitchFamily="18" charset="0"/>
                <a:cs typeface="Times New Roman" pitchFamily="18" charset="0"/>
              </a:rPr>
              <a:t>verilmesi gereken beyannamelere ilişkin </a:t>
            </a:r>
            <a:r>
              <a:rPr lang="tr-TR" sz="1900" dirty="0" smtClean="0">
                <a:solidFill>
                  <a:srgbClr val="FF0000"/>
                </a:solidFill>
                <a:latin typeface="Times New Roman" pitchFamily="18" charset="0"/>
                <a:cs typeface="Times New Roman" pitchFamily="18" charset="0"/>
              </a:rPr>
              <a:t>vergi</a:t>
            </a:r>
            <a:r>
              <a:rPr lang="tr-TR" sz="1900" dirty="0" smtClean="0">
                <a:solidFill>
                  <a:prstClr val="black"/>
                </a:solidFill>
                <a:latin typeface="Times New Roman" pitchFamily="18" charset="0"/>
                <a:cs typeface="Times New Roman" pitchFamily="18" charset="0"/>
              </a:rPr>
              <a:t> ve bunlara bağlı </a:t>
            </a:r>
            <a:r>
              <a:rPr lang="tr-TR" sz="1900" dirty="0" smtClean="0">
                <a:solidFill>
                  <a:srgbClr val="FF0000"/>
                </a:solidFill>
                <a:latin typeface="Times New Roman" pitchFamily="18" charset="0"/>
                <a:cs typeface="Times New Roman" pitchFamily="18" charset="0"/>
              </a:rPr>
              <a:t>vergi cezaları</a:t>
            </a:r>
            <a:r>
              <a:rPr lang="tr-TR" sz="1900" dirty="0" smtClean="0">
                <a:solidFill>
                  <a:prstClr val="black"/>
                </a:solidFill>
                <a:latin typeface="Times New Roman" pitchFamily="18" charset="0"/>
                <a:cs typeface="Times New Roman" pitchFamily="18" charset="0"/>
              </a:rPr>
              <a:t> </a:t>
            </a:r>
            <a:r>
              <a:rPr lang="tr-TR" sz="1900" dirty="0">
                <a:solidFill>
                  <a:prstClr val="black"/>
                </a:solidFill>
                <a:latin typeface="Times New Roman" pitchFamily="18" charset="0"/>
                <a:cs typeface="Times New Roman" pitchFamily="18" charset="0"/>
              </a:rPr>
              <a:t>ile </a:t>
            </a:r>
            <a:r>
              <a:rPr lang="tr-TR" sz="1900" dirty="0">
                <a:solidFill>
                  <a:srgbClr val="FF0000"/>
                </a:solidFill>
                <a:latin typeface="Times New Roman" pitchFamily="18" charset="0"/>
                <a:cs typeface="Times New Roman" pitchFamily="18" charset="0"/>
              </a:rPr>
              <a:t>gecikme </a:t>
            </a:r>
            <a:r>
              <a:rPr lang="tr-TR" sz="1900" dirty="0" smtClean="0">
                <a:solidFill>
                  <a:srgbClr val="FF0000"/>
                </a:solidFill>
                <a:latin typeface="Times New Roman" pitchFamily="18" charset="0"/>
                <a:cs typeface="Times New Roman" pitchFamily="18" charset="0"/>
              </a:rPr>
              <a:t>faizleri</a:t>
            </a:r>
            <a:r>
              <a:rPr lang="tr-TR" sz="1900" dirty="0" smtClean="0">
                <a:solidFill>
                  <a:prstClr val="black"/>
                </a:solidFill>
                <a:latin typeface="Times New Roman" pitchFamily="18" charset="0"/>
                <a:cs typeface="Times New Roman" pitchFamily="18" charset="0"/>
              </a:rPr>
              <a:t> </a:t>
            </a:r>
            <a:r>
              <a:rPr lang="tr-TR" sz="1900" dirty="0">
                <a:solidFill>
                  <a:prstClr val="black"/>
                </a:solidFill>
                <a:latin typeface="Times New Roman" pitchFamily="18" charset="0"/>
                <a:cs typeface="Times New Roman" pitchFamily="18" charset="0"/>
              </a:rPr>
              <a:t>ve </a:t>
            </a:r>
            <a:r>
              <a:rPr lang="tr-TR" sz="1900" dirty="0">
                <a:solidFill>
                  <a:srgbClr val="FF0000"/>
                </a:solidFill>
                <a:latin typeface="Times New Roman" pitchFamily="18" charset="0"/>
                <a:cs typeface="Times New Roman" pitchFamily="18" charset="0"/>
              </a:rPr>
              <a:t>gecikme </a:t>
            </a:r>
            <a:r>
              <a:rPr lang="tr-TR" sz="1900" dirty="0" smtClean="0">
                <a:solidFill>
                  <a:srgbClr val="FF0000"/>
                </a:solidFill>
                <a:latin typeface="Times New Roman" pitchFamily="18" charset="0"/>
                <a:cs typeface="Times New Roman" pitchFamily="18" charset="0"/>
              </a:rPr>
              <a:t>zamları</a:t>
            </a:r>
            <a:r>
              <a:rPr lang="tr-TR" sz="1900" dirty="0" smtClean="0">
                <a:solidFill>
                  <a:prstClr val="black"/>
                </a:solidFill>
                <a:latin typeface="Times New Roman" pitchFamily="18" charset="0"/>
                <a:cs typeface="Times New Roman" pitchFamily="18" charset="0"/>
              </a:rPr>
              <a:t>.</a:t>
            </a:r>
          </a:p>
          <a:p>
            <a:pPr marL="0" lvl="0" indent="0" algn="just">
              <a:buClr>
                <a:srgbClr val="FE8637"/>
              </a:buClr>
              <a:buNone/>
            </a:pPr>
            <a:r>
              <a:rPr lang="tr-TR" sz="1900" dirty="0">
                <a:solidFill>
                  <a:prstClr val="black"/>
                </a:solidFill>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2- </a:t>
            </a:r>
            <a:r>
              <a:rPr lang="tr-TR" sz="1900" dirty="0" smtClean="0">
                <a:latin typeface="Times New Roman" pitchFamily="18" charset="0"/>
                <a:cs typeface="Times New Roman" pitchFamily="18" charset="0"/>
              </a:rPr>
              <a:t>2018 yılına ilişkin </a:t>
            </a:r>
            <a:r>
              <a:rPr lang="tr-TR" sz="1900" b="1" dirty="0" smtClean="0">
                <a:latin typeface="Times New Roman" pitchFamily="18" charset="0"/>
                <a:cs typeface="Times New Roman" pitchFamily="18" charset="0"/>
              </a:rPr>
              <a:t>31.03.2018</a:t>
            </a:r>
            <a:r>
              <a:rPr lang="tr-TR" sz="1900" dirty="0" smtClean="0">
                <a:latin typeface="Times New Roman" pitchFamily="18" charset="0"/>
                <a:cs typeface="Times New Roman" pitchFamily="18" charset="0"/>
              </a:rPr>
              <a:t> tarihinden önce </a:t>
            </a:r>
            <a:r>
              <a:rPr lang="tr-TR" sz="1900" dirty="0" smtClean="0">
                <a:solidFill>
                  <a:srgbClr val="00B0F0"/>
                </a:solidFill>
                <a:latin typeface="Times New Roman" pitchFamily="18" charset="0"/>
                <a:cs typeface="Times New Roman" pitchFamily="18" charset="0"/>
              </a:rPr>
              <a:t>tahakkuk eden</a:t>
            </a:r>
            <a:r>
              <a:rPr lang="tr-TR" sz="1900" dirty="0" smtClean="0">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vergi</a:t>
            </a:r>
            <a:r>
              <a:rPr lang="tr-TR" sz="1900" dirty="0" smtClean="0">
                <a:latin typeface="Times New Roman" pitchFamily="18" charset="0"/>
                <a:cs typeface="Times New Roman" pitchFamily="18" charset="0"/>
              </a:rPr>
              <a:t> ve bunlara bağlı </a:t>
            </a:r>
            <a:r>
              <a:rPr lang="tr-TR" sz="1900" dirty="0" smtClean="0">
                <a:solidFill>
                  <a:srgbClr val="FF0000"/>
                </a:solidFill>
                <a:latin typeface="Times New Roman" pitchFamily="18" charset="0"/>
                <a:cs typeface="Times New Roman" pitchFamily="18" charset="0"/>
              </a:rPr>
              <a:t>vergi cezaları</a:t>
            </a:r>
            <a:r>
              <a:rPr lang="tr-TR" sz="1900" dirty="0" smtClean="0">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gecikme faizleri</a:t>
            </a:r>
            <a:r>
              <a:rPr lang="tr-TR" sz="1900" dirty="0" smtClean="0">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gecikme zamları</a:t>
            </a:r>
            <a:r>
              <a:rPr lang="tr-TR" sz="1900" dirty="0" smtClean="0">
                <a:latin typeface="Times New Roman" pitchFamily="18" charset="0"/>
                <a:cs typeface="Times New Roman" pitchFamily="18" charset="0"/>
              </a:rPr>
              <a:t>.</a:t>
            </a:r>
            <a:endParaRPr lang="tr-TR" sz="1900" dirty="0">
              <a:latin typeface="Times New Roman" pitchFamily="18" charset="0"/>
              <a:cs typeface="Times New Roman" pitchFamily="18" charset="0"/>
            </a:endParaRPr>
          </a:p>
          <a:p>
            <a:pPr marL="0" lvl="0" indent="0" algn="just">
              <a:buClr>
                <a:srgbClr val="FE8637"/>
              </a:buClr>
              <a:buNone/>
            </a:pPr>
            <a:r>
              <a:rPr lang="tr-TR" sz="1900" dirty="0">
                <a:solidFill>
                  <a:prstClr val="black"/>
                </a:solidFill>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3-</a:t>
            </a:r>
            <a:r>
              <a:rPr lang="tr-TR" sz="1900" b="1" dirty="0" smtClean="0">
                <a:latin typeface="Times New Roman" pitchFamily="18" charset="0"/>
                <a:cs typeface="Times New Roman" pitchFamily="18" charset="0"/>
              </a:rPr>
              <a:t>31.03.2018</a:t>
            </a:r>
            <a:r>
              <a:rPr lang="tr-TR" sz="1900" dirty="0" smtClean="0">
                <a:latin typeface="Times New Roman" pitchFamily="18" charset="0"/>
                <a:cs typeface="Times New Roman" pitchFamily="18" charset="0"/>
              </a:rPr>
              <a:t> tarihinden </a:t>
            </a:r>
            <a:r>
              <a:rPr lang="tr-TR" sz="1900" u="sng" dirty="0" smtClean="0">
                <a:solidFill>
                  <a:srgbClr val="00B0F0"/>
                </a:solidFill>
                <a:latin typeface="Times New Roman" pitchFamily="18" charset="0"/>
                <a:cs typeface="Times New Roman" pitchFamily="18" charset="0"/>
              </a:rPr>
              <a:t>önce</a:t>
            </a:r>
            <a:r>
              <a:rPr lang="tr-TR" sz="1900" dirty="0" smtClean="0">
                <a:solidFill>
                  <a:srgbClr val="00B0F0"/>
                </a:solidFill>
                <a:latin typeface="Times New Roman" pitchFamily="18" charset="0"/>
                <a:cs typeface="Times New Roman" pitchFamily="18" charset="0"/>
              </a:rPr>
              <a:t> yapılan tespitlere ilişkin </a:t>
            </a:r>
            <a:r>
              <a:rPr lang="tr-TR" sz="1900" dirty="0" smtClean="0">
                <a:solidFill>
                  <a:srgbClr val="FF0000"/>
                </a:solidFill>
                <a:latin typeface="Times New Roman" pitchFamily="18" charset="0"/>
                <a:cs typeface="Times New Roman" pitchFamily="18" charset="0"/>
              </a:rPr>
              <a:t>olarak </a:t>
            </a:r>
            <a:r>
              <a:rPr lang="tr-TR" sz="1900" u="sng" dirty="0" smtClean="0">
                <a:solidFill>
                  <a:srgbClr val="FF0000"/>
                </a:solidFill>
                <a:latin typeface="Times New Roman" pitchFamily="18" charset="0"/>
                <a:cs typeface="Times New Roman" pitchFamily="18" charset="0"/>
              </a:rPr>
              <a:t>vergi aslına bağlı olmayan vergi cezaları</a:t>
            </a:r>
            <a:r>
              <a:rPr lang="tr-TR" sz="1900" dirty="0" smtClean="0">
                <a:solidFill>
                  <a:srgbClr val="FF0000"/>
                </a:solidFill>
                <a:latin typeface="Times New Roman" pitchFamily="18" charset="0"/>
                <a:cs typeface="Times New Roman" pitchFamily="18" charset="0"/>
              </a:rPr>
              <a:t>.</a:t>
            </a:r>
          </a:p>
          <a:p>
            <a:pPr marL="0" lvl="0" indent="0" algn="just">
              <a:buClr>
                <a:srgbClr val="FE8637"/>
              </a:buClr>
              <a:buNone/>
            </a:pPr>
            <a:r>
              <a:rPr lang="tr-TR" sz="1900" b="1" dirty="0" smtClean="0">
                <a:solidFill>
                  <a:prstClr val="black"/>
                </a:solidFill>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4-</a:t>
            </a:r>
            <a:r>
              <a:rPr lang="tr-TR" sz="1900" b="1" dirty="0" smtClean="0">
                <a:solidFill>
                  <a:prstClr val="black"/>
                </a:solidFill>
                <a:latin typeface="Times New Roman" pitchFamily="18" charset="0"/>
                <a:cs typeface="Times New Roman" pitchFamily="18" charset="0"/>
              </a:rPr>
              <a:t>31.03.2018 </a:t>
            </a:r>
            <a:r>
              <a:rPr lang="tr-TR" sz="1900" dirty="0" smtClean="0">
                <a:solidFill>
                  <a:prstClr val="black"/>
                </a:solidFill>
                <a:latin typeface="Times New Roman" pitchFamily="18" charset="0"/>
                <a:cs typeface="Times New Roman" pitchFamily="18" charset="0"/>
              </a:rPr>
              <a:t>tarihinden </a:t>
            </a:r>
            <a:r>
              <a:rPr lang="tr-TR" sz="1900" dirty="0">
                <a:solidFill>
                  <a:prstClr val="black"/>
                </a:solidFill>
                <a:latin typeface="Times New Roman" pitchFamily="18" charset="0"/>
                <a:cs typeface="Times New Roman" pitchFamily="18" charset="0"/>
              </a:rPr>
              <a:t>(bu tarih dâhil) önce verilen askerlik, seçim, trafik, nüfus, karayolu taşıma, </a:t>
            </a:r>
            <a:r>
              <a:rPr lang="tr-TR" sz="1900" dirty="0" smtClean="0">
                <a:solidFill>
                  <a:prstClr val="black"/>
                </a:solidFill>
                <a:latin typeface="Times New Roman" pitchFamily="18" charset="0"/>
                <a:cs typeface="Times New Roman" pitchFamily="18" charset="0"/>
              </a:rPr>
              <a:t>RTÜK idari </a:t>
            </a:r>
            <a:r>
              <a:rPr lang="tr-TR" sz="1900" dirty="0">
                <a:solidFill>
                  <a:prstClr val="black"/>
                </a:solidFill>
                <a:latin typeface="Times New Roman" pitchFamily="18" charset="0"/>
                <a:cs typeface="Times New Roman" pitchFamily="18" charset="0"/>
              </a:rPr>
              <a:t>para </a:t>
            </a:r>
            <a:r>
              <a:rPr lang="tr-TR" sz="1900" dirty="0" smtClean="0">
                <a:solidFill>
                  <a:prstClr val="black"/>
                </a:solidFill>
                <a:latin typeface="Times New Roman" pitchFamily="18" charset="0"/>
                <a:cs typeface="Times New Roman" pitchFamily="18" charset="0"/>
              </a:rPr>
              <a:t>cezaları.</a:t>
            </a:r>
            <a:endParaRPr lang="tr-TR" sz="1900" dirty="0">
              <a:solidFill>
                <a:prstClr val="black"/>
              </a:solidFill>
              <a:latin typeface="Times New Roman" pitchFamily="18" charset="0"/>
              <a:cs typeface="Times New Roman" pitchFamily="18" charset="0"/>
            </a:endParaRPr>
          </a:p>
          <a:p>
            <a:pPr marL="0" lvl="0" indent="0" algn="just">
              <a:buClr>
                <a:srgbClr val="FE8637"/>
              </a:buClr>
              <a:buNone/>
            </a:pPr>
            <a:r>
              <a:rPr lang="tr-TR" sz="1900" dirty="0">
                <a:solidFill>
                  <a:prstClr val="black"/>
                </a:solidFill>
                <a:latin typeface="Times New Roman" pitchFamily="18" charset="0"/>
                <a:cs typeface="Times New Roman" pitchFamily="18" charset="0"/>
              </a:rPr>
              <a:t>	</a:t>
            </a:r>
            <a:r>
              <a:rPr lang="tr-TR" sz="1900" dirty="0">
                <a:solidFill>
                  <a:srgbClr val="FF0000"/>
                </a:solidFill>
                <a:latin typeface="Times New Roman" pitchFamily="18" charset="0"/>
                <a:cs typeface="Times New Roman" pitchFamily="18" charset="0"/>
              </a:rPr>
              <a:t>5</a:t>
            </a:r>
            <a:r>
              <a:rPr lang="tr-TR" sz="1900" dirty="0" smtClean="0">
                <a:solidFill>
                  <a:prstClr val="black"/>
                </a:solidFill>
                <a:latin typeface="Times New Roman" pitchFamily="18" charset="0"/>
                <a:cs typeface="Times New Roman" pitchFamily="18" charset="0"/>
              </a:rPr>
              <a:t>-Maliye Bakanlığı tahsil dairelerince </a:t>
            </a:r>
            <a:r>
              <a:rPr lang="tr-TR" sz="1900" dirty="0" smtClean="0">
                <a:solidFill>
                  <a:srgbClr val="FF0000"/>
                </a:solidFill>
                <a:latin typeface="Times New Roman" pitchFamily="18" charset="0"/>
                <a:cs typeface="Times New Roman" pitchFamily="18" charset="0"/>
              </a:rPr>
              <a:t>AATUHK uyarınca takip edilen </a:t>
            </a:r>
            <a:r>
              <a:rPr lang="tr-TR" sz="1900" dirty="0" smtClean="0">
                <a:solidFill>
                  <a:prstClr val="black"/>
                </a:solidFill>
                <a:latin typeface="Times New Roman" pitchFamily="18" charset="0"/>
                <a:cs typeface="Times New Roman" pitchFamily="18" charset="0"/>
              </a:rPr>
              <a:t>asli ve </a:t>
            </a:r>
            <a:r>
              <a:rPr lang="tr-TR" sz="1900" dirty="0" err="1" smtClean="0">
                <a:solidFill>
                  <a:prstClr val="black"/>
                </a:solidFill>
                <a:latin typeface="Times New Roman" pitchFamily="18" charset="0"/>
                <a:cs typeface="Times New Roman" pitchFamily="18" charset="0"/>
              </a:rPr>
              <a:t>fer’i</a:t>
            </a:r>
            <a:r>
              <a:rPr lang="tr-TR" sz="1900" dirty="0" smtClean="0">
                <a:solidFill>
                  <a:prstClr val="black"/>
                </a:solidFill>
                <a:latin typeface="Times New Roman" pitchFamily="18" charset="0"/>
                <a:cs typeface="Times New Roman" pitchFamily="18" charset="0"/>
              </a:rPr>
              <a:t> amme alacakları. (Bazı adli ve idari para cezaları hariç)</a:t>
            </a:r>
          </a:p>
          <a:p>
            <a:pPr marL="0" lvl="0" indent="0" algn="just">
              <a:buClr>
                <a:srgbClr val="FE8637"/>
              </a:buClr>
              <a:buNone/>
            </a:pPr>
            <a:r>
              <a:rPr lang="tr-TR" sz="1900" dirty="0">
                <a:solidFill>
                  <a:prstClr val="black"/>
                </a:solidFill>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6-</a:t>
            </a:r>
            <a:r>
              <a:rPr lang="tr-TR" sz="1900" dirty="0" smtClean="0">
                <a:latin typeface="Times New Roman" pitchFamily="18" charset="0"/>
                <a:cs typeface="Times New Roman" pitchFamily="18" charset="0"/>
              </a:rPr>
              <a:t>Belediyelerin su abonelerinden olan kanunun yayımı tarihi itibariyle ödenmemiş su, atık su ve katı atık ücreti alacakları. (son ödeme tarihi 31. marttan önce olanlar)</a:t>
            </a:r>
          </a:p>
          <a:p>
            <a:pPr marL="0" lvl="0" indent="0" algn="just">
              <a:buClr>
                <a:srgbClr val="FE8637"/>
              </a:buClr>
              <a:buNone/>
            </a:pPr>
            <a:r>
              <a:rPr lang="tr-TR" sz="1900" dirty="0">
                <a:solidFill>
                  <a:srgbClr val="FF0000"/>
                </a:solidFill>
                <a:latin typeface="Times New Roman" pitchFamily="18" charset="0"/>
                <a:cs typeface="Times New Roman" pitchFamily="18" charset="0"/>
              </a:rPr>
              <a:t>	</a:t>
            </a:r>
            <a:r>
              <a:rPr lang="tr-TR" sz="1900" dirty="0" smtClean="0">
                <a:solidFill>
                  <a:srgbClr val="FF0000"/>
                </a:solidFill>
                <a:latin typeface="Times New Roman" pitchFamily="18" charset="0"/>
                <a:cs typeface="Times New Roman" pitchFamily="18" charset="0"/>
              </a:rPr>
              <a:t>7- </a:t>
            </a:r>
            <a:r>
              <a:rPr lang="tr-TR" sz="1900" dirty="0" smtClean="0">
                <a:latin typeface="Times New Roman" pitchFamily="18" charset="0"/>
                <a:cs typeface="Times New Roman" pitchFamily="18" charset="0"/>
              </a:rPr>
              <a:t>Belediyelere 213 sayılı kanun kapsamında ödenen ancak 31.03.2018 tarihine kadar ödenmeyen veya bu tarihe kadar verilmesi gereken beyannamelere ilişkin vergiler ve bunlara bağlı vergi cezaları. (Reklam vergisi, Emlak v, Çevre Temizlik V.)</a:t>
            </a:r>
            <a:endParaRPr lang="tr-TR" sz="1900" dirty="0" smtClean="0">
              <a:solidFill>
                <a:srgbClr val="FF0000"/>
              </a:solidFill>
              <a:latin typeface="Times New Roman" pitchFamily="18" charset="0"/>
              <a:cs typeface="Times New Roman" pitchFamily="18" charset="0"/>
            </a:endParaRPr>
          </a:p>
          <a:p>
            <a:pPr marL="0" lvl="0" indent="0" algn="just">
              <a:buClr>
                <a:srgbClr val="FE8637"/>
              </a:buClr>
              <a:buNone/>
            </a:pPr>
            <a:r>
              <a:rPr lang="tr-TR" sz="1900" dirty="0" smtClean="0">
                <a:solidFill>
                  <a:prstClr val="black"/>
                </a:solidFill>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371602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7467600" cy="5421216"/>
          </a:xfrm>
        </p:spPr>
        <p:txBody>
          <a:bodyPr>
            <a:normAutofit/>
          </a:bodyPr>
          <a:lstStyle/>
          <a:p>
            <a:pPr marL="0" indent="0">
              <a:buNone/>
            </a:pPr>
            <a:r>
              <a:rPr lang="tr-TR" sz="2000" b="1" dirty="0">
                <a:latin typeface="Times New Roman" pitchFamily="18" charset="0"/>
                <a:cs typeface="Times New Roman" pitchFamily="18" charset="0"/>
              </a:rPr>
              <a:t>Ödenecek </a:t>
            </a:r>
            <a:r>
              <a:rPr lang="tr-TR" sz="2000" b="1" dirty="0" smtClean="0">
                <a:latin typeface="Times New Roman" pitchFamily="18" charset="0"/>
                <a:cs typeface="Times New Roman" pitchFamily="18" charset="0"/>
              </a:rPr>
              <a:t>Tutar:</a:t>
            </a:r>
            <a:endParaRPr lang="tr-TR" sz="2000" b="1"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-Vergi </a:t>
            </a:r>
            <a:r>
              <a:rPr lang="tr-TR" sz="2000" dirty="0">
                <a:latin typeface="Times New Roman" pitchFamily="18" charset="0"/>
                <a:cs typeface="Times New Roman" pitchFamily="18" charset="0"/>
              </a:rPr>
              <a:t>Aslının %50’si </a:t>
            </a:r>
            <a:r>
              <a:rPr lang="tr-TR" sz="2000" dirty="0" smtClean="0">
                <a:latin typeface="Times New Roman" pitchFamily="18" charset="0"/>
                <a:cs typeface="Times New Roman" pitchFamily="18" charset="0"/>
              </a:rPr>
              <a:t>	: 1.750.000-TL</a:t>
            </a:r>
            <a:endParaRPr lang="tr-TR" sz="2000"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-Yİ-ÜFE </a:t>
            </a:r>
            <a:r>
              <a:rPr lang="tr-TR" sz="2000" dirty="0">
                <a:latin typeface="Times New Roman" pitchFamily="18" charset="0"/>
                <a:cs typeface="Times New Roman" pitchFamily="18" charset="0"/>
              </a:rPr>
              <a:t>Tutarı </a:t>
            </a:r>
            <a:r>
              <a:rPr lang="tr-TR" sz="2000" dirty="0" smtClean="0">
                <a:latin typeface="Times New Roman" pitchFamily="18" charset="0"/>
                <a:cs typeface="Times New Roman" pitchFamily="18" charset="0"/>
              </a:rPr>
              <a:t>		: 162.050-TL</a:t>
            </a:r>
            <a:endParaRPr lang="tr-TR" sz="2000"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-Gecikme </a:t>
            </a:r>
            <a:r>
              <a:rPr lang="tr-TR" sz="2000" dirty="0">
                <a:latin typeface="Times New Roman" pitchFamily="18" charset="0"/>
                <a:cs typeface="Times New Roman" pitchFamily="18" charset="0"/>
              </a:rPr>
              <a:t>Faizi </a:t>
            </a:r>
            <a:r>
              <a:rPr lang="tr-TR" sz="2000" dirty="0" smtClean="0">
                <a:latin typeface="Times New Roman" pitchFamily="18" charset="0"/>
                <a:cs typeface="Times New Roman" pitchFamily="18" charset="0"/>
              </a:rPr>
              <a:t>		: 98.000-TL</a:t>
            </a:r>
            <a:endParaRPr lang="tr-TR" sz="2000" dirty="0">
              <a:latin typeface="Times New Roman" pitchFamily="18" charset="0"/>
              <a:cs typeface="Times New Roman" pitchFamily="18" charset="0"/>
            </a:endParaRPr>
          </a:p>
          <a:p>
            <a:pPr marL="0" indent="0">
              <a:buNone/>
            </a:pPr>
            <a:r>
              <a:rPr lang="tr-TR" sz="2000" b="1" dirty="0" smtClean="0">
                <a:latin typeface="Times New Roman" pitchFamily="18" charset="0"/>
                <a:cs typeface="Times New Roman" pitchFamily="18" charset="0"/>
              </a:rPr>
              <a:t>-TOPLAM </a:t>
            </a:r>
            <a:r>
              <a:rPr lang="tr-TR" sz="2000" dirty="0" smtClean="0">
                <a:latin typeface="Times New Roman" pitchFamily="18" charset="0"/>
                <a:cs typeface="Times New Roman" pitchFamily="18" charset="0"/>
              </a:rPr>
              <a:t>		: </a:t>
            </a:r>
            <a:r>
              <a:rPr lang="tr-TR" sz="2000" b="1" dirty="0" smtClean="0">
                <a:latin typeface="Times New Roman" pitchFamily="18" charset="0"/>
                <a:cs typeface="Times New Roman" pitchFamily="18" charset="0"/>
              </a:rPr>
              <a:t>2.010.050</a:t>
            </a:r>
            <a:r>
              <a:rPr lang="tr-TR" sz="2000"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 </a:t>
            </a:r>
            <a:r>
              <a:rPr lang="tr-TR" sz="2000" b="1" dirty="0">
                <a:latin typeface="Times New Roman" pitchFamily="18" charset="0"/>
                <a:cs typeface="Times New Roman" pitchFamily="18" charset="0"/>
              </a:rPr>
              <a:t>TL’dir.</a:t>
            </a:r>
          </a:p>
          <a:p>
            <a:pPr marL="0" indent="0">
              <a:buNone/>
            </a:pPr>
            <a:endParaRPr lang="tr-TR" sz="2000" dirty="0" smtClean="0">
              <a:latin typeface="Times New Roman" pitchFamily="18" charset="0"/>
              <a:cs typeface="Times New Roman" pitchFamily="18" charset="0"/>
            </a:endParaRPr>
          </a:p>
          <a:p>
            <a:pPr marL="0" indent="0">
              <a:buNone/>
            </a:pPr>
            <a:r>
              <a:rPr lang="tr-TR" sz="2000" b="1" dirty="0" smtClean="0">
                <a:latin typeface="Times New Roman" pitchFamily="18" charset="0"/>
                <a:cs typeface="Times New Roman" pitchFamily="18" charset="0"/>
              </a:rPr>
              <a:t>Tahsilinden </a:t>
            </a:r>
            <a:r>
              <a:rPr lang="tr-TR" sz="2000" b="1" dirty="0">
                <a:latin typeface="Times New Roman" pitchFamily="18" charset="0"/>
                <a:cs typeface="Times New Roman" pitchFamily="18" charset="0"/>
              </a:rPr>
              <a:t>Vazgeçilen Alacaklar</a:t>
            </a:r>
          </a:p>
          <a:p>
            <a:pPr marL="0" indent="0">
              <a:buNone/>
            </a:pPr>
            <a:r>
              <a:rPr lang="tr-TR" sz="2000" dirty="0" smtClean="0">
                <a:latin typeface="Times New Roman" pitchFamily="18" charset="0"/>
                <a:cs typeface="Times New Roman" pitchFamily="18" charset="0"/>
              </a:rPr>
              <a:t>-Vergi </a:t>
            </a:r>
            <a:r>
              <a:rPr lang="tr-TR" sz="2000" dirty="0">
                <a:latin typeface="Times New Roman" pitchFamily="18" charset="0"/>
                <a:cs typeface="Times New Roman" pitchFamily="18" charset="0"/>
              </a:rPr>
              <a:t>Aslının %50’si </a:t>
            </a:r>
            <a:r>
              <a:rPr lang="tr-TR" sz="2000" dirty="0" smtClean="0">
                <a:latin typeface="Times New Roman" pitchFamily="18" charset="0"/>
                <a:cs typeface="Times New Roman" pitchFamily="18" charset="0"/>
              </a:rPr>
              <a:t>	: 1.750.000-TL</a:t>
            </a:r>
            <a:endParaRPr lang="tr-TR" sz="2000"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-Gecikme </a:t>
            </a:r>
            <a:r>
              <a:rPr lang="tr-TR" sz="2000" dirty="0">
                <a:latin typeface="Times New Roman" pitchFamily="18" charset="0"/>
                <a:cs typeface="Times New Roman" pitchFamily="18" charset="0"/>
              </a:rPr>
              <a:t>Faizi </a:t>
            </a:r>
            <a:r>
              <a:rPr lang="tr-TR" sz="2000" dirty="0" smtClean="0">
                <a:latin typeface="Times New Roman" pitchFamily="18" charset="0"/>
                <a:cs typeface="Times New Roman" pitchFamily="18" charset="0"/>
              </a:rPr>
              <a:t>		: 1.372.000-TL</a:t>
            </a:r>
            <a:endParaRPr lang="tr-TR" sz="2000"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Cezası </a:t>
            </a:r>
            <a:r>
              <a:rPr lang="tr-TR" sz="2000" dirty="0" smtClean="0">
                <a:latin typeface="Times New Roman" pitchFamily="18" charset="0"/>
                <a:cs typeface="Times New Roman" pitchFamily="18" charset="0"/>
              </a:rPr>
              <a:t>	: 3.500.000 TL</a:t>
            </a:r>
          </a:p>
          <a:p>
            <a:pPr marL="0" indent="0">
              <a:buNone/>
            </a:pPr>
            <a:endParaRPr lang="tr-TR" sz="2000" dirty="0">
              <a:latin typeface="Times New Roman" pitchFamily="18" charset="0"/>
              <a:cs typeface="Times New Roman" pitchFamily="18" charset="0"/>
            </a:endParaRPr>
          </a:p>
          <a:p>
            <a:pPr marL="0" indent="0">
              <a:buNone/>
            </a:pPr>
            <a:r>
              <a:rPr lang="tr-TR" sz="2000" b="1" dirty="0">
                <a:latin typeface="Times New Roman" pitchFamily="18" charset="0"/>
                <a:cs typeface="Times New Roman" pitchFamily="18" charset="0"/>
              </a:rPr>
              <a:t>TOPLAM </a:t>
            </a:r>
            <a:r>
              <a:rPr lang="tr-TR" sz="2000" b="1" dirty="0" smtClean="0">
                <a:latin typeface="Times New Roman" pitchFamily="18" charset="0"/>
                <a:cs typeface="Times New Roman" pitchFamily="18" charset="0"/>
              </a:rPr>
              <a:t>		: 6.622.000- </a:t>
            </a:r>
            <a:r>
              <a:rPr lang="tr-TR" sz="2000" b="1" dirty="0">
                <a:latin typeface="Times New Roman" pitchFamily="18" charset="0"/>
                <a:cs typeface="Times New Roman" pitchFamily="18" charset="0"/>
              </a:rPr>
              <a:t>TL’dir.</a:t>
            </a:r>
          </a:p>
        </p:txBody>
      </p:sp>
    </p:spTree>
    <p:extLst>
      <p:ext uri="{BB962C8B-B14F-4D97-AF65-F5344CB8AC3E}">
        <p14:creationId xmlns:p14="http://schemas.microsoft.com/office/powerpoint/2010/main" val="1422410932"/>
      </p:ext>
    </p:extLst>
  </p:cSld>
  <p:clrMapOvr>
    <a:masterClrMapping/>
  </p:clrMapOvr>
  <p:transition spd="slow">
    <p:wheel spokes="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404664"/>
            <a:ext cx="7467600" cy="5904656"/>
          </a:xfrm>
        </p:spPr>
        <p:txBody>
          <a:bodyPr>
            <a:normAutofit/>
          </a:bodyPr>
          <a:lstStyle/>
          <a:p>
            <a:pPr marL="0" indent="0" algn="just">
              <a:buNone/>
            </a:pPr>
            <a:r>
              <a:rPr lang="tr-TR" dirty="0" smtClean="0"/>
              <a:t>	</a:t>
            </a:r>
            <a:r>
              <a:rPr lang="tr-TR" sz="2200" dirty="0" smtClean="0">
                <a:latin typeface="Times New Roman" pitchFamily="18" charset="0"/>
                <a:cs typeface="Times New Roman" pitchFamily="18" charset="0"/>
              </a:rPr>
              <a:t>Bu </a:t>
            </a:r>
            <a:r>
              <a:rPr lang="tr-TR" sz="2200" dirty="0">
                <a:latin typeface="Times New Roman" pitchFamily="18" charset="0"/>
                <a:cs typeface="Times New Roman" pitchFamily="18" charset="0"/>
              </a:rPr>
              <a:t>örneğe göre mükellefin ihbarnamenin tebliğ tarihini izleyen ayda (</a:t>
            </a:r>
            <a:r>
              <a:rPr lang="tr-TR" sz="2200" dirty="0" smtClean="0">
                <a:latin typeface="Times New Roman" pitchFamily="18" charset="0"/>
                <a:cs typeface="Times New Roman" pitchFamily="18" charset="0"/>
              </a:rPr>
              <a:t>Ekim/2018) yapılandırılan </a:t>
            </a:r>
            <a:r>
              <a:rPr lang="tr-TR" sz="2200" dirty="0">
                <a:latin typeface="Times New Roman" pitchFamily="18" charset="0"/>
                <a:cs typeface="Times New Roman" pitchFamily="18" charset="0"/>
              </a:rPr>
              <a:t>alacak tutarını ilk taksit ödeme süresi içinde defaten ödemesi hâlinde bu </a:t>
            </a:r>
            <a:r>
              <a:rPr lang="tr-TR" sz="2200" dirty="0" smtClean="0">
                <a:latin typeface="Times New Roman" pitchFamily="18" charset="0"/>
                <a:cs typeface="Times New Roman" pitchFamily="18" charset="0"/>
              </a:rPr>
              <a:t>tutara faiz </a:t>
            </a:r>
            <a:r>
              <a:rPr lang="tr-TR" sz="2200" dirty="0">
                <a:latin typeface="Times New Roman" pitchFamily="18" charset="0"/>
                <a:cs typeface="Times New Roman" pitchFamily="18" charset="0"/>
              </a:rPr>
              <a:t>ya da katsayı uygulanmayacağı gibi ödenecek toplam tutar içinde yer alan Yİ-ÜFE </a:t>
            </a:r>
            <a:r>
              <a:rPr lang="tr-TR" sz="2200" dirty="0" smtClean="0">
                <a:latin typeface="Times New Roman" pitchFamily="18" charset="0"/>
                <a:cs typeface="Times New Roman" pitchFamily="18" charset="0"/>
              </a:rPr>
              <a:t>tutarı ile </a:t>
            </a:r>
            <a:r>
              <a:rPr lang="tr-TR" sz="2200" dirty="0">
                <a:latin typeface="Times New Roman" pitchFamily="18" charset="0"/>
                <a:cs typeface="Times New Roman" pitchFamily="18" charset="0"/>
              </a:rPr>
              <a:t>gecikme faizi toplam tutarı olan (162.050+98.000=)260.050 TL üzerinden ayrıca </a:t>
            </a:r>
            <a:r>
              <a:rPr lang="tr-TR" sz="2200" dirty="0">
                <a:solidFill>
                  <a:srgbClr val="FF0000"/>
                </a:solidFill>
                <a:latin typeface="Times New Roman" pitchFamily="18" charset="0"/>
                <a:cs typeface="Times New Roman" pitchFamily="18" charset="0"/>
              </a:rPr>
              <a:t>%</a:t>
            </a:r>
            <a:r>
              <a:rPr lang="tr-TR" sz="2200" dirty="0" smtClean="0">
                <a:solidFill>
                  <a:srgbClr val="FF0000"/>
                </a:solidFill>
                <a:latin typeface="Times New Roman" pitchFamily="18" charset="0"/>
                <a:cs typeface="Times New Roman" pitchFamily="18" charset="0"/>
              </a:rPr>
              <a:t>90 indirim </a:t>
            </a:r>
            <a:r>
              <a:rPr lang="tr-TR" sz="2200" dirty="0">
                <a:solidFill>
                  <a:srgbClr val="FF0000"/>
                </a:solidFill>
                <a:latin typeface="Times New Roman" pitchFamily="18" charset="0"/>
                <a:cs typeface="Times New Roman" pitchFamily="18" charset="0"/>
              </a:rPr>
              <a:t>yapılacaktır.</a:t>
            </a:r>
          </a:p>
          <a:p>
            <a:pPr marL="0" indent="0" algn="just">
              <a:buNone/>
            </a:pPr>
            <a:r>
              <a:rPr lang="tr-TR" sz="2200" dirty="0" smtClean="0">
                <a:latin typeface="Times New Roman" pitchFamily="18" charset="0"/>
                <a:cs typeface="Times New Roman" pitchFamily="18" charset="0"/>
              </a:rPr>
              <a:t>	Buna </a:t>
            </a:r>
            <a:r>
              <a:rPr lang="tr-TR" sz="2200" dirty="0">
                <a:latin typeface="Times New Roman" pitchFamily="18" charset="0"/>
                <a:cs typeface="Times New Roman" pitchFamily="18" charset="0"/>
              </a:rPr>
              <a:t>göre, mükellef borç aslının yarısı olan </a:t>
            </a:r>
            <a:r>
              <a:rPr lang="tr-TR" sz="2200" dirty="0" smtClean="0">
                <a:latin typeface="Times New Roman" pitchFamily="18" charset="0"/>
                <a:cs typeface="Times New Roman" pitchFamily="18" charset="0"/>
              </a:rPr>
              <a:t>1.750.000-TL </a:t>
            </a:r>
            <a:r>
              <a:rPr lang="tr-TR" sz="2200" dirty="0">
                <a:latin typeface="Times New Roman" pitchFamily="18" charset="0"/>
                <a:cs typeface="Times New Roman" pitchFamily="18" charset="0"/>
              </a:rPr>
              <a:t>ile Yİ-ÜFE tutarı </a:t>
            </a:r>
            <a:r>
              <a:rPr lang="tr-TR" sz="2200" dirty="0" smtClean="0">
                <a:latin typeface="Times New Roman" pitchFamily="18" charset="0"/>
                <a:cs typeface="Times New Roman" pitchFamily="18" charset="0"/>
              </a:rPr>
              <a:t>ile gecikme </a:t>
            </a:r>
            <a:r>
              <a:rPr lang="tr-TR" sz="2200" dirty="0">
                <a:latin typeface="Times New Roman" pitchFamily="18" charset="0"/>
                <a:cs typeface="Times New Roman" pitchFamily="18" charset="0"/>
              </a:rPr>
              <a:t>faizi için [260.050-(260.050 x %90</a:t>
            </a:r>
            <a:r>
              <a:rPr lang="tr-TR" sz="2200" dirty="0" smtClean="0">
                <a:latin typeface="Times New Roman" pitchFamily="18" charset="0"/>
                <a:cs typeface="Times New Roman" pitchFamily="18" charset="0"/>
              </a:rPr>
              <a:t>)=] 26.005-TL. </a:t>
            </a:r>
            <a:r>
              <a:rPr lang="tr-TR" sz="2200" dirty="0">
                <a:latin typeface="Times New Roman" pitchFamily="18" charset="0"/>
                <a:cs typeface="Times New Roman" pitchFamily="18" charset="0"/>
              </a:rPr>
              <a:t>olmak üzere </a:t>
            </a:r>
            <a:r>
              <a:rPr lang="tr-TR" sz="2200" dirty="0" smtClean="0">
                <a:latin typeface="Times New Roman" pitchFamily="18" charset="0"/>
                <a:cs typeface="Times New Roman" pitchFamily="18" charset="0"/>
              </a:rPr>
              <a:t>toplam </a:t>
            </a:r>
            <a:r>
              <a:rPr lang="tr-TR" sz="2200" b="1" dirty="0" smtClean="0">
                <a:latin typeface="Times New Roman" pitchFamily="18" charset="0"/>
                <a:cs typeface="Times New Roman" pitchFamily="18" charset="0"/>
              </a:rPr>
              <a:t>1.776.005-TL.</a:t>
            </a:r>
            <a:r>
              <a:rPr lang="tr-TR" sz="2200" dirty="0" smtClean="0">
                <a:latin typeface="Times New Roman" pitchFamily="18" charset="0"/>
                <a:cs typeface="Times New Roman" pitchFamily="18" charset="0"/>
              </a:rPr>
              <a:t> ödeyecektir</a:t>
            </a:r>
            <a:r>
              <a:rPr lang="tr-TR" sz="2200" dirty="0">
                <a:latin typeface="Times New Roman" pitchFamily="18" charset="0"/>
                <a:cs typeface="Times New Roman" pitchFamily="18" charset="0"/>
              </a:rPr>
              <a:t>.</a:t>
            </a:r>
          </a:p>
          <a:p>
            <a:pPr marL="0" indent="0" algn="just">
              <a:buNone/>
            </a:pPr>
            <a:r>
              <a:rPr lang="tr-TR" sz="2200" dirty="0" smtClean="0">
                <a:latin typeface="Times New Roman" pitchFamily="18" charset="0"/>
                <a:cs typeface="Times New Roman" pitchFamily="18" charset="0"/>
              </a:rPr>
              <a:t>	Ancak</a:t>
            </a:r>
            <a:r>
              <a:rPr lang="tr-TR" sz="2200" dirty="0">
                <a:latin typeface="Times New Roman" pitchFamily="18" charset="0"/>
                <a:cs typeface="Times New Roman" pitchFamily="18" charset="0"/>
              </a:rPr>
              <a:t>, mükellefin Kanunun 4 üncü maddesinin birinci fıkrası hükmüne </a:t>
            </a:r>
            <a:r>
              <a:rPr lang="tr-TR" sz="2200" dirty="0" smtClean="0">
                <a:latin typeface="Times New Roman" pitchFamily="18" charset="0"/>
                <a:cs typeface="Times New Roman" pitchFamily="18" charset="0"/>
              </a:rPr>
              <a:t>göre yapılandırılan </a:t>
            </a:r>
            <a:r>
              <a:rPr lang="tr-TR" sz="2200" dirty="0">
                <a:latin typeface="Times New Roman" pitchFamily="18" charset="0"/>
                <a:cs typeface="Times New Roman" pitchFamily="18" charset="0"/>
              </a:rPr>
              <a:t>alacağı ikişer aylık dönemler hâlinde azami </a:t>
            </a:r>
            <a:r>
              <a:rPr lang="tr-TR" sz="2200" b="1" u="sng" dirty="0">
                <a:solidFill>
                  <a:srgbClr val="FF0000"/>
                </a:solidFill>
                <a:latin typeface="Times New Roman" pitchFamily="18" charset="0"/>
                <a:cs typeface="Times New Roman" pitchFamily="18" charset="0"/>
              </a:rPr>
              <a:t>6 eşit taksitte </a:t>
            </a:r>
            <a:r>
              <a:rPr lang="tr-TR" sz="2200" dirty="0">
                <a:latin typeface="Times New Roman" pitchFamily="18" charset="0"/>
                <a:cs typeface="Times New Roman" pitchFamily="18" charset="0"/>
              </a:rPr>
              <a:t>ödemesi </a:t>
            </a:r>
            <a:r>
              <a:rPr lang="tr-TR" sz="2200" dirty="0" smtClean="0">
                <a:latin typeface="Times New Roman" pitchFamily="18" charset="0"/>
                <a:cs typeface="Times New Roman" pitchFamily="18" charset="0"/>
              </a:rPr>
              <a:t>mümkün olup</a:t>
            </a:r>
            <a:r>
              <a:rPr lang="tr-TR" sz="2200" dirty="0">
                <a:latin typeface="Times New Roman" pitchFamily="18" charset="0"/>
                <a:cs typeface="Times New Roman" pitchFamily="18" charset="0"/>
              </a:rPr>
              <a:t>, bu takdirde taksitler hâlinde ödenecek alacağa Kanunun 9 uncu maddesi </a:t>
            </a:r>
            <a:r>
              <a:rPr lang="tr-TR" sz="2200" dirty="0" smtClean="0">
                <a:latin typeface="Times New Roman" pitchFamily="18" charset="0"/>
                <a:cs typeface="Times New Roman" pitchFamily="18" charset="0"/>
              </a:rPr>
              <a:t>gereğince </a:t>
            </a:r>
            <a:r>
              <a:rPr lang="tr-TR" sz="2200" b="1" dirty="0" smtClean="0">
                <a:latin typeface="Times New Roman" pitchFamily="18" charset="0"/>
                <a:cs typeface="Times New Roman" pitchFamily="18" charset="0"/>
              </a:rPr>
              <a:t>(1,045</a:t>
            </a:r>
            <a:r>
              <a:rPr lang="tr-TR" sz="2200" b="1" dirty="0">
                <a:latin typeface="Times New Roman" pitchFamily="18" charset="0"/>
                <a:cs typeface="Times New Roman" pitchFamily="18" charset="0"/>
              </a:rPr>
              <a:t>) </a:t>
            </a:r>
            <a:r>
              <a:rPr lang="tr-TR" sz="2200" dirty="0">
                <a:latin typeface="Times New Roman" pitchFamily="18" charset="0"/>
                <a:cs typeface="Times New Roman" pitchFamily="18" charset="0"/>
              </a:rPr>
              <a:t>katsayısı uygulanacaktır. </a:t>
            </a:r>
          </a:p>
        </p:txBody>
      </p:sp>
    </p:spTree>
    <p:extLst>
      <p:ext uri="{BB962C8B-B14F-4D97-AF65-F5344CB8AC3E}">
        <p14:creationId xmlns:p14="http://schemas.microsoft.com/office/powerpoint/2010/main" val="2961018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7467600" cy="5421216"/>
          </a:xfrm>
        </p:spPr>
        <p:txBody>
          <a:bodyPr>
            <a:normAutofit/>
          </a:bodyPr>
          <a:lstStyle/>
          <a:p>
            <a:pPr marL="0" indent="0" algn="just">
              <a:buNone/>
            </a:pPr>
            <a:r>
              <a:rPr lang="tr-TR" sz="2000" dirty="0" smtClean="0">
                <a:solidFill>
                  <a:srgbClr val="494949"/>
                </a:solidFill>
                <a:latin typeface="Times New Roman" pitchFamily="18" charset="0"/>
                <a:cs typeface="Times New Roman" pitchFamily="18" charset="0"/>
              </a:rPr>
              <a:t>	Bu </a:t>
            </a:r>
            <a:r>
              <a:rPr lang="tr-TR" sz="2000" dirty="0">
                <a:solidFill>
                  <a:srgbClr val="494949"/>
                </a:solidFill>
                <a:latin typeface="Times New Roman" pitchFamily="18" charset="0"/>
                <a:cs typeface="Times New Roman" pitchFamily="18" charset="0"/>
              </a:rPr>
              <a:t>Kanunun yayımlandığı tarih </a:t>
            </a:r>
            <a:r>
              <a:rPr lang="tr-TR" sz="2000" dirty="0" smtClean="0">
                <a:solidFill>
                  <a:srgbClr val="494949"/>
                </a:solidFill>
                <a:latin typeface="Times New Roman" pitchFamily="18" charset="0"/>
                <a:cs typeface="Times New Roman" pitchFamily="18" charset="0"/>
              </a:rPr>
              <a:t>itibarıyla (18.05.2018), </a:t>
            </a:r>
            <a:r>
              <a:rPr lang="tr-TR" sz="2000" dirty="0">
                <a:solidFill>
                  <a:srgbClr val="494949"/>
                </a:solidFill>
                <a:latin typeface="Times New Roman" pitchFamily="18" charset="0"/>
                <a:cs typeface="Times New Roman" pitchFamily="18" charset="0"/>
              </a:rPr>
              <a:t>213 sayılı Kanunun </a:t>
            </a:r>
            <a:r>
              <a:rPr lang="tr-TR" sz="2000" b="1" dirty="0">
                <a:solidFill>
                  <a:srgbClr val="FF0000"/>
                </a:solidFill>
                <a:latin typeface="Times New Roman" pitchFamily="18" charset="0"/>
                <a:cs typeface="Times New Roman" pitchFamily="18" charset="0"/>
              </a:rPr>
              <a:t>tarhiyat öncesi uzlaşma</a:t>
            </a:r>
            <a:r>
              <a:rPr lang="tr-TR" sz="2000" dirty="0">
                <a:solidFill>
                  <a:srgbClr val="FF0000"/>
                </a:solidFill>
                <a:latin typeface="Times New Roman" pitchFamily="18" charset="0"/>
                <a:cs typeface="Times New Roman" pitchFamily="18" charset="0"/>
              </a:rPr>
              <a:t> </a:t>
            </a:r>
            <a:r>
              <a:rPr lang="tr-TR" sz="2000" dirty="0">
                <a:solidFill>
                  <a:srgbClr val="494949"/>
                </a:solidFill>
                <a:latin typeface="Times New Roman" pitchFamily="18" charset="0"/>
                <a:cs typeface="Times New Roman" pitchFamily="18" charset="0"/>
              </a:rPr>
              <a:t>hükümlerine göre uzlaşma talebinde bulunulmuş, ancak uzlaşma günü gelmemiş ya da uzlaşma sağlanamamış olmakla birlikte </a:t>
            </a:r>
            <a:r>
              <a:rPr lang="tr-TR" sz="2000" b="1" dirty="0">
                <a:solidFill>
                  <a:srgbClr val="494949"/>
                </a:solidFill>
                <a:latin typeface="Times New Roman" pitchFamily="18" charset="0"/>
                <a:cs typeface="Times New Roman" pitchFamily="18" charset="0"/>
              </a:rPr>
              <a:t>vergi ve ceza ihbarnameleri mükellefe tebliğ edilmemiş alacaklar</a:t>
            </a:r>
            <a:r>
              <a:rPr lang="tr-TR" sz="2000" dirty="0">
                <a:solidFill>
                  <a:srgbClr val="494949"/>
                </a:solidFill>
                <a:latin typeface="Times New Roman" pitchFamily="18" charset="0"/>
                <a:cs typeface="Times New Roman" pitchFamily="18" charset="0"/>
              </a:rPr>
              <a:t> için de bu madde hükmü uygulanır</a:t>
            </a:r>
            <a:r>
              <a:rPr lang="tr-TR" sz="2000" dirty="0" smtClean="0">
                <a:solidFill>
                  <a:srgbClr val="494949"/>
                </a:solidFill>
                <a:latin typeface="Times New Roman" pitchFamily="18" charset="0"/>
                <a:cs typeface="Times New Roman" pitchFamily="18" charset="0"/>
              </a:rPr>
              <a:t>.</a:t>
            </a:r>
          </a:p>
          <a:p>
            <a:pPr marL="0" indent="0" algn="just">
              <a:buNone/>
            </a:pPr>
            <a:r>
              <a:rPr lang="tr-TR" sz="2000" dirty="0">
                <a:solidFill>
                  <a:srgbClr val="494949"/>
                </a:solidFill>
                <a:latin typeface="Times New Roman" pitchFamily="18" charset="0"/>
                <a:cs typeface="Times New Roman" pitchFamily="18" charset="0"/>
              </a:rPr>
              <a:t>	</a:t>
            </a:r>
            <a:endParaRPr lang="tr-TR" sz="2000" dirty="0" smtClean="0">
              <a:solidFill>
                <a:srgbClr val="494949"/>
              </a:solidFill>
              <a:latin typeface="Times New Roman" pitchFamily="18" charset="0"/>
              <a:cs typeface="Times New Roman" pitchFamily="18" charset="0"/>
            </a:endParaRPr>
          </a:p>
          <a:p>
            <a:pPr marL="0" indent="0" algn="just">
              <a:buNone/>
            </a:pPr>
            <a:r>
              <a:rPr lang="tr-TR" sz="2000" dirty="0" smtClean="0">
                <a:solidFill>
                  <a:srgbClr val="494949"/>
                </a:solidFill>
                <a:latin typeface="Times New Roman" pitchFamily="18" charset="0"/>
                <a:cs typeface="Times New Roman" pitchFamily="18" charset="0"/>
              </a:rPr>
              <a:t>	</a:t>
            </a:r>
            <a:endParaRPr lang="tr-TR" sz="2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927794321"/>
      </p:ext>
    </p:extLst>
  </p:cSld>
  <p:clrMapOvr>
    <a:masterClrMapping/>
  </p:clrMapOvr>
  <p:transition spd="slow">
    <p:wheel spokes="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7467600" cy="5493224"/>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Ödeme Süresi ve Şekli:</a:t>
            </a:r>
          </a:p>
          <a:p>
            <a:pPr marL="0" indent="0" algn="just">
              <a:buNone/>
            </a:pPr>
            <a:r>
              <a:rPr lang="tr-TR" sz="2000" dirty="0" smtClean="0">
                <a:latin typeface="Times New Roman" pitchFamily="18" charset="0"/>
                <a:cs typeface="Times New Roman" pitchFamily="18" charset="0"/>
              </a:rPr>
              <a:t>	7143 </a:t>
            </a:r>
            <a:r>
              <a:rPr lang="tr-TR" sz="2000" dirty="0">
                <a:latin typeface="Times New Roman" pitchFamily="18" charset="0"/>
                <a:cs typeface="Times New Roman" pitchFamily="18" charset="0"/>
              </a:rPr>
              <a:t>sayılı Kanunun 4 üncü maddesinin </a:t>
            </a:r>
            <a:r>
              <a:rPr lang="tr-TR" sz="2000" dirty="0" smtClean="0">
                <a:latin typeface="Times New Roman" pitchFamily="18" charset="0"/>
                <a:cs typeface="Times New Roman" pitchFamily="18" charset="0"/>
              </a:rPr>
              <a:t>hükümlerinden </a:t>
            </a:r>
            <a:r>
              <a:rPr lang="tr-TR" sz="2000" dirty="0">
                <a:latin typeface="Times New Roman" pitchFamily="18" charset="0"/>
                <a:cs typeface="Times New Roman" pitchFamily="18" charset="0"/>
              </a:rPr>
              <a:t>yararlanmak isteyen </a:t>
            </a:r>
            <a:r>
              <a:rPr lang="tr-TR" sz="2000" dirty="0" smtClean="0">
                <a:latin typeface="Times New Roman" pitchFamily="18" charset="0"/>
                <a:cs typeface="Times New Roman" pitchFamily="18" charset="0"/>
              </a:rPr>
              <a:t>mükelleflerin, </a:t>
            </a:r>
            <a:r>
              <a:rPr lang="tr-TR" sz="2000" b="1" dirty="0">
                <a:latin typeface="Times New Roman" pitchFamily="18" charset="0"/>
                <a:cs typeface="Times New Roman" pitchFamily="18" charset="0"/>
              </a:rPr>
              <a:t>ihbarnamenin tebliğ tarihinden itibaren</a:t>
            </a:r>
            <a:r>
              <a:rPr lang="tr-TR" sz="2000" dirty="0">
                <a:latin typeface="Times New Roman" pitchFamily="18" charset="0"/>
                <a:cs typeface="Times New Roman" pitchFamily="18" charset="0"/>
              </a:rPr>
              <a:t> 30 gün içinde yazılı </a:t>
            </a:r>
            <a:r>
              <a:rPr lang="tr-TR" sz="2000" dirty="0" smtClean="0">
                <a:latin typeface="Times New Roman" pitchFamily="18" charset="0"/>
                <a:cs typeface="Times New Roman" pitchFamily="18" charset="0"/>
              </a:rPr>
              <a:t>başvuruda </a:t>
            </a:r>
            <a:r>
              <a:rPr lang="tr-TR" sz="2000" dirty="0">
                <a:latin typeface="Times New Roman" pitchFamily="18" charset="0"/>
                <a:cs typeface="Times New Roman" pitchFamily="18" charset="0"/>
              </a:rPr>
              <a:t>bulunmaları ve </a:t>
            </a:r>
            <a:r>
              <a:rPr lang="tr-TR" sz="2000" dirty="0" smtClean="0">
                <a:latin typeface="Times New Roman" pitchFamily="18" charset="0"/>
                <a:cs typeface="Times New Roman" pitchFamily="18" charset="0"/>
              </a:rPr>
              <a:t>yapılandırılan </a:t>
            </a:r>
            <a:r>
              <a:rPr lang="tr-TR" sz="2000" dirty="0">
                <a:latin typeface="Times New Roman" pitchFamily="18" charset="0"/>
                <a:cs typeface="Times New Roman" pitchFamily="18" charset="0"/>
              </a:rPr>
              <a:t>tutarı, </a:t>
            </a:r>
            <a:r>
              <a:rPr lang="tr-TR" sz="2000" b="1" dirty="0">
                <a:latin typeface="Times New Roman" pitchFamily="18" charset="0"/>
                <a:cs typeface="Times New Roman" pitchFamily="18" charset="0"/>
              </a:rPr>
              <a:t>ilk taksit ihbarnamenin tebliğini izleyen aydan </a:t>
            </a:r>
            <a:r>
              <a:rPr lang="tr-TR" sz="2000" b="1" dirty="0" smtClean="0">
                <a:latin typeface="Times New Roman" pitchFamily="18" charset="0"/>
                <a:cs typeface="Times New Roman" pitchFamily="18" charset="0"/>
              </a:rPr>
              <a:t>başlamak </a:t>
            </a:r>
            <a:r>
              <a:rPr lang="tr-TR" sz="2000" b="1" dirty="0">
                <a:latin typeface="Times New Roman" pitchFamily="18" charset="0"/>
                <a:cs typeface="Times New Roman" pitchFamily="18" charset="0"/>
              </a:rPr>
              <a:t>üzere </a:t>
            </a:r>
            <a:r>
              <a:rPr lang="tr-TR" sz="2000" dirty="0" smtClean="0">
                <a:solidFill>
                  <a:srgbClr val="FF0000"/>
                </a:solidFill>
                <a:latin typeface="Times New Roman" pitchFamily="18" charset="0"/>
                <a:cs typeface="Times New Roman" pitchFamily="18" charset="0"/>
              </a:rPr>
              <a:t>peşin</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veya </a:t>
            </a:r>
            <a:r>
              <a:rPr lang="tr-TR" sz="2000" dirty="0" smtClean="0">
                <a:solidFill>
                  <a:srgbClr val="FF0000"/>
                </a:solidFill>
                <a:latin typeface="Times New Roman" pitchFamily="18" charset="0"/>
                <a:cs typeface="Times New Roman" pitchFamily="18" charset="0"/>
              </a:rPr>
              <a:t>ikişer </a:t>
            </a:r>
            <a:r>
              <a:rPr lang="tr-TR" sz="2000" dirty="0">
                <a:solidFill>
                  <a:srgbClr val="FF0000"/>
                </a:solidFill>
                <a:latin typeface="Times New Roman" pitchFamily="18" charset="0"/>
                <a:cs typeface="Times New Roman" pitchFamily="18" charset="0"/>
              </a:rPr>
              <a:t>aylık dönemler </a:t>
            </a:r>
            <a:r>
              <a:rPr lang="tr-TR" sz="2000" dirty="0" smtClean="0">
                <a:solidFill>
                  <a:srgbClr val="FF0000"/>
                </a:solidFill>
                <a:latin typeface="Times New Roman" pitchFamily="18" charset="0"/>
                <a:cs typeface="Times New Roman" pitchFamily="18" charset="0"/>
              </a:rPr>
              <a:t>hâlinde </a:t>
            </a:r>
            <a:r>
              <a:rPr lang="tr-TR" sz="2000" dirty="0">
                <a:solidFill>
                  <a:srgbClr val="FF0000"/>
                </a:solidFill>
                <a:latin typeface="Times New Roman" pitchFamily="18" charset="0"/>
                <a:cs typeface="Times New Roman" pitchFamily="18" charset="0"/>
              </a:rPr>
              <a:t>6 </a:t>
            </a:r>
            <a:r>
              <a:rPr lang="tr-TR" sz="2000" dirty="0" smtClean="0">
                <a:solidFill>
                  <a:srgbClr val="FF0000"/>
                </a:solidFill>
                <a:latin typeface="Times New Roman" pitchFamily="18" charset="0"/>
                <a:cs typeface="Times New Roman" pitchFamily="18" charset="0"/>
              </a:rPr>
              <a:t>eşit </a:t>
            </a:r>
            <a:r>
              <a:rPr lang="tr-TR" sz="2000" dirty="0">
                <a:solidFill>
                  <a:srgbClr val="FF0000"/>
                </a:solidFill>
                <a:latin typeface="Times New Roman" pitchFamily="18" charset="0"/>
                <a:cs typeface="Times New Roman" pitchFamily="18" charset="0"/>
              </a:rPr>
              <a:t>taksitte</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ödemeleri </a:t>
            </a:r>
            <a:r>
              <a:rPr lang="tr-TR" sz="2000" dirty="0" smtClean="0">
                <a:latin typeface="Times New Roman" pitchFamily="18" charset="0"/>
                <a:cs typeface="Times New Roman" pitchFamily="18" charset="0"/>
              </a:rPr>
              <a:t>gerekmektedir.</a:t>
            </a:r>
          </a:p>
          <a:p>
            <a:pPr marL="0" indent="0" algn="just">
              <a:buNone/>
            </a:pPr>
            <a:r>
              <a:rPr lang="tr-TR" sz="2000" dirty="0">
                <a:latin typeface="Times New Roman" pitchFamily="18" charset="0"/>
                <a:cs typeface="Times New Roman" pitchFamily="18" charset="0"/>
              </a:rPr>
              <a:t>	Mükelleflerin bu madde hükümlerinden yararlanabilmeleri için anılan fıkralar kapsamında ödeme </a:t>
            </a:r>
            <a:r>
              <a:rPr lang="tr-TR" sz="2000" dirty="0" smtClean="0">
                <a:latin typeface="Times New Roman" pitchFamily="18" charset="0"/>
                <a:cs typeface="Times New Roman" pitchFamily="18" charset="0"/>
              </a:rPr>
              <a:t>başvurusunda bulundukları </a:t>
            </a:r>
            <a:r>
              <a:rPr lang="tr-TR" sz="2000" dirty="0">
                <a:latin typeface="Times New Roman" pitchFamily="18" charset="0"/>
                <a:cs typeface="Times New Roman" pitchFamily="18" charset="0"/>
              </a:rPr>
              <a:t>alacağa </a:t>
            </a:r>
            <a:r>
              <a:rPr lang="tr-TR" sz="2000" dirty="0" smtClean="0">
                <a:latin typeface="Times New Roman" pitchFamily="18" charset="0"/>
                <a:cs typeface="Times New Roman" pitchFamily="18" charset="0"/>
              </a:rPr>
              <a:t>ilişkin </a:t>
            </a:r>
            <a:r>
              <a:rPr lang="tr-TR" sz="2000" b="1" dirty="0">
                <a:latin typeface="Times New Roman" pitchFamily="18" charset="0"/>
                <a:cs typeface="Times New Roman" pitchFamily="18" charset="0"/>
              </a:rPr>
              <a:t>dava açmamaları </a:t>
            </a:r>
            <a:r>
              <a:rPr lang="tr-TR" sz="2000" dirty="0" smtClean="0">
                <a:latin typeface="Times New Roman" pitchFamily="18" charset="0"/>
                <a:cs typeface="Times New Roman" pitchFamily="18" charset="0"/>
              </a:rPr>
              <a:t>şarttır</a:t>
            </a:r>
            <a:r>
              <a:rPr lang="tr-TR" sz="2000" dirty="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Anılan </a:t>
            </a:r>
            <a:r>
              <a:rPr lang="tr-TR" sz="2000" dirty="0">
                <a:latin typeface="Times New Roman" pitchFamily="18" charset="0"/>
                <a:cs typeface="Times New Roman" pitchFamily="18" charset="0"/>
              </a:rPr>
              <a:t>fıkra hükümlerinden yararlanmak isteyen mükellefler, ayrıca 213 sayılı Kanunun </a:t>
            </a:r>
            <a:r>
              <a:rPr lang="tr-TR" sz="2000" dirty="0" smtClean="0">
                <a:latin typeface="Times New Roman" pitchFamily="18" charset="0"/>
                <a:cs typeface="Times New Roman" pitchFamily="18" charset="0"/>
              </a:rPr>
              <a:t>uzlaşma</a:t>
            </a:r>
            <a:r>
              <a:rPr lang="tr-TR" sz="2000" dirty="0">
                <a:latin typeface="Times New Roman" pitchFamily="18" charset="0"/>
                <a:cs typeface="Times New Roman" pitchFamily="18" charset="0"/>
              </a:rPr>
              <a:t>, tarhiyat </a:t>
            </a:r>
            <a:r>
              <a:rPr lang="tr-TR" sz="2000" dirty="0" smtClean="0">
                <a:latin typeface="Times New Roman" pitchFamily="18" charset="0"/>
                <a:cs typeface="Times New Roman" pitchFamily="18" charset="0"/>
              </a:rPr>
              <a:t>öncesi uzlaşma </a:t>
            </a:r>
            <a:r>
              <a:rPr lang="tr-TR" sz="2000" dirty="0">
                <a:latin typeface="Times New Roman" pitchFamily="18" charset="0"/>
                <a:cs typeface="Times New Roman" pitchFamily="18" charset="0"/>
              </a:rPr>
              <a:t>ve vergi cezalarında indirim hükümlerinden yararlanamazlar</a:t>
            </a:r>
            <a:r>
              <a:rPr lang="tr-TR" sz="2000" dirty="0" smtClean="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Mükellefler bu fıkralardan, adlarına yapılan tüm tarhiyatlar için yararlanabilecekleri gibi sadece talep edecekleri tür ve dönemler için de yararlanabileceklerdir.</a:t>
            </a:r>
          </a:p>
        </p:txBody>
      </p:sp>
    </p:spTree>
    <p:extLst>
      <p:ext uri="{BB962C8B-B14F-4D97-AF65-F5344CB8AC3E}">
        <p14:creationId xmlns:p14="http://schemas.microsoft.com/office/powerpoint/2010/main" val="2046401455"/>
      </p:ext>
    </p:extLst>
  </p:cSld>
  <p:clrMapOvr>
    <a:masterClrMapping/>
  </p:clrMapOvr>
  <p:transition spd="slow">
    <p:wheel spokes="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778098"/>
          </a:xfrm>
        </p:spPr>
        <p:txBody>
          <a:bodyPr anchor="ctr">
            <a:normAutofit/>
          </a:bodyPr>
          <a:lstStyle/>
          <a:p>
            <a:pPr algn="ctr"/>
            <a:r>
              <a:rPr lang="tr-TR" sz="2000" b="1" dirty="0" smtClean="0">
                <a:solidFill>
                  <a:srgbClr val="FF0000"/>
                </a:solidFill>
                <a:latin typeface="Times New Roman" pitchFamily="18" charset="0"/>
                <a:cs typeface="Times New Roman" pitchFamily="18" charset="0"/>
              </a:rPr>
              <a:t>4-Matrah ve vergi artırımı:</a:t>
            </a:r>
            <a:endParaRPr lang="tr-TR" sz="2000" b="1" dirty="0">
              <a:solidFill>
                <a:srgbClr val="FF0000"/>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457200" y="1052736"/>
            <a:ext cx="7643192" cy="5421216"/>
          </a:xfrm>
        </p:spPr>
        <p:txBody>
          <a:bodyPr>
            <a:normAutofit fontScale="92500" lnSpcReduction="10000"/>
          </a:bodyPr>
          <a:lstStyle/>
          <a:p>
            <a:pPr marL="0" indent="0" algn="ctr">
              <a:buNone/>
            </a:pPr>
            <a:r>
              <a:rPr lang="tr-TR" sz="2000" b="1" dirty="0" smtClean="0">
                <a:solidFill>
                  <a:srgbClr val="FF0000"/>
                </a:solidFill>
                <a:latin typeface="Times New Roman" pitchFamily="18" charset="0"/>
                <a:cs typeface="Times New Roman" pitchFamily="18" charset="0"/>
              </a:rPr>
              <a:t>Matrah Artırımında Bulunabilecek Mükellefler:</a:t>
            </a:r>
          </a:p>
          <a:p>
            <a:pPr marL="0" indent="0" algn="just">
              <a:buNone/>
            </a:pPr>
            <a:r>
              <a:rPr lang="tr-TR" sz="2000" dirty="0" smtClean="0">
                <a:latin typeface="Times New Roman" pitchFamily="18" charset="0"/>
                <a:cs typeface="Times New Roman" pitchFamily="18" charset="0"/>
              </a:rPr>
              <a:t>	Yıllık </a:t>
            </a:r>
            <a:r>
              <a:rPr lang="tr-TR" sz="2000" dirty="0">
                <a:latin typeface="Times New Roman" pitchFamily="18" charset="0"/>
                <a:cs typeface="Times New Roman" pitchFamily="18" charset="0"/>
              </a:rPr>
              <a:t>gelir veya kurumlar vergisi beyannamesi vermek mecburiyetinde olan </a:t>
            </a:r>
            <a:r>
              <a:rPr lang="tr-TR" sz="2000" dirty="0" smtClean="0">
                <a:latin typeface="Times New Roman" pitchFamily="18" charset="0"/>
                <a:cs typeface="Times New Roman" pitchFamily="18" charset="0"/>
              </a:rPr>
              <a:t>GELİR </a:t>
            </a:r>
            <a:r>
              <a:rPr lang="tr-TR" sz="2000" dirty="0">
                <a:latin typeface="Times New Roman" pitchFamily="18" charset="0"/>
                <a:cs typeface="Times New Roman" pitchFamily="18" charset="0"/>
              </a:rPr>
              <a:t>ve </a:t>
            </a:r>
            <a:r>
              <a:rPr lang="tr-TR" sz="2000" dirty="0" smtClean="0">
                <a:latin typeface="Times New Roman" pitchFamily="18" charset="0"/>
                <a:cs typeface="Times New Roman" pitchFamily="18" charset="0"/>
              </a:rPr>
              <a:t>KURUMLAR </a:t>
            </a:r>
            <a:r>
              <a:rPr lang="tr-TR" sz="2000" dirty="0">
                <a:latin typeface="Times New Roman" pitchFamily="18" charset="0"/>
                <a:cs typeface="Times New Roman" pitchFamily="18" charset="0"/>
              </a:rPr>
              <a:t>vergisi mükellefleri </a:t>
            </a:r>
            <a:r>
              <a:rPr lang="tr-TR" sz="2000" dirty="0" smtClean="0">
                <a:latin typeface="Times New Roman" pitchFamily="18" charset="0"/>
                <a:cs typeface="Times New Roman" pitchFamily="18" charset="0"/>
              </a:rPr>
              <a:t>ile KATMA DEĞER VERGİSİ mükellefleri </a:t>
            </a:r>
            <a:r>
              <a:rPr lang="tr-TR" sz="2000" dirty="0" smtClean="0">
                <a:solidFill>
                  <a:srgbClr val="FF0000"/>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2013, </a:t>
            </a:r>
            <a:r>
              <a:rPr lang="tr-TR" sz="2000" dirty="0" smtClean="0">
                <a:solidFill>
                  <a:srgbClr val="FF0000"/>
                </a:solidFill>
                <a:latin typeface="Times New Roman" pitchFamily="18" charset="0"/>
                <a:cs typeface="Times New Roman" pitchFamily="18" charset="0"/>
              </a:rPr>
              <a:t>2014, 2015, 2016 ve 2017 </a:t>
            </a:r>
            <a:r>
              <a:rPr lang="tr-TR" sz="2000" dirty="0">
                <a:latin typeface="Times New Roman" pitchFamily="18" charset="0"/>
                <a:cs typeface="Times New Roman" pitchFamily="18" charset="0"/>
              </a:rPr>
              <a:t>takvim yılları için </a:t>
            </a:r>
            <a:r>
              <a:rPr lang="tr-TR" sz="2000" dirty="0" smtClean="0">
                <a:latin typeface="Times New Roman" pitchFamily="18" charset="0"/>
                <a:cs typeface="Times New Roman" pitchFamily="18" charset="0"/>
              </a:rPr>
              <a:t>7143 </a:t>
            </a:r>
            <a:r>
              <a:rPr lang="tr-TR" sz="2000" dirty="0">
                <a:latin typeface="Times New Roman" pitchFamily="18" charset="0"/>
                <a:cs typeface="Times New Roman" pitchFamily="18" charset="0"/>
              </a:rPr>
              <a:t>sayılı Kanunun 5 inci </a:t>
            </a:r>
            <a:r>
              <a:rPr lang="tr-TR" sz="2000" dirty="0" smtClean="0">
                <a:latin typeface="Times New Roman" pitchFamily="18" charset="0"/>
                <a:cs typeface="Times New Roman" pitchFamily="18" charset="0"/>
              </a:rPr>
              <a:t>maddesine göre </a:t>
            </a:r>
            <a:r>
              <a:rPr lang="tr-TR" sz="2000" dirty="0">
                <a:latin typeface="Times New Roman" pitchFamily="18" charset="0"/>
                <a:cs typeface="Times New Roman" pitchFamily="18" charset="0"/>
              </a:rPr>
              <a:t>matrah ve vergi artırımından yararlanabileceklerdir.</a:t>
            </a:r>
          </a:p>
          <a:p>
            <a:pPr marL="0" indent="0" algn="just">
              <a:buNone/>
            </a:pPr>
            <a:r>
              <a:rPr lang="tr-TR" sz="2000" b="1" dirty="0" smtClean="0">
                <a:latin typeface="Times New Roman" pitchFamily="18" charset="0"/>
                <a:cs typeface="Times New Roman" pitchFamily="18" charset="0"/>
              </a:rPr>
              <a:t>Aynı şekilde,</a:t>
            </a: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Hizmet erbabına ödenen ücretlerden</a:t>
            </a:r>
            <a:r>
              <a:rPr lang="tr-TR" sz="2000" dirty="0" smtClean="0">
                <a:latin typeface="Times New Roman" pitchFamily="18" charset="0"/>
                <a:cs typeface="Times New Roman" pitchFamily="18" charset="0"/>
              </a:rPr>
              <a:t>, (94/1)</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Serbest meslek ödemelerinden</a:t>
            </a:r>
            <a:r>
              <a:rPr lang="tr-TR" sz="2000" dirty="0" smtClean="0">
                <a:latin typeface="Times New Roman" pitchFamily="18" charset="0"/>
                <a:cs typeface="Times New Roman" pitchFamily="18" charset="0"/>
              </a:rPr>
              <a:t>, (94/2)</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Yıllara sari </a:t>
            </a:r>
            <a:r>
              <a:rPr lang="tr-TR" sz="2000" dirty="0" smtClean="0">
                <a:latin typeface="Times New Roman" pitchFamily="18" charset="0"/>
                <a:cs typeface="Times New Roman" pitchFamily="18" charset="0"/>
              </a:rPr>
              <a:t>inşaat </a:t>
            </a:r>
            <a:r>
              <a:rPr lang="tr-TR" sz="2000" dirty="0">
                <a:latin typeface="Times New Roman" pitchFamily="18" charset="0"/>
                <a:cs typeface="Times New Roman" pitchFamily="18" charset="0"/>
              </a:rPr>
              <a:t>ve onarım </a:t>
            </a:r>
            <a:r>
              <a:rPr lang="tr-TR" sz="2000" dirty="0" smtClean="0">
                <a:latin typeface="Times New Roman" pitchFamily="18" charset="0"/>
                <a:cs typeface="Times New Roman" pitchFamily="18" charset="0"/>
              </a:rPr>
              <a:t>işlerine </a:t>
            </a:r>
            <a:r>
              <a:rPr lang="tr-TR" sz="2000" dirty="0">
                <a:latin typeface="Times New Roman" pitchFamily="18" charset="0"/>
                <a:cs typeface="Times New Roman" pitchFamily="18" charset="0"/>
              </a:rPr>
              <a:t>ait ödemelerden</a:t>
            </a:r>
            <a:r>
              <a:rPr lang="tr-TR" sz="2000" dirty="0" smtClean="0">
                <a:latin typeface="Times New Roman" pitchFamily="18" charset="0"/>
                <a:cs typeface="Times New Roman" pitchFamily="18" charset="0"/>
              </a:rPr>
              <a:t>, (94/3)</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Kira ödemelerinden</a:t>
            </a:r>
            <a:r>
              <a:rPr lang="tr-TR" sz="2000" dirty="0" smtClean="0">
                <a:latin typeface="Times New Roman" pitchFamily="18" charset="0"/>
                <a:cs typeface="Times New Roman" pitchFamily="18" charset="0"/>
              </a:rPr>
              <a:t>, (94/5)</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Çiftçilerden satın alınan zirai mahsuller ve hizmetler için yapılan ödemelerden</a:t>
            </a:r>
            <a:r>
              <a:rPr lang="tr-TR" sz="2000" dirty="0" smtClean="0">
                <a:latin typeface="Times New Roman" pitchFamily="18" charset="0"/>
                <a:cs typeface="Times New Roman" pitchFamily="18" charset="0"/>
              </a:rPr>
              <a:t>, (94/11)</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 </a:t>
            </a:r>
            <a:r>
              <a:rPr lang="tr-TR" sz="2000" dirty="0">
                <a:latin typeface="Times New Roman" pitchFamily="18" charset="0"/>
                <a:cs typeface="Times New Roman" pitchFamily="18" charset="0"/>
              </a:rPr>
              <a:t>Esnaf muaflığından yararlananlara yapılan </a:t>
            </a:r>
            <a:r>
              <a:rPr lang="tr-TR" sz="2000" dirty="0" smtClean="0">
                <a:latin typeface="Times New Roman" pitchFamily="18" charset="0"/>
                <a:cs typeface="Times New Roman" pitchFamily="18" charset="0"/>
              </a:rPr>
              <a:t>ödemelerden (94/13)</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Gelir </a:t>
            </a:r>
            <a:r>
              <a:rPr lang="tr-TR" sz="2000" dirty="0">
                <a:solidFill>
                  <a:srgbClr val="FF0000"/>
                </a:solidFill>
                <a:latin typeface="Times New Roman" pitchFamily="18" charset="0"/>
                <a:cs typeface="Times New Roman" pitchFamily="18" charset="0"/>
              </a:rPr>
              <a:t>veya kurumlar vergisi </a:t>
            </a:r>
            <a:r>
              <a:rPr lang="tr-TR" sz="2000" dirty="0" err="1">
                <a:solidFill>
                  <a:srgbClr val="FF0000"/>
                </a:solidFill>
                <a:latin typeface="Times New Roman" pitchFamily="18" charset="0"/>
                <a:cs typeface="Times New Roman" pitchFamily="18" charset="0"/>
              </a:rPr>
              <a:t>tevkifatı</a:t>
            </a:r>
            <a:r>
              <a:rPr lang="tr-TR" sz="2000" dirty="0">
                <a:solidFill>
                  <a:srgbClr val="FF0000"/>
                </a:solidFill>
                <a:latin typeface="Times New Roman" pitchFamily="18" charset="0"/>
                <a:cs typeface="Times New Roman" pitchFamily="18" charset="0"/>
              </a:rPr>
              <a:t> yapmakla sorumlu olanlar da </a:t>
            </a:r>
            <a:r>
              <a:rPr lang="tr-TR" sz="2000" dirty="0">
                <a:latin typeface="Times New Roman" pitchFamily="18" charset="0"/>
                <a:cs typeface="Times New Roman" pitchFamily="18" charset="0"/>
              </a:rPr>
              <a:t>bu ödemelerine </a:t>
            </a:r>
            <a:r>
              <a:rPr lang="tr-TR" sz="2000" dirty="0" smtClean="0">
                <a:latin typeface="Times New Roman" pitchFamily="18" charset="0"/>
                <a:cs typeface="Times New Roman" pitchFamily="18" charset="0"/>
              </a:rPr>
              <a:t>ilişkin </a:t>
            </a:r>
            <a:r>
              <a:rPr lang="tr-TR" sz="2000" dirty="0">
                <a:latin typeface="Times New Roman" pitchFamily="18" charset="0"/>
                <a:cs typeface="Times New Roman" pitchFamily="18" charset="0"/>
              </a:rPr>
              <a:t>olarak bu yıllarla ilgili </a:t>
            </a:r>
            <a:r>
              <a:rPr lang="tr-TR" sz="2000" dirty="0" smtClean="0">
                <a:latin typeface="Times New Roman" pitchFamily="18" charset="0"/>
                <a:cs typeface="Times New Roman" pitchFamily="18" charset="0"/>
              </a:rPr>
              <a:t>vergi artırımında </a:t>
            </a:r>
            <a:r>
              <a:rPr lang="tr-TR" sz="2000" dirty="0">
                <a:latin typeface="Times New Roman" pitchFamily="18" charset="0"/>
                <a:cs typeface="Times New Roman" pitchFamily="18" charset="0"/>
              </a:rPr>
              <a:t>bulunabileceklerdir.</a:t>
            </a:r>
          </a:p>
          <a:p>
            <a:pPr marL="0" indent="0">
              <a:buNone/>
            </a:pP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099071935"/>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7467600" cy="5493224"/>
          </a:xfrm>
        </p:spPr>
        <p:txBody>
          <a:bodyPr>
            <a:normAutofit/>
          </a:bodyPr>
          <a:lstStyle/>
          <a:p>
            <a:pPr marL="0" indent="0" algn="just">
              <a:buNone/>
            </a:pPr>
            <a:r>
              <a:rPr lang="tr-TR" sz="2000" dirty="0" smtClean="0">
                <a:latin typeface="Times New Roman" pitchFamily="18" charset="0"/>
                <a:cs typeface="Times New Roman" pitchFamily="18" charset="0"/>
              </a:rPr>
              <a:t>	Beyanname </a:t>
            </a:r>
            <a:r>
              <a:rPr lang="tr-TR" sz="2000" dirty="0">
                <a:latin typeface="Times New Roman" pitchFamily="18" charset="0"/>
                <a:cs typeface="Times New Roman" pitchFamily="18" charset="0"/>
              </a:rPr>
              <a:t>vermekle birlikte </a:t>
            </a:r>
            <a:r>
              <a:rPr lang="tr-TR" sz="2000" b="1" dirty="0">
                <a:latin typeface="Times New Roman" pitchFamily="18" charset="0"/>
                <a:cs typeface="Times New Roman" pitchFamily="18" charset="0"/>
              </a:rPr>
              <a:t>zarar, indirim ve istisnalar nedeniyle matrah ve vergi beyan etmeyen </a:t>
            </a:r>
            <a:r>
              <a:rPr lang="tr-TR" sz="2000" dirty="0">
                <a:latin typeface="Times New Roman" pitchFamily="18" charset="0"/>
                <a:cs typeface="Times New Roman" pitchFamily="18" charset="0"/>
              </a:rPr>
              <a:t>ya da ilgili yıllarda faaliyette </a:t>
            </a:r>
            <a:r>
              <a:rPr lang="tr-TR" sz="2000" dirty="0" smtClean="0">
                <a:latin typeface="Times New Roman" pitchFamily="18" charset="0"/>
                <a:cs typeface="Times New Roman" pitchFamily="18" charset="0"/>
              </a:rPr>
              <a:t>bulunmuş </a:t>
            </a:r>
            <a:r>
              <a:rPr lang="tr-TR" sz="2000" dirty="0">
                <a:latin typeface="Times New Roman" pitchFamily="18" charset="0"/>
                <a:cs typeface="Times New Roman" pitchFamily="18" charset="0"/>
              </a:rPr>
              <a:t>veya gelir elde </a:t>
            </a:r>
            <a:r>
              <a:rPr lang="tr-TR" sz="2000" dirty="0" smtClean="0">
                <a:latin typeface="Times New Roman" pitchFamily="18" charset="0"/>
                <a:cs typeface="Times New Roman" pitchFamily="18" charset="0"/>
              </a:rPr>
              <a:t>etmiş </a:t>
            </a:r>
            <a:r>
              <a:rPr lang="tr-TR" sz="2000" dirty="0">
                <a:latin typeface="Times New Roman" pitchFamily="18" charset="0"/>
                <a:cs typeface="Times New Roman" pitchFamily="18" charset="0"/>
              </a:rPr>
              <a:t>olup da bu faaliyetlerini ve gelirlerini vergi dairesinin bilgisi </a:t>
            </a:r>
            <a:r>
              <a:rPr lang="tr-TR" sz="2000" dirty="0" smtClean="0">
                <a:latin typeface="Times New Roman" pitchFamily="18" charset="0"/>
                <a:cs typeface="Times New Roman" pitchFamily="18" charset="0"/>
              </a:rPr>
              <a:t>dışında </a:t>
            </a:r>
            <a:r>
              <a:rPr lang="tr-TR" sz="2000" dirty="0">
                <a:latin typeface="Times New Roman" pitchFamily="18" charset="0"/>
                <a:cs typeface="Times New Roman" pitchFamily="18" charset="0"/>
              </a:rPr>
              <a:t>bırakanlar da dahil olmak üzere </a:t>
            </a:r>
            <a:r>
              <a:rPr lang="tr-TR" sz="2000" b="1" dirty="0">
                <a:solidFill>
                  <a:srgbClr val="FF0000"/>
                </a:solidFill>
                <a:latin typeface="Times New Roman" pitchFamily="18" charset="0"/>
                <a:cs typeface="Times New Roman" pitchFamily="18" charset="0"/>
              </a:rPr>
              <a:t>hiç beyanname </a:t>
            </a:r>
            <a:r>
              <a:rPr lang="tr-TR" sz="2000" b="1" dirty="0" smtClean="0">
                <a:solidFill>
                  <a:srgbClr val="FF0000"/>
                </a:solidFill>
                <a:latin typeface="Times New Roman" pitchFamily="18" charset="0"/>
                <a:cs typeface="Times New Roman" pitchFamily="18" charset="0"/>
              </a:rPr>
              <a:t>vermemiş </a:t>
            </a:r>
            <a:r>
              <a:rPr lang="tr-TR" sz="2000" b="1" dirty="0">
                <a:solidFill>
                  <a:srgbClr val="FF0000"/>
                </a:solidFill>
                <a:latin typeface="Times New Roman" pitchFamily="18" charset="0"/>
                <a:cs typeface="Times New Roman" pitchFamily="18" charset="0"/>
              </a:rPr>
              <a:t>olan gelir ve kurumlar vergisi mükellefleri de </a:t>
            </a:r>
            <a:r>
              <a:rPr lang="tr-TR" sz="2000" dirty="0">
                <a:latin typeface="Times New Roman" pitchFamily="18" charset="0"/>
                <a:cs typeface="Times New Roman" pitchFamily="18" charset="0"/>
              </a:rPr>
              <a:t>matrah ve vergi artırımı yapabileceklerdir</a:t>
            </a:r>
            <a:r>
              <a:rPr lang="tr-TR" sz="2000" dirty="0" smtClean="0">
                <a:latin typeface="Times New Roman" pitchFamily="18" charset="0"/>
                <a:cs typeface="Times New Roman" pitchFamily="18" charset="0"/>
              </a:rPr>
              <a:t>.</a:t>
            </a:r>
          </a:p>
          <a:p>
            <a:pPr marL="0" indent="0" algn="just">
              <a:buNone/>
            </a:pPr>
            <a:endParaRPr lang="tr-TR" sz="2000" dirty="0">
              <a:latin typeface="Times New Roman" pitchFamily="18" charset="0"/>
              <a:cs typeface="Times New Roman" pitchFamily="18" charset="0"/>
            </a:endParaRPr>
          </a:p>
          <a:p>
            <a:pPr marL="0" indent="0" algn="ctr">
              <a:buNone/>
            </a:pPr>
            <a:r>
              <a:rPr lang="tr-TR" sz="2000" b="1" dirty="0" smtClean="0">
                <a:solidFill>
                  <a:srgbClr val="FF0000"/>
                </a:solidFill>
                <a:latin typeface="Times New Roman" pitchFamily="18" charset="0"/>
                <a:cs typeface="Times New Roman" pitchFamily="18" charset="0"/>
              </a:rPr>
              <a:t>Başvuru Süresi:</a:t>
            </a:r>
          </a:p>
          <a:p>
            <a:pPr marL="0" indent="0" algn="just">
              <a:buNone/>
            </a:pPr>
            <a:r>
              <a:rPr lang="tr-TR" sz="2000" dirty="0" smtClean="0">
                <a:latin typeface="Times New Roman" pitchFamily="18" charset="0"/>
                <a:cs typeface="Times New Roman" pitchFamily="18" charset="0"/>
              </a:rPr>
              <a:t>	7143 sayılı </a:t>
            </a:r>
            <a:r>
              <a:rPr lang="tr-TR" sz="2000" dirty="0">
                <a:latin typeface="Times New Roman" pitchFamily="18" charset="0"/>
                <a:cs typeface="Times New Roman" pitchFamily="18" charset="0"/>
              </a:rPr>
              <a:t>Kanunun 5 inci maddesinde </a:t>
            </a:r>
            <a:r>
              <a:rPr lang="tr-TR" sz="2000" dirty="0" smtClean="0">
                <a:latin typeface="Times New Roman" pitchFamily="18" charset="0"/>
                <a:cs typeface="Times New Roman" pitchFamily="18" charset="0"/>
              </a:rPr>
              <a:t>başvuru </a:t>
            </a:r>
            <a:r>
              <a:rPr lang="tr-TR" sz="2000" dirty="0">
                <a:latin typeface="Times New Roman" pitchFamily="18" charset="0"/>
                <a:cs typeface="Times New Roman" pitchFamily="18" charset="0"/>
              </a:rPr>
              <a:t>süresi, Kanunun yayımlandığı tarihi izleyen </a:t>
            </a:r>
            <a:r>
              <a:rPr lang="tr-TR" sz="2000" b="1" dirty="0" smtClean="0">
                <a:latin typeface="Times New Roman" pitchFamily="18" charset="0"/>
                <a:cs typeface="Times New Roman" pitchFamily="18" charset="0"/>
              </a:rPr>
              <a:t>üçüncü ayın sonu </a:t>
            </a:r>
            <a:r>
              <a:rPr lang="tr-TR" sz="2000" b="1" dirty="0" smtClean="0">
                <a:solidFill>
                  <a:srgbClr val="FF0000"/>
                </a:solidFill>
                <a:latin typeface="Times New Roman" pitchFamily="18" charset="0"/>
                <a:cs typeface="Times New Roman" pitchFamily="18" charset="0"/>
              </a:rPr>
              <a:t>(31 Ağustos 2018)</a:t>
            </a:r>
            <a:r>
              <a:rPr lang="tr-TR" sz="2000" dirty="0" smtClean="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olarak </a:t>
            </a:r>
            <a:r>
              <a:rPr lang="tr-TR" sz="2000" dirty="0" smtClean="0">
                <a:latin typeface="Times New Roman" pitchFamily="18" charset="0"/>
                <a:cs typeface="Times New Roman" pitchFamily="18" charset="0"/>
              </a:rPr>
              <a:t>belirlenmiştir.</a:t>
            </a:r>
          </a:p>
          <a:p>
            <a:pPr marL="0" indent="0" algn="just">
              <a:buNone/>
            </a:pPr>
            <a:endParaRPr lang="tr-TR"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239306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7467600" cy="5853264"/>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Başvuru Yeri:</a:t>
            </a:r>
          </a:p>
          <a:p>
            <a:pPr marL="0" indent="0" algn="just">
              <a:buNone/>
            </a:pP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Başvurular bağlı olunan vergi dairelerine yapılacaktır. </a:t>
            </a:r>
            <a:r>
              <a:rPr lang="tr-TR" sz="2000" dirty="0" smtClean="0">
                <a:latin typeface="Times New Roman" pitchFamily="18" charset="0"/>
                <a:cs typeface="Times New Roman" pitchFamily="18" charset="0"/>
              </a:rPr>
              <a:t>2013</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2014, 2015, 2016 ve 2017 yıllarında </a:t>
            </a:r>
            <a:r>
              <a:rPr lang="tr-TR" sz="2000" dirty="0">
                <a:latin typeface="Times New Roman" pitchFamily="18" charset="0"/>
                <a:cs typeface="Times New Roman" pitchFamily="18" charset="0"/>
              </a:rPr>
              <a:t>gelir, kurumlar veya katma </a:t>
            </a:r>
            <a:r>
              <a:rPr lang="tr-TR" sz="2000" dirty="0" smtClean="0">
                <a:latin typeface="Times New Roman" pitchFamily="18" charset="0"/>
                <a:cs typeface="Times New Roman" pitchFamily="18" charset="0"/>
              </a:rPr>
              <a:t>değer vergileri </a:t>
            </a:r>
            <a:r>
              <a:rPr lang="tr-TR" sz="2000" dirty="0">
                <a:latin typeface="Times New Roman" pitchFamily="18" charset="0"/>
                <a:cs typeface="Times New Roman" pitchFamily="18" charset="0"/>
              </a:rPr>
              <a:t>ile gelir (stopaj)/kurumlar (stopaj) vergisi yönünden </a:t>
            </a:r>
            <a:r>
              <a:rPr lang="tr-TR" sz="2000" b="1" dirty="0">
                <a:latin typeface="Times New Roman" pitchFamily="18" charset="0"/>
                <a:cs typeface="Times New Roman" pitchFamily="18" charset="0"/>
              </a:rPr>
              <a:t>farklı vergi dairelerinin mükellefi olanlarca</a:t>
            </a:r>
            <a:r>
              <a:rPr lang="tr-TR" sz="2000" dirty="0">
                <a:latin typeface="Times New Roman" pitchFamily="18" charset="0"/>
                <a:cs typeface="Times New Roman" pitchFamily="18" charset="0"/>
              </a:rPr>
              <a:t>, matrah ve vergi artırımına </a:t>
            </a:r>
            <a:r>
              <a:rPr lang="tr-TR" sz="2000" dirty="0" smtClean="0">
                <a:latin typeface="Times New Roman" pitchFamily="18" charset="0"/>
                <a:cs typeface="Times New Roman" pitchFamily="18" charset="0"/>
              </a:rPr>
              <a:t>ilişkin </a:t>
            </a:r>
            <a:r>
              <a:rPr lang="tr-TR" sz="2000" dirty="0">
                <a:latin typeface="Times New Roman" pitchFamily="18" charset="0"/>
                <a:cs typeface="Times New Roman" pitchFamily="18" charset="0"/>
              </a:rPr>
              <a:t>bildirimlerin, </a:t>
            </a:r>
            <a:r>
              <a:rPr lang="tr-TR" sz="2000" dirty="0">
                <a:solidFill>
                  <a:srgbClr val="FF0000"/>
                </a:solidFill>
                <a:latin typeface="Times New Roman" pitchFamily="18" charset="0"/>
                <a:cs typeface="Times New Roman" pitchFamily="18" charset="0"/>
              </a:rPr>
              <a:t>en son mükellefiyetleri bulunan vergi dairelerine verilmesi </a:t>
            </a:r>
            <a:r>
              <a:rPr lang="tr-TR" sz="2000" dirty="0" smtClean="0">
                <a:solidFill>
                  <a:srgbClr val="FF0000"/>
                </a:solidFill>
                <a:latin typeface="Times New Roman" pitchFamily="18" charset="0"/>
                <a:cs typeface="Times New Roman" pitchFamily="18" charset="0"/>
              </a:rPr>
              <a:t>gerekmektedir. </a:t>
            </a:r>
            <a:endParaRPr lang="tr-TR" sz="2000" b="1" dirty="0" smtClean="0">
              <a:solidFill>
                <a:srgbClr val="FF0000"/>
              </a:solidFill>
              <a:latin typeface="Times New Roman" pitchFamily="18" charset="0"/>
              <a:cs typeface="Times New Roman" pitchFamily="18" charset="0"/>
            </a:endParaRPr>
          </a:p>
          <a:p>
            <a:pPr marL="0" indent="0">
              <a:buNone/>
            </a:pPr>
            <a:endParaRPr lang="tr-TR" sz="2000" b="1" dirty="0">
              <a:latin typeface="Times New Roman" pitchFamily="18" charset="0"/>
              <a:cs typeface="Times New Roman" pitchFamily="18" charset="0"/>
            </a:endParaRPr>
          </a:p>
          <a:p>
            <a:pPr marL="0" indent="0" algn="ctr">
              <a:buNone/>
            </a:pPr>
            <a:r>
              <a:rPr lang="tr-TR" sz="2000" b="1" dirty="0" smtClean="0">
                <a:solidFill>
                  <a:srgbClr val="FF0000"/>
                </a:solidFill>
                <a:latin typeface="Times New Roman" pitchFamily="18" charset="0"/>
                <a:cs typeface="Times New Roman" pitchFamily="18" charset="0"/>
              </a:rPr>
              <a:t>Beyanname Verme Şekli:</a:t>
            </a:r>
          </a:p>
          <a:p>
            <a:pPr marL="0" indent="0" algn="just">
              <a:buNone/>
            </a:pPr>
            <a:r>
              <a:rPr lang="tr-TR" sz="2000" dirty="0" smtClean="0">
                <a:latin typeface="Times New Roman" pitchFamily="18" charset="0"/>
                <a:cs typeface="Times New Roman" pitchFamily="18" charset="0"/>
              </a:rPr>
              <a:t>	Beyannamelerin elektronik </a:t>
            </a:r>
            <a:r>
              <a:rPr lang="tr-TR" sz="2000" dirty="0">
                <a:latin typeface="Times New Roman" pitchFamily="18" charset="0"/>
                <a:cs typeface="Times New Roman" pitchFamily="18" charset="0"/>
              </a:rPr>
              <a:t>ortamda gönderilmesi </a:t>
            </a:r>
            <a:r>
              <a:rPr lang="tr-TR" sz="2000" dirty="0" smtClean="0">
                <a:latin typeface="Times New Roman" pitchFamily="18" charset="0"/>
                <a:cs typeface="Times New Roman" pitchFamily="18" charset="0"/>
              </a:rPr>
              <a:t>zorunludur. Bu </a:t>
            </a:r>
            <a:r>
              <a:rPr lang="tr-TR" sz="2000" dirty="0">
                <a:latin typeface="Times New Roman" pitchFamily="18" charset="0"/>
                <a:cs typeface="Times New Roman" pitchFamily="18" charset="0"/>
              </a:rPr>
              <a:t>Tebliğin yayımlanmasından önce mükellefiyeti sona erenler ile hakkında mükellefiyet tesis </a:t>
            </a:r>
            <a:r>
              <a:rPr lang="tr-TR" sz="2000" dirty="0" smtClean="0">
                <a:latin typeface="Times New Roman" pitchFamily="18" charset="0"/>
                <a:cs typeface="Times New Roman" pitchFamily="18" charset="0"/>
              </a:rPr>
              <a:t>edilmemiş </a:t>
            </a:r>
            <a:r>
              <a:rPr lang="tr-TR" sz="2000" dirty="0">
                <a:latin typeface="Times New Roman" pitchFamily="18" charset="0"/>
                <a:cs typeface="Times New Roman" pitchFamily="18" charset="0"/>
              </a:rPr>
              <a:t>olanların, </a:t>
            </a:r>
            <a:r>
              <a:rPr lang="tr-TR" sz="2000" dirty="0" smtClean="0">
                <a:latin typeface="Times New Roman" pitchFamily="18" charset="0"/>
                <a:cs typeface="Times New Roman" pitchFamily="18" charset="0"/>
              </a:rPr>
              <a:t>7143 </a:t>
            </a:r>
            <a:r>
              <a:rPr lang="tr-TR" sz="2000" dirty="0">
                <a:latin typeface="Times New Roman" pitchFamily="18" charset="0"/>
                <a:cs typeface="Times New Roman" pitchFamily="18" charset="0"/>
              </a:rPr>
              <a:t>sayılı Kanun kapsamında verilecek söz konusu bildirimleri elektronik ortamda gönderme zorunlulukları </a:t>
            </a:r>
            <a:r>
              <a:rPr lang="tr-TR" sz="2000" b="1" dirty="0" smtClean="0">
                <a:latin typeface="Times New Roman" pitchFamily="18" charset="0"/>
                <a:cs typeface="Times New Roman" pitchFamily="18" charset="0"/>
              </a:rPr>
              <a:t>bulunmamaktadır.</a:t>
            </a: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40203497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lstStyle/>
          <a:p>
            <a:pPr marL="0" indent="0" algn="ctr">
              <a:buNone/>
            </a:pPr>
            <a:r>
              <a:rPr lang="tr-TR" sz="2000" dirty="0" smtClean="0">
                <a:solidFill>
                  <a:srgbClr val="FF0000"/>
                </a:solidFill>
                <a:latin typeface="Times New Roman" pitchFamily="18" charset="0"/>
                <a:cs typeface="Times New Roman" pitchFamily="18" charset="0"/>
              </a:rPr>
              <a:t>Matrah Artırımının Amacı Nedir?</a:t>
            </a:r>
          </a:p>
          <a:p>
            <a:pPr marL="0" lvl="0" indent="0" algn="just">
              <a:spcBef>
                <a:spcPts val="580"/>
              </a:spcBef>
              <a:buClr>
                <a:srgbClr val="D34817"/>
              </a:buClr>
              <a:buSzPct val="85000"/>
              <a:buNone/>
            </a:pPr>
            <a:r>
              <a:rPr lang="tr-TR" sz="2200" dirty="0" smtClean="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Matrah </a:t>
            </a:r>
            <a:r>
              <a:rPr lang="tr-TR" sz="2000" dirty="0">
                <a:solidFill>
                  <a:prstClr val="black"/>
                </a:solidFill>
                <a:latin typeface="Times New Roman" pitchFamily="18" charset="0"/>
                <a:cs typeface="Times New Roman" pitchFamily="18" charset="0"/>
              </a:rPr>
              <a:t>/ Vergi artırımından yararlanan mükellefler nezdinde, matrah / vergi artırımı talebinde bulundukları vergilendirme dönemleri ve vergi türleri itibarıyla daha sonraki dönemlerde vergi incelemesi ve tarhiyat yapılamayacaktır. </a:t>
            </a:r>
          </a:p>
          <a:p>
            <a:pPr marL="0" lvl="0" indent="0" algn="just">
              <a:spcBef>
                <a:spcPts val="580"/>
              </a:spcBef>
              <a:buClr>
                <a:srgbClr val="D34817"/>
              </a:buClr>
              <a:buSzPct val="85000"/>
              <a:buNone/>
            </a:pPr>
            <a:r>
              <a:rPr lang="tr-TR" sz="2000" dirty="0" smtClean="0">
                <a:solidFill>
                  <a:prstClr val="black"/>
                </a:solidFill>
                <a:latin typeface="Times New Roman" pitchFamily="18" charset="0"/>
                <a:cs typeface="Times New Roman" pitchFamily="18" charset="0"/>
              </a:rPr>
              <a:t>	Vergi </a:t>
            </a:r>
            <a:r>
              <a:rPr lang="tr-TR" sz="2000" dirty="0">
                <a:solidFill>
                  <a:prstClr val="black"/>
                </a:solidFill>
                <a:latin typeface="Times New Roman" pitchFamily="18" charset="0"/>
                <a:cs typeface="Times New Roman" pitchFamily="18" charset="0"/>
              </a:rPr>
              <a:t>matrahlarının takdiri için takdir komisyonlarına sevk edilmiş bulunan mükellefler ile </a:t>
            </a:r>
            <a:r>
              <a:rPr lang="tr-TR" sz="2000" dirty="0">
                <a:solidFill>
                  <a:srgbClr val="FF0000"/>
                </a:solidFill>
                <a:latin typeface="Times New Roman" pitchFamily="18" charset="0"/>
                <a:cs typeface="Times New Roman" pitchFamily="18" charset="0"/>
              </a:rPr>
              <a:t>haklarında vergi incelemesine başlanılmış olan mükellefler de matrah artırımından faydalanabileceklerdir</a:t>
            </a:r>
            <a:r>
              <a:rPr lang="tr-TR" sz="2000" dirty="0">
                <a:solidFill>
                  <a:prstClr val="black"/>
                </a:solidFill>
                <a:latin typeface="Times New Roman" pitchFamily="18" charset="0"/>
                <a:cs typeface="Times New Roman" pitchFamily="18" charset="0"/>
              </a:rPr>
              <a:t>. </a:t>
            </a:r>
            <a:endParaRPr lang="tr-TR" sz="2000" dirty="0" smtClean="0">
              <a:solidFill>
                <a:prstClr val="black"/>
              </a:solidFill>
              <a:latin typeface="Times New Roman" pitchFamily="18" charset="0"/>
              <a:cs typeface="Times New Roman" pitchFamily="18" charset="0"/>
            </a:endParaRPr>
          </a:p>
          <a:p>
            <a:pPr marL="0" indent="0" algn="just">
              <a:spcBef>
                <a:spcPts val="580"/>
              </a:spcBef>
              <a:buClr>
                <a:srgbClr val="D34817"/>
              </a:buClr>
              <a:buSzPct val="85000"/>
              <a:buNone/>
            </a:pPr>
            <a:r>
              <a:rPr lang="tr-TR" sz="2000" dirty="0" smtClean="0">
                <a:latin typeface="Times New Roman" pitchFamily="18" charset="0"/>
                <a:cs typeface="Times New Roman" pitchFamily="18" charset="0"/>
              </a:rPr>
              <a:t>	Zarar </a:t>
            </a:r>
            <a:r>
              <a:rPr lang="tr-TR" sz="2000" dirty="0">
                <a:latin typeface="Times New Roman" pitchFamily="18" charset="0"/>
                <a:cs typeface="Times New Roman" pitchFamily="18" charset="0"/>
              </a:rPr>
              <a:t>beyan eden mükellefler de matrah artırımı yapabileceklerdir. </a:t>
            </a:r>
            <a:endParaRPr lang="tr-TR" sz="2000" dirty="0" smtClean="0">
              <a:latin typeface="Times New Roman" pitchFamily="18" charset="0"/>
              <a:cs typeface="Times New Roman" pitchFamily="18" charset="0"/>
            </a:endParaRPr>
          </a:p>
          <a:p>
            <a:pPr marL="0" indent="0" algn="just">
              <a:spcBef>
                <a:spcPts val="580"/>
              </a:spcBef>
              <a:buClr>
                <a:srgbClr val="D34817"/>
              </a:buClr>
              <a:buSzPct val="85000"/>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Matrah artırımı yapan mükelleflerin sonraki yıllarda matrah artırımı yapılan yıllar için incelenmemesinin şartı, </a:t>
            </a:r>
            <a:r>
              <a:rPr lang="tr-TR" sz="2000" dirty="0" smtClean="0">
                <a:solidFill>
                  <a:srgbClr val="FF0000"/>
                </a:solidFill>
                <a:latin typeface="Times New Roman" pitchFamily="18" charset="0"/>
                <a:cs typeface="Times New Roman" pitchFamily="18" charset="0"/>
              </a:rPr>
              <a:t>artırılan tutarların ödenmesidir</a:t>
            </a:r>
            <a:r>
              <a:rPr lang="tr-TR" sz="2000" dirty="0" smtClean="0">
                <a:latin typeface="Times New Roman" pitchFamily="18" charset="0"/>
                <a:cs typeface="Times New Roman" pitchFamily="18" charset="0"/>
              </a:rPr>
              <a:t>. Düzenli ödeme olmazsa bu hükümden yararlanılmaz ve inceleme olur.</a:t>
            </a:r>
            <a:endParaRPr lang="tr-TR" sz="2000" dirty="0">
              <a:latin typeface="Times New Roman" pitchFamily="18" charset="0"/>
              <a:cs typeface="Times New Roman" pitchFamily="18" charset="0"/>
            </a:endParaRPr>
          </a:p>
          <a:p>
            <a:pPr marL="0" lvl="0" indent="0" algn="just">
              <a:spcBef>
                <a:spcPts val="580"/>
              </a:spcBef>
              <a:buClr>
                <a:srgbClr val="D34817"/>
              </a:buClr>
              <a:buSzPct val="85000"/>
              <a:buNone/>
            </a:pPr>
            <a:endParaRPr lang="tr-TR" sz="22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156376859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632848" cy="5688632"/>
          </a:xfrm>
        </p:spPr>
        <p:txBody>
          <a:bodyPr>
            <a:normAutofit fontScale="92500"/>
          </a:bodyPr>
          <a:lstStyle/>
          <a:p>
            <a:pPr marL="0" lvl="0" indent="0" algn="just">
              <a:spcBef>
                <a:spcPts val="580"/>
              </a:spcBef>
              <a:buClr>
                <a:srgbClr val="D34817"/>
              </a:buClr>
              <a:buSzPct val="85000"/>
              <a:buNone/>
            </a:pPr>
            <a:r>
              <a:rPr lang="tr-TR" dirty="0" smtClean="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213 </a:t>
            </a:r>
            <a:r>
              <a:rPr lang="tr-TR" sz="2000" dirty="0">
                <a:solidFill>
                  <a:prstClr val="black"/>
                </a:solidFill>
                <a:latin typeface="Times New Roman" pitchFamily="18" charset="0"/>
                <a:cs typeface="Times New Roman" pitchFamily="18" charset="0"/>
              </a:rPr>
              <a:t>sayılı Kanunun 359 uncu maddesinin (b) fıkrasındaki “defter, kayıt ve belgeleri yok edenler veya defter sahifelerini yok ederek yerine başka yapraklar koyanlar veya hiç yaprak koymayanlar veya </a:t>
            </a:r>
            <a:r>
              <a:rPr lang="tr-TR" sz="2000" b="1" dirty="0">
                <a:solidFill>
                  <a:prstClr val="black"/>
                </a:solidFill>
                <a:latin typeface="Times New Roman" pitchFamily="18" charset="0"/>
                <a:cs typeface="Times New Roman" pitchFamily="18" charset="0"/>
              </a:rPr>
              <a:t>belgelerin asıl veya suretlerini tamamen veya kısmen sahte olarak </a:t>
            </a:r>
            <a:r>
              <a:rPr lang="tr-TR" sz="2000" b="1" u="sng" dirty="0">
                <a:solidFill>
                  <a:srgbClr val="FF0000"/>
                </a:solidFill>
                <a:latin typeface="Times New Roman" pitchFamily="18" charset="0"/>
                <a:cs typeface="Times New Roman" pitchFamily="18" charset="0"/>
              </a:rPr>
              <a:t>düzenleyenler</a:t>
            </a:r>
            <a:r>
              <a:rPr lang="tr-TR" sz="2000" b="1" dirty="0">
                <a:solidFill>
                  <a:srgbClr val="FF0000"/>
                </a:solidFill>
                <a:latin typeface="Times New Roman" pitchFamily="18" charset="0"/>
                <a:cs typeface="Times New Roman" pitchFamily="18" charset="0"/>
              </a:rPr>
              <a:t>”</a:t>
            </a:r>
            <a:r>
              <a:rPr lang="tr-TR" sz="2000" dirty="0">
                <a:solidFill>
                  <a:srgbClr val="FF0000"/>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matrah artırımı hükümlerinden yararlanamazlar</a:t>
            </a:r>
            <a:r>
              <a:rPr lang="tr-TR" sz="2000" dirty="0" smtClean="0">
                <a:solidFill>
                  <a:prstClr val="black"/>
                </a:solidFill>
                <a:latin typeface="Times New Roman" pitchFamily="18" charset="0"/>
                <a:cs typeface="Times New Roman" pitchFamily="18" charset="0"/>
              </a:rPr>
              <a:t>. Bu fiiller dolayısıyla incelemesi devam edenler de bu hükümlerden yararlanamazlar.</a:t>
            </a:r>
          </a:p>
          <a:p>
            <a:pPr marL="0" lvl="0" indent="0" algn="just">
              <a:spcBef>
                <a:spcPts val="580"/>
              </a:spcBef>
              <a:buClr>
                <a:srgbClr val="D34817"/>
              </a:buClr>
              <a:buSzPct val="85000"/>
              <a:buNone/>
            </a:pPr>
            <a:r>
              <a:rPr lang="tr-TR" sz="2000" dirty="0">
                <a:solidFill>
                  <a:prstClr val="black"/>
                </a:solidFill>
                <a:latin typeface="Times New Roman" pitchFamily="18" charset="0"/>
                <a:cs typeface="Times New Roman" pitchFamily="18" charset="0"/>
              </a:rPr>
              <a:t>	</a:t>
            </a:r>
            <a:endParaRPr lang="tr-TR" sz="2000" dirty="0" smtClean="0">
              <a:solidFill>
                <a:prstClr val="black"/>
              </a:solidFill>
              <a:latin typeface="Times New Roman" pitchFamily="18" charset="0"/>
              <a:cs typeface="Times New Roman" pitchFamily="18" charset="0"/>
            </a:endParaRPr>
          </a:p>
          <a:p>
            <a:pPr marL="0" lvl="0" indent="0" algn="just">
              <a:spcBef>
                <a:spcPts val="580"/>
              </a:spcBef>
              <a:buClr>
                <a:srgbClr val="D34817"/>
              </a:buClr>
              <a:buSzPct val="85000"/>
              <a:buNone/>
            </a:pPr>
            <a:r>
              <a:rPr lang="tr-TR" dirty="0">
                <a:solidFill>
                  <a:prstClr val="black"/>
                </a:solidFill>
                <a:latin typeface="Times New Roman" pitchFamily="18" charset="0"/>
                <a:cs typeface="Times New Roman" pitchFamily="18" charset="0"/>
              </a:rPr>
              <a:t>	</a:t>
            </a:r>
            <a:r>
              <a:rPr lang="tr-TR" sz="2200" dirty="0" smtClean="0">
                <a:solidFill>
                  <a:prstClr val="black"/>
                </a:solidFill>
                <a:latin typeface="Times New Roman" pitchFamily="18" charset="0"/>
                <a:cs typeface="Times New Roman" pitchFamily="18" charset="0"/>
              </a:rPr>
              <a:t>Yine terör </a:t>
            </a:r>
            <a:r>
              <a:rPr lang="tr-TR" sz="2200" dirty="0">
                <a:solidFill>
                  <a:prstClr val="black"/>
                </a:solidFill>
                <a:latin typeface="Times New Roman" pitchFamily="18" charset="0"/>
                <a:cs typeface="Times New Roman" pitchFamily="18" charset="0"/>
              </a:rPr>
              <a:t>suçundan hüküm giyenler, bu maddenin yürürlüğe girdiği tarih itibarıyla haklarında terör örgütlerine veya Milli Güvenlik Kurulunca Devletin milli güvenliğine karşı faaliyette bulunduğuna karar verilen yapı, oluşum veya gruplara üyeliği, mensubiyeti veya </a:t>
            </a:r>
            <a:r>
              <a:rPr lang="tr-TR" sz="2200" dirty="0" err="1">
                <a:solidFill>
                  <a:prstClr val="black"/>
                </a:solidFill>
                <a:latin typeface="Times New Roman" pitchFamily="18" charset="0"/>
                <a:cs typeface="Times New Roman" pitchFamily="18" charset="0"/>
              </a:rPr>
              <a:t>iltisakı</a:t>
            </a:r>
            <a:r>
              <a:rPr lang="tr-TR" sz="2200" dirty="0">
                <a:solidFill>
                  <a:prstClr val="black"/>
                </a:solidFill>
                <a:latin typeface="Times New Roman" pitchFamily="18" charset="0"/>
                <a:cs typeface="Times New Roman" pitchFamily="18" charset="0"/>
              </a:rPr>
              <a:t> yahut bunlarla irtibatı olduğu gerekçesiyle adli makamlar, genel kolluk kuvvetleri veya Mali Suçları Araştırma Kurulu Başkanlığı tarafından yürütülen soruşturma ve kovuşturmalar kapsamında vergi incelemesi yapılması, terörün finansmanı suçu veya aklama suçu kapsamında inceleme ve araştırma yapılması talep edilenler, </a:t>
            </a:r>
            <a:r>
              <a:rPr lang="tr-TR" sz="2200" dirty="0" smtClean="0">
                <a:solidFill>
                  <a:prstClr val="black"/>
                </a:solidFill>
                <a:latin typeface="Times New Roman" pitchFamily="18" charset="0"/>
                <a:cs typeface="Times New Roman" pitchFamily="18" charset="0"/>
              </a:rPr>
              <a:t>matrah artırımı   hükümlerinden yararlanamazlar.</a:t>
            </a:r>
            <a:endParaRPr lang="tr-TR" sz="2200" dirty="0"/>
          </a:p>
        </p:txBody>
      </p:sp>
    </p:spTree>
    <p:extLst>
      <p:ext uri="{BB962C8B-B14F-4D97-AF65-F5344CB8AC3E}">
        <p14:creationId xmlns:p14="http://schemas.microsoft.com/office/powerpoint/2010/main" val="120507800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normAutofit/>
          </a:bodyPr>
          <a:lstStyle/>
          <a:p>
            <a:pPr algn="ctr"/>
            <a:r>
              <a:rPr lang="tr-TR" sz="2000" b="1" dirty="0" smtClean="0">
                <a:solidFill>
                  <a:srgbClr val="FF0000"/>
                </a:solidFill>
                <a:latin typeface="Times New Roman" pitchFamily="18" charset="0"/>
                <a:cs typeface="Times New Roman" pitchFamily="18" charset="0"/>
              </a:rPr>
              <a:t>Gelir Vergisi Mükellefleri için Matrah Artırım Oranları  (Md.5/1)</a:t>
            </a:r>
            <a:endParaRPr lang="tr-TR" sz="2000" b="1" dirty="0">
              <a:solidFill>
                <a:srgbClr val="FF0000"/>
              </a:solidFill>
              <a:latin typeface="Times New Roman" pitchFamily="18" charset="0"/>
              <a:cs typeface="Times New Roman" pitchFamily="18" charset="0"/>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503683957"/>
              </p:ext>
            </p:extLst>
          </p:nvPr>
        </p:nvGraphicFramePr>
        <p:xfrm>
          <a:off x="395538" y="1484785"/>
          <a:ext cx="8280919" cy="4893175"/>
        </p:xfrm>
        <a:graphic>
          <a:graphicData uri="http://schemas.openxmlformats.org/drawingml/2006/table">
            <a:tbl>
              <a:tblPr firstRow="1" bandRow="1">
                <a:tableStyleId>{5C22544A-7EE6-4342-B048-85BDC9FD1C3A}</a:tableStyleId>
              </a:tblPr>
              <a:tblGrid>
                <a:gridCol w="928702"/>
                <a:gridCol w="1238268"/>
                <a:gridCol w="1625227"/>
                <a:gridCol w="2321753"/>
                <a:gridCol w="928701"/>
                <a:gridCol w="1238268"/>
              </a:tblGrid>
              <a:tr h="1325235">
                <a:tc>
                  <a:txBody>
                    <a:bodyPr/>
                    <a:lstStyle/>
                    <a:p>
                      <a:r>
                        <a:rPr lang="tr-TR" dirty="0" smtClean="0"/>
                        <a:t>Yıl</a:t>
                      </a:r>
                    </a:p>
                    <a:p>
                      <a:endParaRPr lang="tr-TR" dirty="0"/>
                    </a:p>
                  </a:txBody>
                  <a:tcPr/>
                </a:tc>
                <a:tc>
                  <a:txBody>
                    <a:bodyPr/>
                    <a:lstStyle/>
                    <a:p>
                      <a:r>
                        <a:rPr lang="tr-TR" dirty="0" smtClean="0"/>
                        <a:t>Matrah</a:t>
                      </a:r>
                      <a:r>
                        <a:rPr lang="tr-TR" baseline="0" dirty="0" smtClean="0"/>
                        <a:t> Artırım Oranları</a:t>
                      </a:r>
                      <a:endParaRPr lang="tr-TR" dirty="0"/>
                    </a:p>
                  </a:txBody>
                  <a:tcPr/>
                </a:tc>
                <a:tc>
                  <a:txBody>
                    <a:bodyPr/>
                    <a:lstStyle/>
                    <a:p>
                      <a:r>
                        <a:rPr lang="tr-TR" dirty="0" smtClean="0"/>
                        <a:t>İşletme</a:t>
                      </a:r>
                      <a:r>
                        <a:rPr lang="tr-TR" baseline="0" dirty="0" smtClean="0"/>
                        <a:t> Hesabı (Asgari Artırım)</a:t>
                      </a:r>
                      <a:endParaRPr lang="tr-TR" dirty="0"/>
                    </a:p>
                  </a:txBody>
                  <a:tcPr/>
                </a:tc>
                <a:tc>
                  <a:txBody>
                    <a:bodyPr/>
                    <a:lstStyle/>
                    <a:p>
                      <a:r>
                        <a:rPr lang="tr-TR" b="1" dirty="0" smtClean="0"/>
                        <a:t>Bilanço Esası ve Serbest Meslek</a:t>
                      </a:r>
                      <a:r>
                        <a:rPr lang="tr-TR" b="1" baseline="0" dirty="0" smtClean="0"/>
                        <a:t> Kazancı </a:t>
                      </a:r>
                    </a:p>
                    <a:p>
                      <a:r>
                        <a:rPr lang="tr-TR" b="1" baseline="0" dirty="0" smtClean="0"/>
                        <a:t>(Asgari Artırım)</a:t>
                      </a:r>
                      <a:endParaRPr lang="tr-TR" b="1" dirty="0"/>
                    </a:p>
                  </a:txBody>
                  <a:tcPr/>
                </a:tc>
                <a:tc>
                  <a:txBody>
                    <a:bodyPr/>
                    <a:lstStyle/>
                    <a:p>
                      <a:r>
                        <a:rPr lang="tr-TR" dirty="0" smtClean="0"/>
                        <a:t>Vergi</a:t>
                      </a:r>
                      <a:r>
                        <a:rPr lang="tr-TR" baseline="0" dirty="0" smtClean="0"/>
                        <a:t> Oranı</a:t>
                      </a:r>
                      <a:endParaRPr lang="tr-TR" dirty="0"/>
                    </a:p>
                  </a:txBody>
                  <a:tcPr/>
                </a:tc>
                <a:tc>
                  <a:txBody>
                    <a:bodyPr/>
                    <a:lstStyle/>
                    <a:p>
                      <a:r>
                        <a:rPr lang="tr-TR" dirty="0" err="1" smtClean="0"/>
                        <a:t>İnd</a:t>
                      </a:r>
                      <a:r>
                        <a:rPr lang="tr-TR" dirty="0" smtClean="0"/>
                        <a:t>. Oran</a:t>
                      </a:r>
                      <a:endParaRPr lang="tr-TR" dirty="0"/>
                    </a:p>
                  </a:txBody>
                  <a:tcPr/>
                </a:tc>
              </a:tr>
              <a:tr h="713588">
                <a:tc>
                  <a:txBody>
                    <a:bodyPr/>
                    <a:lstStyle/>
                    <a:p>
                      <a:pPr algn="ctr"/>
                      <a:r>
                        <a:rPr lang="tr-TR" dirty="0" smtClean="0"/>
                        <a:t>2013</a:t>
                      </a:r>
                      <a:endParaRPr lang="tr-TR" dirty="0"/>
                    </a:p>
                  </a:txBody>
                  <a:tcPr/>
                </a:tc>
                <a:tc>
                  <a:txBody>
                    <a:bodyPr/>
                    <a:lstStyle/>
                    <a:p>
                      <a:pPr algn="ctr"/>
                      <a:r>
                        <a:rPr lang="tr-TR" b="1" dirty="0" smtClean="0"/>
                        <a:t>%35</a:t>
                      </a:r>
                      <a:endParaRPr lang="tr-TR" b="1" dirty="0"/>
                    </a:p>
                  </a:txBody>
                  <a:tcPr/>
                </a:tc>
                <a:tc>
                  <a:txBody>
                    <a:bodyPr/>
                    <a:lstStyle/>
                    <a:p>
                      <a:pPr algn="ctr"/>
                      <a:r>
                        <a:rPr lang="tr-TR" dirty="0" smtClean="0"/>
                        <a:t>12.279</a:t>
                      </a:r>
                      <a:endParaRPr lang="tr-TR" dirty="0"/>
                    </a:p>
                  </a:txBody>
                  <a:tcPr/>
                </a:tc>
                <a:tc>
                  <a:txBody>
                    <a:bodyPr/>
                    <a:lstStyle/>
                    <a:p>
                      <a:pPr algn="ctr"/>
                      <a:r>
                        <a:rPr lang="tr-TR" b="1" dirty="0" smtClean="0"/>
                        <a:t>18.095</a:t>
                      </a:r>
                      <a:endParaRPr lang="tr-TR" b="1" dirty="0"/>
                    </a:p>
                  </a:txBody>
                  <a:tcPr/>
                </a:tc>
                <a:tc>
                  <a:txBody>
                    <a:bodyPr/>
                    <a:lstStyle/>
                    <a:p>
                      <a:pPr algn="ctr"/>
                      <a:r>
                        <a:rPr lang="tr-TR" dirty="0" smtClean="0"/>
                        <a:t>%20</a:t>
                      </a:r>
                      <a:endParaRPr lang="tr-TR" dirty="0"/>
                    </a:p>
                  </a:txBody>
                  <a:tcPr/>
                </a:tc>
                <a:tc>
                  <a:txBody>
                    <a:bodyPr/>
                    <a:lstStyle/>
                    <a:p>
                      <a:pPr algn="ctr"/>
                      <a:r>
                        <a:rPr lang="tr-TR" dirty="0" smtClean="0"/>
                        <a:t>%15</a:t>
                      </a:r>
                      <a:endParaRPr lang="tr-TR" dirty="0"/>
                    </a:p>
                  </a:txBody>
                  <a:tcPr/>
                </a:tc>
              </a:tr>
              <a:tr h="713588">
                <a:tc>
                  <a:txBody>
                    <a:bodyPr/>
                    <a:lstStyle/>
                    <a:p>
                      <a:pPr algn="ctr"/>
                      <a:r>
                        <a:rPr lang="tr-TR" dirty="0" smtClean="0"/>
                        <a:t>2014</a:t>
                      </a:r>
                      <a:endParaRPr lang="tr-TR" dirty="0"/>
                    </a:p>
                  </a:txBody>
                  <a:tcPr/>
                </a:tc>
                <a:tc>
                  <a:txBody>
                    <a:bodyPr/>
                    <a:lstStyle/>
                    <a:p>
                      <a:pPr algn="ctr"/>
                      <a:r>
                        <a:rPr lang="tr-TR" b="1" dirty="0" smtClean="0"/>
                        <a:t>%30</a:t>
                      </a:r>
                      <a:endParaRPr lang="tr-TR" b="1" dirty="0"/>
                    </a:p>
                  </a:txBody>
                  <a:tcPr/>
                </a:tc>
                <a:tc>
                  <a:txBody>
                    <a:bodyPr/>
                    <a:lstStyle/>
                    <a:p>
                      <a:pPr algn="ctr"/>
                      <a:r>
                        <a:rPr lang="tr-TR" dirty="0" smtClean="0"/>
                        <a:t>12.783</a:t>
                      </a:r>
                      <a:endParaRPr lang="tr-TR" dirty="0"/>
                    </a:p>
                  </a:txBody>
                  <a:tcPr/>
                </a:tc>
                <a:tc>
                  <a:txBody>
                    <a:bodyPr/>
                    <a:lstStyle/>
                    <a:p>
                      <a:pPr algn="ctr"/>
                      <a:r>
                        <a:rPr lang="tr-TR" b="1" dirty="0" smtClean="0"/>
                        <a:t>19.155</a:t>
                      </a:r>
                      <a:endParaRPr lang="tr-TR"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r h="713588">
                <a:tc>
                  <a:txBody>
                    <a:bodyPr/>
                    <a:lstStyle/>
                    <a:p>
                      <a:pPr algn="ctr"/>
                      <a:r>
                        <a:rPr lang="tr-TR" dirty="0" smtClean="0"/>
                        <a:t>2015</a:t>
                      </a:r>
                      <a:endParaRPr lang="tr-TR" dirty="0"/>
                    </a:p>
                  </a:txBody>
                  <a:tcPr/>
                </a:tc>
                <a:tc>
                  <a:txBody>
                    <a:bodyPr/>
                    <a:lstStyle/>
                    <a:p>
                      <a:pPr algn="ctr"/>
                      <a:r>
                        <a:rPr lang="tr-TR" b="1" dirty="0" smtClean="0"/>
                        <a:t>%25</a:t>
                      </a:r>
                      <a:endParaRPr lang="tr-TR" b="1" dirty="0"/>
                    </a:p>
                  </a:txBody>
                  <a:tcPr/>
                </a:tc>
                <a:tc>
                  <a:txBody>
                    <a:bodyPr/>
                    <a:lstStyle/>
                    <a:p>
                      <a:pPr algn="ctr"/>
                      <a:r>
                        <a:rPr lang="tr-TR" dirty="0" smtClean="0"/>
                        <a:t>13.558</a:t>
                      </a:r>
                      <a:endParaRPr lang="tr-TR" dirty="0"/>
                    </a:p>
                  </a:txBody>
                  <a:tcPr/>
                </a:tc>
                <a:tc>
                  <a:txBody>
                    <a:bodyPr/>
                    <a:lstStyle/>
                    <a:p>
                      <a:pPr algn="ctr"/>
                      <a:r>
                        <a:rPr lang="tr-TR" b="1" dirty="0" smtClean="0"/>
                        <a:t>20.344</a:t>
                      </a:r>
                      <a:endParaRPr lang="tr-TR"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r h="713588">
                <a:tc>
                  <a:txBody>
                    <a:bodyPr/>
                    <a:lstStyle/>
                    <a:p>
                      <a:pPr algn="ctr"/>
                      <a:r>
                        <a:rPr lang="tr-TR" dirty="0" smtClean="0"/>
                        <a:t>2016</a:t>
                      </a:r>
                      <a:endParaRPr lang="tr-TR" dirty="0"/>
                    </a:p>
                  </a:txBody>
                  <a:tcPr/>
                </a:tc>
                <a:tc>
                  <a:txBody>
                    <a:bodyPr/>
                    <a:lstStyle/>
                    <a:p>
                      <a:pPr algn="ctr"/>
                      <a:r>
                        <a:rPr lang="tr-TR" b="1" dirty="0" smtClean="0"/>
                        <a:t>%20</a:t>
                      </a:r>
                      <a:endParaRPr lang="tr-TR" b="1" dirty="0"/>
                    </a:p>
                  </a:txBody>
                  <a:tcPr/>
                </a:tc>
                <a:tc>
                  <a:txBody>
                    <a:bodyPr/>
                    <a:lstStyle/>
                    <a:p>
                      <a:pPr algn="ctr"/>
                      <a:r>
                        <a:rPr lang="tr-TR" dirty="0" smtClean="0"/>
                        <a:t>14.424</a:t>
                      </a:r>
                      <a:endParaRPr lang="tr-TR" dirty="0"/>
                    </a:p>
                  </a:txBody>
                  <a:tcPr/>
                </a:tc>
                <a:tc>
                  <a:txBody>
                    <a:bodyPr/>
                    <a:lstStyle/>
                    <a:p>
                      <a:pPr algn="ctr"/>
                      <a:r>
                        <a:rPr lang="tr-TR" b="1" dirty="0" smtClean="0"/>
                        <a:t>21.636</a:t>
                      </a:r>
                      <a:endParaRPr lang="tr-TR"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r h="713588">
                <a:tc>
                  <a:txBody>
                    <a:bodyPr/>
                    <a:lstStyle/>
                    <a:p>
                      <a:pPr algn="ctr"/>
                      <a:r>
                        <a:rPr lang="tr-TR" dirty="0" smtClean="0"/>
                        <a:t>2017</a:t>
                      </a:r>
                      <a:endParaRPr lang="tr-TR" dirty="0"/>
                    </a:p>
                  </a:txBody>
                  <a:tcPr/>
                </a:tc>
                <a:tc>
                  <a:txBody>
                    <a:bodyPr/>
                    <a:lstStyle/>
                    <a:p>
                      <a:pPr algn="ctr"/>
                      <a:r>
                        <a:rPr lang="tr-TR" b="1" dirty="0" smtClean="0"/>
                        <a:t>%15</a:t>
                      </a:r>
                      <a:endParaRPr lang="tr-TR" b="1" dirty="0"/>
                    </a:p>
                  </a:txBody>
                  <a:tcPr/>
                </a:tc>
                <a:tc>
                  <a:txBody>
                    <a:bodyPr/>
                    <a:lstStyle/>
                    <a:p>
                      <a:pPr algn="ctr"/>
                      <a:r>
                        <a:rPr lang="tr-TR" dirty="0" smtClean="0"/>
                        <a:t>16.350</a:t>
                      </a:r>
                      <a:endParaRPr lang="tr-TR" dirty="0"/>
                    </a:p>
                  </a:txBody>
                  <a:tcPr/>
                </a:tc>
                <a:tc>
                  <a:txBody>
                    <a:bodyPr/>
                    <a:lstStyle/>
                    <a:p>
                      <a:pPr algn="ctr"/>
                      <a:r>
                        <a:rPr lang="tr-TR" b="1" dirty="0" smtClean="0"/>
                        <a:t>24.525</a:t>
                      </a:r>
                      <a:endParaRPr lang="tr-TR"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bl>
          </a:graphicData>
        </a:graphic>
      </p:graphicFrame>
    </p:spTree>
    <p:extLst>
      <p:ext uri="{BB962C8B-B14F-4D97-AF65-F5344CB8AC3E}">
        <p14:creationId xmlns:p14="http://schemas.microsoft.com/office/powerpoint/2010/main" val="24113827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chor="ctr">
            <a:normAutofit/>
          </a:bodyPr>
          <a:lstStyle/>
          <a:p>
            <a:pPr algn="ctr"/>
            <a:r>
              <a:rPr lang="tr-TR" sz="2000" b="1" dirty="0" smtClean="0">
                <a:solidFill>
                  <a:srgbClr val="FF0000"/>
                </a:solidFill>
                <a:latin typeface="Times New Roman" pitchFamily="18" charset="0"/>
                <a:cs typeface="Times New Roman" pitchFamily="18" charset="0"/>
              </a:rPr>
              <a:t>1-kesinleşmiş alacaklar</a:t>
            </a:r>
            <a:endParaRPr lang="tr-TR" sz="2000" b="1" dirty="0">
              <a:solidFill>
                <a:srgbClr val="FF0000"/>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457200" y="692696"/>
            <a:ext cx="8229600" cy="5760640"/>
          </a:xfrm>
        </p:spPr>
        <p:txBody>
          <a:bodyPr>
            <a:noAutofit/>
          </a:bodyPr>
          <a:lstStyle/>
          <a:p>
            <a:pPr marL="0" indent="0">
              <a:buNone/>
            </a:pPr>
            <a:r>
              <a:rPr lang="tr-TR" sz="2000" b="1" dirty="0" smtClean="0">
                <a:latin typeface="Times New Roman" pitchFamily="18" charset="0"/>
                <a:cs typeface="Times New Roman" pitchFamily="18" charset="0"/>
              </a:rPr>
              <a:t>Kesinleşmiş alacaklarda</a:t>
            </a:r>
            <a:r>
              <a:rPr lang="tr-TR" sz="2000" dirty="0" smtClean="0">
                <a:latin typeface="Times New Roman" pitchFamily="18" charset="0"/>
                <a:cs typeface="Times New Roman" pitchFamily="18" charset="0"/>
              </a:rPr>
              <a:t>;</a:t>
            </a:r>
          </a:p>
          <a:p>
            <a:pPr marL="0" lvl="0" indent="0" algn="just">
              <a:buClr>
                <a:srgbClr val="FE8637"/>
              </a:buClr>
              <a:buNone/>
            </a:pPr>
            <a:r>
              <a:rPr lang="tr-TR" sz="2000" dirty="0" smtClean="0">
                <a:solidFill>
                  <a:prstClr val="black"/>
                </a:solidFill>
                <a:latin typeface="Times New Roman" pitchFamily="18" charset="0"/>
                <a:cs typeface="Times New Roman" pitchFamily="18" charset="0"/>
              </a:rPr>
              <a:t>	Bu </a:t>
            </a:r>
            <a:r>
              <a:rPr lang="tr-TR" sz="2000" dirty="0">
                <a:solidFill>
                  <a:prstClr val="black"/>
                </a:solidFill>
                <a:latin typeface="Times New Roman" pitchFamily="18" charset="0"/>
                <a:cs typeface="Times New Roman" pitchFamily="18" charset="0"/>
              </a:rPr>
              <a:t>tür alacaklar bir incelemeden kaynaklı iseler inceleme bitmiştir, vergi veya ceza mükellefe tebliğ edilmiştir ve alacak da tahakkuk etmiştir. Yani mükellef dava açmamış, indirim veya uzlaşma talebinde de </a:t>
            </a:r>
            <a:r>
              <a:rPr lang="tr-TR" sz="2000" b="1" dirty="0">
                <a:solidFill>
                  <a:prstClr val="black"/>
                </a:solidFill>
                <a:latin typeface="Times New Roman" pitchFamily="18" charset="0"/>
                <a:cs typeface="Times New Roman" pitchFamily="18" charset="0"/>
              </a:rPr>
              <a:t>bulunmamıştır</a:t>
            </a:r>
            <a:r>
              <a:rPr lang="tr-TR" sz="2000" dirty="0">
                <a:solidFill>
                  <a:prstClr val="black"/>
                </a:solidFill>
                <a:latin typeface="Times New Roman" pitchFamily="18" charset="0"/>
                <a:cs typeface="Times New Roman" pitchFamily="18" charset="0"/>
              </a:rPr>
              <a:t> ve borç kesinleşmiştir. </a:t>
            </a:r>
            <a:endParaRPr lang="tr-TR" sz="2000" dirty="0" smtClean="0">
              <a:solidFill>
                <a:prstClr val="black"/>
              </a:solidFill>
              <a:latin typeface="Times New Roman" pitchFamily="18" charset="0"/>
              <a:cs typeface="Times New Roman" pitchFamily="18" charset="0"/>
            </a:endParaRPr>
          </a:p>
          <a:p>
            <a:pPr marL="0" lvl="0" indent="0" algn="just">
              <a:buClr>
                <a:srgbClr val="FE8637"/>
              </a:buClr>
              <a:buNone/>
            </a:pP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Veya Kanun kapsamına giren diğer alacaklar bakımından alacağın son ödeme tarihi geçmiştir.</a:t>
            </a:r>
            <a:endParaRPr lang="tr-TR" sz="2000" dirty="0">
              <a:solidFill>
                <a:prstClr val="black"/>
              </a:solidFill>
              <a:latin typeface="Times New Roman" pitchFamily="18" charset="0"/>
              <a:cs typeface="Times New Roman" pitchFamily="18" charset="0"/>
            </a:endParaRPr>
          </a:p>
          <a:p>
            <a:pPr marL="0" lvl="0" indent="0" algn="just">
              <a:buClr>
                <a:srgbClr val="FE8637"/>
              </a:buClr>
              <a:buNone/>
            </a:pPr>
            <a:r>
              <a:rPr lang="tr-TR" sz="2000" dirty="0">
                <a:solidFill>
                  <a:prstClr val="black"/>
                </a:solidFill>
                <a:latin typeface="Times New Roman" pitchFamily="18" charset="0"/>
                <a:cs typeface="Times New Roman" pitchFamily="18" charset="0"/>
              </a:rPr>
              <a:t>	Bu türden olan </a:t>
            </a:r>
            <a:r>
              <a:rPr lang="tr-TR" sz="2000" dirty="0" smtClean="0">
                <a:solidFill>
                  <a:prstClr val="black"/>
                </a:solidFill>
                <a:latin typeface="Times New Roman" pitchFamily="18" charset="0"/>
                <a:cs typeface="Times New Roman" pitchFamily="18" charset="0"/>
              </a:rPr>
              <a:t>yani kesinleşen ve </a:t>
            </a:r>
            <a:r>
              <a:rPr lang="tr-TR" sz="2000" dirty="0">
                <a:solidFill>
                  <a:prstClr val="black"/>
                </a:solidFill>
                <a:latin typeface="Times New Roman" pitchFamily="18" charset="0"/>
                <a:cs typeface="Times New Roman" pitchFamily="18" charset="0"/>
              </a:rPr>
              <a:t>vadesi geldiği halde ödenmeyen </a:t>
            </a:r>
            <a:r>
              <a:rPr lang="tr-TR" sz="2000" dirty="0" smtClean="0">
                <a:solidFill>
                  <a:prstClr val="black"/>
                </a:solidFill>
                <a:latin typeface="Times New Roman" pitchFamily="18" charset="0"/>
                <a:cs typeface="Times New Roman" pitchFamily="18" charset="0"/>
              </a:rPr>
              <a:t>veya kesinleşen ama </a:t>
            </a:r>
            <a:r>
              <a:rPr lang="tr-TR" sz="2000" dirty="0">
                <a:solidFill>
                  <a:prstClr val="black"/>
                </a:solidFill>
                <a:latin typeface="Times New Roman" pitchFamily="18" charset="0"/>
                <a:cs typeface="Times New Roman" pitchFamily="18" charset="0"/>
              </a:rPr>
              <a:t>henüz ödeme süresi geçmeyen borçlar madde kapsamındadır</a:t>
            </a:r>
            <a:r>
              <a:rPr lang="tr-TR" sz="2000" dirty="0" smtClean="0">
                <a:solidFill>
                  <a:prstClr val="black"/>
                </a:solidFill>
                <a:latin typeface="Times New Roman" pitchFamily="18" charset="0"/>
                <a:cs typeface="Times New Roman" pitchFamily="18" charset="0"/>
              </a:rPr>
              <a:t>. (ör: uzlaşma yapılmış ama </a:t>
            </a:r>
            <a:r>
              <a:rPr lang="tr-TR" sz="2000" smtClean="0">
                <a:solidFill>
                  <a:prstClr val="black"/>
                </a:solidFill>
                <a:latin typeface="Times New Roman" pitchFamily="18" charset="0"/>
                <a:cs typeface="Times New Roman" pitchFamily="18" charset="0"/>
              </a:rPr>
              <a:t>ödeme zamanı gelmemiş)</a:t>
            </a:r>
            <a:endParaRPr lang="tr-TR" sz="2000" dirty="0" smtClean="0">
              <a:solidFill>
                <a:prstClr val="black"/>
              </a:solidFill>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	Vadesi geldiği halde ödenmemiş ya da ödeme süresi henüz geçmemiş vergilerin,</a:t>
            </a:r>
          </a:p>
          <a:p>
            <a:pPr marL="0" indent="0">
              <a:buNone/>
            </a:pPr>
            <a:r>
              <a:rPr lang="tr-TR" sz="2000" dirty="0" smtClean="0">
                <a:latin typeface="Times New Roman" pitchFamily="18" charset="0"/>
                <a:cs typeface="Times New Roman" pitchFamily="18" charset="0"/>
              </a:rPr>
              <a:t>›   Borç asıllarının </a:t>
            </a:r>
            <a:r>
              <a:rPr lang="tr-TR" sz="2000" b="1" dirty="0" smtClean="0">
                <a:solidFill>
                  <a:srgbClr val="FF0000"/>
                </a:solidFill>
                <a:latin typeface="Times New Roman" pitchFamily="18" charset="0"/>
                <a:cs typeface="Times New Roman" pitchFamily="18" charset="0"/>
              </a:rPr>
              <a:t>tamamı,</a:t>
            </a:r>
          </a:p>
          <a:p>
            <a:pPr marL="0" indent="0">
              <a:buNone/>
            </a:pPr>
            <a:r>
              <a:rPr lang="tr-TR" sz="2000" dirty="0" smtClean="0">
                <a:latin typeface="Times New Roman" pitchFamily="18" charset="0"/>
                <a:cs typeface="Times New Roman" pitchFamily="18" charset="0"/>
              </a:rPr>
              <a:t>›   Gecikme faizi ve zammı gibi </a:t>
            </a:r>
            <a:r>
              <a:rPr lang="tr-TR" sz="2000" dirty="0" err="1" smtClean="0">
                <a:latin typeface="Times New Roman" pitchFamily="18" charset="0"/>
                <a:cs typeface="Times New Roman" pitchFamily="18" charset="0"/>
              </a:rPr>
              <a:t>fer’i</a:t>
            </a:r>
            <a:r>
              <a:rPr lang="tr-TR" sz="2000" dirty="0" smtClean="0">
                <a:latin typeface="Times New Roman" pitchFamily="18" charset="0"/>
                <a:cs typeface="Times New Roman" pitchFamily="18" charset="0"/>
              </a:rPr>
              <a:t> alacak </a:t>
            </a:r>
            <a:r>
              <a:rPr lang="tr-TR" sz="2000" b="1" dirty="0" smtClean="0">
                <a:latin typeface="Times New Roman" pitchFamily="18" charset="0"/>
                <a:cs typeface="Times New Roman" pitchFamily="18" charset="0"/>
              </a:rPr>
              <a:t>yerine</a:t>
            </a:r>
            <a:r>
              <a:rPr lang="tr-TR" sz="2000" dirty="0" smtClean="0">
                <a:latin typeface="Times New Roman" pitchFamily="18" charset="0"/>
                <a:cs typeface="Times New Roman" pitchFamily="18" charset="0"/>
              </a:rPr>
              <a:t> Yİ-ÜFE oranları esas alınarak güncellenen tutar,</a:t>
            </a:r>
          </a:p>
          <a:p>
            <a:pPr marL="0" indent="0">
              <a:buNone/>
            </a:pPr>
            <a:r>
              <a:rPr lang="tr-TR" sz="2000" dirty="0" smtClean="0">
                <a:latin typeface="Times New Roman" pitchFamily="18" charset="0"/>
                <a:cs typeface="Times New Roman" pitchFamily="18" charset="0"/>
              </a:rPr>
              <a:t>›   Vergi aslına bağlı olmayan cezaların (usulsüzlük ve özel usulsüzlük) </a:t>
            </a:r>
            <a:r>
              <a:rPr lang="tr-TR" sz="2000" b="1" dirty="0" smtClean="0">
                <a:latin typeface="Times New Roman" pitchFamily="18" charset="0"/>
                <a:cs typeface="Times New Roman" pitchFamily="18" charset="0"/>
              </a:rPr>
              <a:t>%50’</a:t>
            </a:r>
            <a:r>
              <a:rPr lang="tr-TR" sz="2000" dirty="0" smtClean="0">
                <a:latin typeface="Times New Roman" pitchFamily="18" charset="0"/>
                <a:cs typeface="Times New Roman" pitchFamily="18" charset="0"/>
              </a:rPr>
              <a:t>sinin ödenmesi gerekmektedir. </a:t>
            </a:r>
          </a:p>
        </p:txBody>
      </p:sp>
    </p:spTree>
    <p:extLst>
      <p:ext uri="{BB962C8B-B14F-4D97-AF65-F5344CB8AC3E}">
        <p14:creationId xmlns:p14="http://schemas.microsoft.com/office/powerpoint/2010/main" val="16268850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692696"/>
            <a:ext cx="7776864" cy="5781256"/>
          </a:xfrm>
        </p:spPr>
        <p:txBody>
          <a:bodyPr/>
          <a:lstStyle/>
          <a:p>
            <a:pPr marL="0" indent="0" algn="ctr">
              <a:buNone/>
            </a:pPr>
            <a:r>
              <a:rPr lang="tr-TR" sz="2000" b="1" dirty="0" smtClean="0">
                <a:solidFill>
                  <a:srgbClr val="FF0000"/>
                </a:solidFill>
                <a:latin typeface="Times New Roman" pitchFamily="18" charset="0"/>
                <a:cs typeface="Times New Roman" pitchFamily="18" charset="0"/>
              </a:rPr>
              <a:t>Artırılan Matraha %20 Yerine %15 Vergi Oranının Uygulanma Şartları:</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Mükellefler </a:t>
            </a:r>
            <a:r>
              <a:rPr lang="tr-TR" sz="2000" dirty="0">
                <a:latin typeface="Times New Roman" pitchFamily="18" charset="0"/>
                <a:cs typeface="Times New Roman" pitchFamily="18" charset="0"/>
              </a:rPr>
              <a:t>Matrah artırımında bulunmak istedikleri yıllara ilişkin yıllık </a:t>
            </a:r>
            <a:r>
              <a:rPr lang="tr-TR" sz="2000" b="1" dirty="0">
                <a:latin typeface="Times New Roman" pitchFamily="18" charset="0"/>
                <a:cs typeface="Times New Roman" pitchFamily="18" charset="0"/>
              </a:rPr>
              <a:t>gelir veya kurumlar vergisi beyannamelerini kanuni süresinde </a:t>
            </a:r>
            <a:r>
              <a:rPr lang="tr-TR" sz="2000" b="1" dirty="0">
                <a:solidFill>
                  <a:srgbClr val="FF0000"/>
                </a:solidFill>
                <a:latin typeface="Times New Roman" pitchFamily="18" charset="0"/>
                <a:cs typeface="Times New Roman" pitchFamily="18" charset="0"/>
              </a:rPr>
              <a:t>vermiş</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ve bu beyannameler üzerinden anılan beyannamelere ilişkin </a:t>
            </a:r>
            <a:r>
              <a:rPr lang="tr-TR" sz="2000" b="1" u="sng" dirty="0">
                <a:latin typeface="Times New Roman" pitchFamily="18" charset="0"/>
                <a:cs typeface="Times New Roman" pitchFamily="18" charset="0"/>
              </a:rPr>
              <a:t>damga vergisi de dahil olmak</a:t>
            </a:r>
            <a:r>
              <a:rPr lang="tr-TR" sz="2000" dirty="0">
                <a:latin typeface="Times New Roman" pitchFamily="18" charset="0"/>
                <a:cs typeface="Times New Roman" pitchFamily="18" charset="0"/>
              </a:rPr>
              <a:t> üzere tahakkuk eden vergilerin tamamını süresinde</a:t>
            </a:r>
            <a:r>
              <a:rPr lang="tr-TR" sz="2000" b="1" dirty="0">
                <a:solidFill>
                  <a:srgbClr val="FF0000"/>
                </a:solidFill>
                <a:latin typeface="Times New Roman" pitchFamily="18" charset="0"/>
                <a:cs typeface="Times New Roman" pitchFamily="18" charset="0"/>
              </a:rPr>
              <a:t> ödemiş </a:t>
            </a:r>
            <a:r>
              <a:rPr lang="tr-TR" sz="2000" dirty="0">
                <a:latin typeface="Times New Roman" pitchFamily="18" charset="0"/>
                <a:cs typeface="Times New Roman" pitchFamily="18" charset="0"/>
              </a:rPr>
              <a:t>olmak </a:t>
            </a:r>
            <a:r>
              <a:rPr lang="tr-TR" sz="2000" dirty="0" smtClean="0">
                <a:latin typeface="Times New Roman" pitchFamily="18" charset="0"/>
                <a:cs typeface="Times New Roman" pitchFamily="18" charset="0"/>
              </a:rPr>
              <a:t>zorundadırlar.</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Gelir </a:t>
            </a:r>
            <a:r>
              <a:rPr lang="tr-TR" sz="2000" dirty="0">
                <a:latin typeface="Times New Roman" pitchFamily="18" charset="0"/>
                <a:cs typeface="Times New Roman" pitchFamily="18" charset="0"/>
              </a:rPr>
              <a:t>ve kurumlar vergisi mükelleflerinin, bu vergi türlerine ilişkin olarak herhangi bir dönem için</a:t>
            </a:r>
            <a:r>
              <a:rPr lang="tr-TR" sz="2000" b="1" dirty="0">
                <a:latin typeface="Times New Roman" pitchFamily="18" charset="0"/>
                <a:cs typeface="Times New Roman" pitchFamily="18" charset="0"/>
              </a:rPr>
              <a:t> </a:t>
            </a:r>
            <a:r>
              <a:rPr lang="tr-TR" sz="2000" b="1" dirty="0" smtClean="0">
                <a:latin typeface="Times New Roman" pitchFamily="18" charset="0"/>
                <a:cs typeface="Times New Roman" pitchFamily="18" charset="0"/>
              </a:rPr>
              <a:t>7143 </a:t>
            </a:r>
            <a:r>
              <a:rPr lang="tr-TR" sz="2000" b="1" dirty="0">
                <a:latin typeface="Times New Roman" pitchFamily="18" charset="0"/>
                <a:cs typeface="Times New Roman" pitchFamily="18" charset="0"/>
              </a:rPr>
              <a:t>sayılı Kanunun 2 </a:t>
            </a:r>
            <a:r>
              <a:rPr lang="tr-TR" sz="2000" b="1" dirty="0" err="1">
                <a:latin typeface="Times New Roman" pitchFamily="18" charset="0"/>
                <a:cs typeface="Times New Roman" pitchFamily="18" charset="0"/>
              </a:rPr>
              <a:t>nci</a:t>
            </a:r>
            <a:r>
              <a:rPr lang="tr-TR" sz="2000" b="1" dirty="0">
                <a:latin typeface="Times New Roman" pitchFamily="18" charset="0"/>
                <a:cs typeface="Times New Roman" pitchFamily="18" charset="0"/>
              </a:rPr>
              <a:t> ve 3 üncü maddeleri hükümlerinden</a:t>
            </a:r>
            <a:r>
              <a:rPr lang="tr-TR" sz="2000" dirty="0">
                <a:latin typeface="Times New Roman" pitchFamily="18" charset="0"/>
                <a:cs typeface="Times New Roman" pitchFamily="18" charset="0"/>
              </a:rPr>
              <a:t> </a:t>
            </a:r>
            <a:r>
              <a:rPr lang="tr-TR" sz="2000" b="1" u="sng" dirty="0">
                <a:solidFill>
                  <a:srgbClr val="FF0000"/>
                </a:solidFill>
                <a:latin typeface="Times New Roman" pitchFamily="18" charset="0"/>
                <a:cs typeface="Times New Roman" pitchFamily="18" charset="0"/>
              </a:rPr>
              <a:t>yararlanmamış olmaları şartıyla</a:t>
            </a:r>
            <a:r>
              <a:rPr lang="tr-TR" sz="2000" dirty="0">
                <a:latin typeface="Times New Roman" pitchFamily="18" charset="0"/>
                <a:cs typeface="Times New Roman" pitchFamily="18" charset="0"/>
              </a:rPr>
              <a:t>, Kanunun 5 inci maddesinin birinci fıkrası hükmüne göre artırdıkları matrahlara </a:t>
            </a:r>
            <a:r>
              <a:rPr lang="tr-TR" sz="2000" dirty="0">
                <a:solidFill>
                  <a:srgbClr val="FF0000"/>
                </a:solidFill>
                <a:latin typeface="Times New Roman" pitchFamily="18" charset="0"/>
                <a:cs typeface="Times New Roman" pitchFamily="18" charset="0"/>
              </a:rPr>
              <a:t>%20 </a:t>
            </a:r>
            <a:r>
              <a:rPr lang="tr-TR" sz="2000" dirty="0" smtClean="0">
                <a:solidFill>
                  <a:srgbClr val="FF0000"/>
                </a:solidFill>
                <a:latin typeface="Times New Roman" pitchFamily="18" charset="0"/>
                <a:cs typeface="Times New Roman" pitchFamily="18" charset="0"/>
              </a:rPr>
              <a:t>yerine, </a:t>
            </a:r>
            <a:r>
              <a:rPr lang="tr-TR" sz="2000" dirty="0">
                <a:solidFill>
                  <a:srgbClr val="FF0000"/>
                </a:solidFill>
                <a:latin typeface="Times New Roman" pitchFamily="18" charset="0"/>
                <a:cs typeface="Times New Roman" pitchFamily="18" charset="0"/>
              </a:rPr>
              <a:t>%15 </a:t>
            </a:r>
            <a:r>
              <a:rPr lang="tr-TR" sz="2000" dirty="0">
                <a:latin typeface="Times New Roman" pitchFamily="18" charset="0"/>
                <a:cs typeface="Times New Roman" pitchFamily="18" charset="0"/>
              </a:rPr>
              <a:t>vergi oranı uygulanmak suretiyle ödenecek vergi tutarı hesaplanacaktır.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%15 oranının belirlenmesinde, maddede öngörülen şartların her yıl için ayrı ayrı dikkate alınması gerekmektedir. </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5438569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1143000"/>
          </a:xfrm>
        </p:spPr>
        <p:txBody>
          <a:bodyPr>
            <a:normAutofit/>
          </a:bodyPr>
          <a:lstStyle/>
          <a:p>
            <a:pPr algn="ctr"/>
            <a:r>
              <a:rPr lang="tr-TR" sz="2000" b="1" dirty="0" smtClean="0">
                <a:solidFill>
                  <a:srgbClr val="FF0000"/>
                </a:solidFill>
                <a:latin typeface="Times New Roman" pitchFamily="18" charset="0"/>
                <a:cs typeface="Times New Roman" pitchFamily="18" charset="0"/>
              </a:rPr>
              <a:t>Kurumlar Vergisi Mükellefleri İçin Matrah Artırım Oranları (Md.5/1)</a:t>
            </a:r>
            <a:endParaRPr lang="tr-TR" sz="2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23528" y="1916832"/>
            <a:ext cx="8363272" cy="4320480"/>
          </a:xfrm>
        </p:spPr>
        <p:txBody>
          <a:bodyPr/>
          <a:lstStyle/>
          <a:p>
            <a:endParaRPr lang="tr-TR" dirty="0"/>
          </a:p>
        </p:txBody>
      </p:sp>
      <p:graphicFrame>
        <p:nvGraphicFramePr>
          <p:cNvPr id="4" name="Content Placeholder 6"/>
          <p:cNvGraphicFramePr>
            <a:graphicFrameLocks/>
          </p:cNvGraphicFramePr>
          <p:nvPr>
            <p:extLst>
              <p:ext uri="{D42A27DB-BD31-4B8C-83A1-F6EECF244321}">
                <p14:modId xmlns:p14="http://schemas.microsoft.com/office/powerpoint/2010/main" val="3028868539"/>
              </p:ext>
            </p:extLst>
          </p:nvPr>
        </p:nvGraphicFramePr>
        <p:xfrm>
          <a:off x="323528" y="1916832"/>
          <a:ext cx="8391874" cy="4443695"/>
        </p:xfrm>
        <a:graphic>
          <a:graphicData uri="http://schemas.openxmlformats.org/drawingml/2006/table">
            <a:tbl>
              <a:tblPr firstRow="1" bandRow="1">
                <a:tableStyleId>{5C22544A-7EE6-4342-B048-85BDC9FD1C3A}</a:tableStyleId>
              </a:tblPr>
              <a:tblGrid>
                <a:gridCol w="816908"/>
                <a:gridCol w="1569534"/>
                <a:gridCol w="2227404"/>
                <a:gridCol w="1834331"/>
                <a:gridCol w="1943697"/>
              </a:tblGrid>
              <a:tr h="975715">
                <a:tc>
                  <a:txBody>
                    <a:bodyPr/>
                    <a:lstStyle/>
                    <a:p>
                      <a:pPr algn="ctr"/>
                      <a:r>
                        <a:rPr lang="tr-TR" dirty="0" smtClean="0"/>
                        <a:t>Yıl</a:t>
                      </a:r>
                    </a:p>
                    <a:p>
                      <a:pPr algn="ctr"/>
                      <a:endParaRPr lang="tr-TR" dirty="0"/>
                    </a:p>
                  </a:txBody>
                  <a:tcPr/>
                </a:tc>
                <a:tc>
                  <a:txBody>
                    <a:bodyPr/>
                    <a:lstStyle/>
                    <a:p>
                      <a:pPr algn="ctr"/>
                      <a:r>
                        <a:rPr lang="tr-TR" dirty="0" smtClean="0"/>
                        <a:t>Matrah</a:t>
                      </a:r>
                      <a:r>
                        <a:rPr lang="tr-TR" baseline="0" dirty="0" smtClean="0"/>
                        <a:t> Artırım Oranları</a:t>
                      </a:r>
                      <a:endParaRPr lang="tr-TR" dirty="0"/>
                    </a:p>
                  </a:txBody>
                  <a:tcPr/>
                </a:tc>
                <a:tc>
                  <a:txBody>
                    <a:bodyPr/>
                    <a:lstStyle/>
                    <a:p>
                      <a:pPr algn="ctr"/>
                      <a:r>
                        <a:rPr lang="tr-TR" dirty="0" smtClean="0"/>
                        <a:t>Asgari</a:t>
                      </a:r>
                      <a:r>
                        <a:rPr lang="tr-TR" baseline="0" dirty="0" smtClean="0"/>
                        <a:t> Artırım Tutarı</a:t>
                      </a:r>
                      <a:endParaRPr lang="tr-TR" dirty="0"/>
                    </a:p>
                  </a:txBody>
                  <a:tcPr/>
                </a:tc>
                <a:tc>
                  <a:txBody>
                    <a:bodyPr/>
                    <a:lstStyle/>
                    <a:p>
                      <a:pPr algn="ctr"/>
                      <a:r>
                        <a:rPr lang="tr-TR" dirty="0" smtClean="0"/>
                        <a:t>Normal Vergi</a:t>
                      </a:r>
                      <a:r>
                        <a:rPr lang="tr-TR" baseline="0" dirty="0" smtClean="0"/>
                        <a:t> Oranı</a:t>
                      </a:r>
                      <a:endParaRPr lang="tr-TR" dirty="0"/>
                    </a:p>
                  </a:txBody>
                  <a:tcPr/>
                </a:tc>
                <a:tc>
                  <a:txBody>
                    <a:bodyPr/>
                    <a:lstStyle/>
                    <a:p>
                      <a:pPr algn="ctr"/>
                      <a:r>
                        <a:rPr lang="tr-TR" dirty="0" smtClean="0"/>
                        <a:t>İndirimli Oran</a:t>
                      </a:r>
                      <a:endParaRPr lang="tr-TR" dirty="0"/>
                    </a:p>
                  </a:txBody>
                  <a:tcPr/>
                </a:tc>
              </a:tr>
              <a:tr h="608461">
                <a:tc>
                  <a:txBody>
                    <a:bodyPr/>
                    <a:lstStyle/>
                    <a:p>
                      <a:pPr algn="ctr"/>
                      <a:r>
                        <a:rPr lang="tr-TR" dirty="0" smtClean="0"/>
                        <a:t>2013</a:t>
                      </a:r>
                      <a:endParaRPr lang="tr-TR" dirty="0"/>
                    </a:p>
                  </a:txBody>
                  <a:tcPr/>
                </a:tc>
                <a:tc>
                  <a:txBody>
                    <a:bodyPr/>
                    <a:lstStyle/>
                    <a:p>
                      <a:pPr algn="ctr"/>
                      <a:r>
                        <a:rPr lang="tr-TR" dirty="0" smtClean="0"/>
                        <a:t>%35</a:t>
                      </a:r>
                      <a:endParaRPr lang="tr-TR" dirty="0"/>
                    </a:p>
                  </a:txBody>
                  <a:tcPr/>
                </a:tc>
                <a:tc>
                  <a:txBody>
                    <a:bodyPr/>
                    <a:lstStyle/>
                    <a:p>
                      <a:pPr algn="ctr"/>
                      <a:r>
                        <a:rPr lang="tr-TR" dirty="0" smtClean="0"/>
                        <a:t>36.190</a:t>
                      </a:r>
                      <a:endParaRPr lang="tr-TR" dirty="0"/>
                    </a:p>
                  </a:txBody>
                  <a:tcPr/>
                </a:tc>
                <a:tc>
                  <a:txBody>
                    <a:bodyPr/>
                    <a:lstStyle/>
                    <a:p>
                      <a:pPr algn="ctr"/>
                      <a:r>
                        <a:rPr lang="tr-TR" dirty="0" smtClean="0"/>
                        <a:t>%20</a:t>
                      </a:r>
                      <a:endParaRPr lang="tr-TR" dirty="0"/>
                    </a:p>
                  </a:txBody>
                  <a:tcPr/>
                </a:tc>
                <a:tc>
                  <a:txBody>
                    <a:bodyPr/>
                    <a:lstStyle/>
                    <a:p>
                      <a:pPr algn="ctr"/>
                      <a:r>
                        <a:rPr lang="tr-TR" dirty="0" smtClean="0"/>
                        <a:t>%15</a:t>
                      </a:r>
                      <a:endParaRPr lang="tr-TR" dirty="0"/>
                    </a:p>
                  </a:txBody>
                  <a:tcPr/>
                </a:tc>
              </a:tr>
              <a:tr h="617759">
                <a:tc>
                  <a:txBody>
                    <a:bodyPr/>
                    <a:lstStyle/>
                    <a:p>
                      <a:pPr algn="ctr"/>
                      <a:r>
                        <a:rPr lang="tr-TR" dirty="0" smtClean="0"/>
                        <a:t>2014</a:t>
                      </a:r>
                      <a:endParaRPr lang="tr-TR" dirty="0"/>
                    </a:p>
                  </a:txBody>
                  <a:tcPr/>
                </a:tc>
                <a:tc>
                  <a:txBody>
                    <a:bodyPr/>
                    <a:lstStyle/>
                    <a:p>
                      <a:pPr algn="ctr"/>
                      <a:r>
                        <a:rPr lang="tr-TR" dirty="0" smtClean="0"/>
                        <a:t>%30</a:t>
                      </a:r>
                      <a:endParaRPr lang="tr-TR" dirty="0"/>
                    </a:p>
                  </a:txBody>
                  <a:tcPr/>
                </a:tc>
                <a:tc>
                  <a:txBody>
                    <a:bodyPr/>
                    <a:lstStyle/>
                    <a:p>
                      <a:pPr algn="ctr"/>
                      <a:r>
                        <a:rPr lang="tr-TR" dirty="0" smtClean="0"/>
                        <a:t>38.323</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r h="739813">
                <a:tc>
                  <a:txBody>
                    <a:bodyPr/>
                    <a:lstStyle/>
                    <a:p>
                      <a:pPr algn="ctr"/>
                      <a:r>
                        <a:rPr lang="tr-TR" dirty="0" smtClean="0"/>
                        <a:t>2015</a:t>
                      </a:r>
                      <a:endParaRPr lang="tr-TR" dirty="0"/>
                    </a:p>
                  </a:txBody>
                  <a:tcPr/>
                </a:tc>
                <a:tc>
                  <a:txBody>
                    <a:bodyPr/>
                    <a:lstStyle/>
                    <a:p>
                      <a:pPr algn="ctr"/>
                      <a:r>
                        <a:rPr lang="tr-TR" dirty="0" smtClean="0"/>
                        <a:t>%25</a:t>
                      </a:r>
                      <a:endParaRPr lang="tr-TR" dirty="0"/>
                    </a:p>
                  </a:txBody>
                  <a:tcPr/>
                </a:tc>
                <a:tc>
                  <a:txBody>
                    <a:bodyPr/>
                    <a:lstStyle/>
                    <a:p>
                      <a:pPr algn="ctr"/>
                      <a:r>
                        <a:rPr lang="tr-TR" dirty="0" smtClean="0"/>
                        <a:t>40.701</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r h="739813">
                <a:tc>
                  <a:txBody>
                    <a:bodyPr/>
                    <a:lstStyle/>
                    <a:p>
                      <a:pPr algn="ctr"/>
                      <a:r>
                        <a:rPr lang="tr-TR" dirty="0" smtClean="0"/>
                        <a:t>2016</a:t>
                      </a:r>
                      <a:endParaRPr lang="tr-TR" dirty="0"/>
                    </a:p>
                  </a:txBody>
                  <a:tcPr/>
                </a:tc>
                <a:tc>
                  <a:txBody>
                    <a:bodyPr/>
                    <a:lstStyle/>
                    <a:p>
                      <a:pPr algn="ctr"/>
                      <a:r>
                        <a:rPr lang="tr-TR" dirty="0" smtClean="0"/>
                        <a:t>%20</a:t>
                      </a:r>
                      <a:endParaRPr lang="tr-TR" dirty="0"/>
                    </a:p>
                  </a:txBody>
                  <a:tcPr/>
                </a:tc>
                <a:tc>
                  <a:txBody>
                    <a:bodyPr/>
                    <a:lstStyle/>
                    <a:p>
                      <a:pPr algn="ctr"/>
                      <a:r>
                        <a:rPr lang="tr-TR" dirty="0" smtClean="0"/>
                        <a:t>43.260</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r h="739813">
                <a:tc>
                  <a:txBody>
                    <a:bodyPr/>
                    <a:lstStyle/>
                    <a:p>
                      <a:pPr algn="ctr"/>
                      <a:r>
                        <a:rPr lang="tr-TR" dirty="0" smtClean="0"/>
                        <a:t>2017</a:t>
                      </a:r>
                      <a:endParaRPr lang="tr-TR" dirty="0"/>
                    </a:p>
                  </a:txBody>
                  <a:tcPr/>
                </a:tc>
                <a:tc>
                  <a:txBody>
                    <a:bodyPr/>
                    <a:lstStyle/>
                    <a:p>
                      <a:pPr algn="ctr"/>
                      <a:r>
                        <a:rPr lang="tr-TR" dirty="0" smtClean="0"/>
                        <a:t>%15</a:t>
                      </a:r>
                      <a:endParaRPr lang="tr-TR" dirty="0"/>
                    </a:p>
                  </a:txBody>
                  <a:tcPr/>
                </a:tc>
                <a:tc>
                  <a:txBody>
                    <a:bodyPr/>
                    <a:lstStyle/>
                    <a:p>
                      <a:pPr algn="ctr"/>
                      <a:r>
                        <a:rPr lang="tr-TR" dirty="0" smtClean="0"/>
                        <a:t>49.037</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%15</a:t>
                      </a:r>
                    </a:p>
                    <a:p>
                      <a:pPr algn="ctr"/>
                      <a:endParaRPr lang="tr-TR" dirty="0"/>
                    </a:p>
                  </a:txBody>
                  <a:tcPr/>
                </a:tc>
              </a:tr>
            </a:tbl>
          </a:graphicData>
        </a:graphic>
      </p:graphicFrame>
    </p:spTree>
    <p:extLst>
      <p:ext uri="{BB962C8B-B14F-4D97-AF65-F5344CB8AC3E}">
        <p14:creationId xmlns:p14="http://schemas.microsoft.com/office/powerpoint/2010/main" val="295472432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pPr marL="0" lvl="0" indent="0" algn="just">
              <a:buClr>
                <a:srgbClr val="FE8637"/>
              </a:buClr>
              <a:buNone/>
            </a:pPr>
            <a:r>
              <a:rPr lang="tr-TR" sz="1800" dirty="0" smtClean="0">
                <a:solidFill>
                  <a:prstClr val="black"/>
                </a:solidFill>
                <a:latin typeface="Times New Roman" pitchFamily="18" charset="0"/>
                <a:cs typeface="Times New Roman" pitchFamily="18" charset="0"/>
              </a:rPr>
              <a:t>	İstisna </a:t>
            </a:r>
            <a:r>
              <a:rPr lang="tr-TR" sz="1800" dirty="0">
                <a:solidFill>
                  <a:prstClr val="black"/>
                </a:solidFill>
                <a:latin typeface="Times New Roman" pitchFamily="18" charset="0"/>
                <a:cs typeface="Times New Roman" pitchFamily="18" charset="0"/>
              </a:rPr>
              <a:t>ve indirimler nedeniyle gelecek yıllara devrolan zararlar ve geçmiş yıl zararları artırılan matrahlardan mahsup edilemeyecektir.</a:t>
            </a:r>
          </a:p>
          <a:p>
            <a:pPr marL="0" lvl="0" indent="0" algn="just">
              <a:buClr>
                <a:srgbClr val="FE8637"/>
              </a:buClr>
              <a:buNone/>
            </a:pPr>
            <a:r>
              <a:rPr lang="tr-TR" sz="1800" dirty="0">
                <a:solidFill>
                  <a:prstClr val="black"/>
                </a:solidFill>
                <a:latin typeface="Times New Roman" pitchFamily="18" charset="0"/>
                <a:cs typeface="Times New Roman" pitchFamily="18" charset="0"/>
              </a:rPr>
              <a:t>	Kanunun yayımlandığı tarihten önce kesinleşen tarhiyatlar matrah artırımında dönem beyanı ile birlikte dikkate alınacaktır.</a:t>
            </a:r>
          </a:p>
          <a:p>
            <a:pPr marL="0" lvl="0" indent="0" algn="just">
              <a:buClr>
                <a:srgbClr val="FE8637"/>
              </a:buClr>
              <a:buNone/>
            </a:pPr>
            <a:r>
              <a:rPr lang="tr-TR" sz="1800" b="1" dirty="0">
                <a:solidFill>
                  <a:prstClr val="black"/>
                </a:solidFill>
                <a:latin typeface="Times New Roman" pitchFamily="18" charset="0"/>
                <a:cs typeface="Times New Roman" pitchFamily="18" charset="0"/>
              </a:rPr>
              <a:t>	Kar dağıtımına bağlı stopaj uygulaması </a:t>
            </a:r>
            <a:r>
              <a:rPr lang="tr-TR" sz="1800" dirty="0">
                <a:solidFill>
                  <a:prstClr val="black"/>
                </a:solidFill>
                <a:latin typeface="Times New Roman" pitchFamily="18" charset="0"/>
                <a:cs typeface="Times New Roman" pitchFamily="18" charset="0"/>
              </a:rPr>
              <a:t>matrah artırımı kapsamında değildir.</a:t>
            </a:r>
          </a:p>
          <a:p>
            <a:pPr marL="0" lvl="0" indent="0" algn="just">
              <a:buClr>
                <a:srgbClr val="FE8637"/>
              </a:buClr>
              <a:buNone/>
            </a:pPr>
            <a:r>
              <a:rPr lang="tr-TR" sz="1800" dirty="0">
                <a:solidFill>
                  <a:prstClr val="black"/>
                </a:solidFill>
                <a:latin typeface="Times New Roman" pitchFamily="18" charset="0"/>
                <a:cs typeface="Times New Roman" pitchFamily="18" charset="0"/>
              </a:rPr>
              <a:t>	Artırılan matrahlar üzerinden </a:t>
            </a:r>
            <a:r>
              <a:rPr lang="tr-TR" sz="1800" b="1" u="sng" dirty="0">
                <a:solidFill>
                  <a:prstClr val="black"/>
                </a:solidFill>
                <a:latin typeface="Times New Roman" pitchFamily="18" charset="0"/>
                <a:cs typeface="Times New Roman" pitchFamily="18" charset="0"/>
              </a:rPr>
              <a:t>ödenen vergiler</a:t>
            </a:r>
            <a:r>
              <a:rPr lang="tr-TR" sz="1800" b="1" dirty="0">
                <a:solidFill>
                  <a:prstClr val="black"/>
                </a:solidFill>
                <a:latin typeface="Times New Roman" pitchFamily="18" charset="0"/>
                <a:cs typeface="Times New Roman" pitchFamily="18" charset="0"/>
              </a:rPr>
              <a:t> </a:t>
            </a:r>
            <a:r>
              <a:rPr lang="tr-TR" sz="1800" dirty="0">
                <a:solidFill>
                  <a:prstClr val="black"/>
                </a:solidFill>
                <a:latin typeface="Times New Roman" pitchFamily="18" charset="0"/>
                <a:cs typeface="Times New Roman" pitchFamily="18" charset="0"/>
              </a:rPr>
              <a:t>KKEG niteliğindedir.</a:t>
            </a:r>
          </a:p>
          <a:p>
            <a:pPr marL="0" lvl="0" indent="0" algn="just">
              <a:buClr>
                <a:srgbClr val="FE8637"/>
              </a:buClr>
              <a:buNone/>
            </a:pPr>
            <a:r>
              <a:rPr lang="tr-TR" sz="1800" dirty="0">
                <a:solidFill>
                  <a:srgbClr val="00B0F0"/>
                </a:solidFill>
                <a:latin typeface="Times New Roman" pitchFamily="18" charset="0"/>
                <a:cs typeface="Times New Roman" pitchFamily="18" charset="0"/>
              </a:rPr>
              <a:t>	 </a:t>
            </a:r>
            <a:r>
              <a:rPr lang="tr-TR" sz="1800" dirty="0">
                <a:solidFill>
                  <a:prstClr val="black"/>
                </a:solidFill>
                <a:latin typeface="Times New Roman" pitchFamily="18" charset="0"/>
                <a:cs typeface="Times New Roman" pitchFamily="18" charset="0"/>
              </a:rPr>
              <a:t>İşe başlama ve işi bırakma gibi nedenlerle </a:t>
            </a:r>
            <a:r>
              <a:rPr lang="tr-TR" sz="1800" dirty="0" err="1">
                <a:solidFill>
                  <a:prstClr val="black"/>
                </a:solidFill>
                <a:latin typeface="Times New Roman" pitchFamily="18" charset="0"/>
                <a:cs typeface="Times New Roman" pitchFamily="18" charset="0"/>
              </a:rPr>
              <a:t>kıst</a:t>
            </a:r>
            <a:r>
              <a:rPr lang="tr-TR" sz="1800" dirty="0">
                <a:solidFill>
                  <a:prstClr val="black"/>
                </a:solidFill>
                <a:latin typeface="Times New Roman" pitchFamily="18" charset="0"/>
                <a:cs typeface="Times New Roman" pitchFamily="18" charset="0"/>
              </a:rPr>
              <a:t> dönemde faaliyette bulunmuş mükellefler hakkında ilgili yıllar için belirlenen asgari matrahlar, faaliyette bulunulan ay sayısı (ay kesirleri tam ay olarak) dikkate alınarak hesaplanır.</a:t>
            </a:r>
          </a:p>
          <a:p>
            <a:pPr marL="0" lvl="0" indent="0" algn="just">
              <a:buClr>
                <a:srgbClr val="FE8637"/>
              </a:buClr>
              <a:buNone/>
            </a:pPr>
            <a:r>
              <a:rPr lang="tr-TR" sz="1800" dirty="0">
                <a:solidFill>
                  <a:prstClr val="black"/>
                </a:solidFill>
                <a:latin typeface="Times New Roman" pitchFamily="18" charset="0"/>
                <a:cs typeface="Times New Roman" pitchFamily="18" charset="0"/>
              </a:rPr>
              <a:t>	Devir ve TAM bölünme hallerinde de </a:t>
            </a:r>
            <a:r>
              <a:rPr lang="tr-TR" sz="1800" dirty="0" err="1">
                <a:solidFill>
                  <a:prstClr val="black"/>
                </a:solidFill>
                <a:latin typeface="Times New Roman" pitchFamily="18" charset="0"/>
                <a:cs typeface="Times New Roman" pitchFamily="18" charset="0"/>
              </a:rPr>
              <a:t>kıst</a:t>
            </a:r>
            <a:r>
              <a:rPr lang="tr-TR" sz="1800" dirty="0">
                <a:solidFill>
                  <a:prstClr val="black"/>
                </a:solidFill>
                <a:latin typeface="Times New Roman" pitchFamily="18" charset="0"/>
                <a:cs typeface="Times New Roman" pitchFamily="18" charset="0"/>
              </a:rPr>
              <a:t> dönem hesaplaması yapılacaktır.</a:t>
            </a:r>
          </a:p>
          <a:p>
            <a:pPr marL="0" lvl="0" indent="0" algn="just">
              <a:buClr>
                <a:srgbClr val="FE8637"/>
              </a:buClr>
              <a:buNone/>
            </a:pPr>
            <a:r>
              <a:rPr lang="tr-TR" sz="1800" dirty="0">
                <a:solidFill>
                  <a:prstClr val="black"/>
                </a:solidFill>
                <a:latin typeface="Times New Roman" pitchFamily="18" charset="0"/>
                <a:cs typeface="Times New Roman" pitchFamily="18" charset="0"/>
              </a:rPr>
              <a:t>	Tasfiye edilerek tüzel kişiliği ticaret sicilinden silinmiş olan bir şirket </a:t>
            </a:r>
            <a:r>
              <a:rPr lang="tr-TR" sz="1800" b="1" dirty="0">
                <a:solidFill>
                  <a:prstClr val="black"/>
                </a:solidFill>
                <a:latin typeface="Times New Roman" pitchFamily="18" charset="0"/>
                <a:cs typeface="Times New Roman" pitchFamily="18" charset="0"/>
              </a:rPr>
              <a:t>adına, </a:t>
            </a:r>
            <a:r>
              <a:rPr lang="tr-TR" sz="1800" dirty="0">
                <a:solidFill>
                  <a:prstClr val="black"/>
                </a:solidFill>
                <a:latin typeface="Times New Roman" pitchFamily="18" charset="0"/>
                <a:cs typeface="Times New Roman" pitchFamily="18" charset="0"/>
              </a:rPr>
              <a:t>matrah artırımında bulunmak üzere bildirim veya beyanda bulunulması mümkün değildir</a:t>
            </a:r>
            <a:r>
              <a:rPr lang="tr-TR" sz="1800" dirty="0" smtClean="0">
                <a:solidFill>
                  <a:prstClr val="black"/>
                </a:solidFill>
                <a:latin typeface="Times New Roman" pitchFamily="18" charset="0"/>
                <a:cs typeface="Times New Roman" pitchFamily="18" charset="0"/>
              </a:rPr>
              <a:t>. Ancak tasfiye memurları veya kanuni temsilciler kendileri artırımda bulunabilirler.</a:t>
            </a:r>
            <a:endParaRPr lang="tr-TR" sz="18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3614149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404664"/>
            <a:ext cx="7643192" cy="6048672"/>
          </a:xfrm>
        </p:spPr>
        <p:txBody>
          <a:bodyPr>
            <a:noAutofit/>
          </a:bodyPr>
          <a:lstStyle/>
          <a:p>
            <a:pPr marL="0" indent="0" algn="ctr">
              <a:buNone/>
            </a:pPr>
            <a:r>
              <a:rPr lang="tr-TR" sz="2000" b="1" dirty="0" smtClean="0">
                <a:solidFill>
                  <a:srgbClr val="FF0000"/>
                </a:solidFill>
                <a:latin typeface="Times New Roman" pitchFamily="18" charset="0"/>
                <a:cs typeface="Times New Roman" pitchFamily="18" charset="0"/>
              </a:rPr>
              <a:t>Kurumlar Vergisi Matrah Artırımında Dikkat Edilecek Hususlar:</a:t>
            </a:r>
          </a:p>
          <a:p>
            <a:pPr marL="0" indent="0" algn="just">
              <a:buNone/>
            </a:pPr>
            <a:r>
              <a:rPr lang="tr-TR" sz="2000" dirty="0" smtClean="0">
                <a:solidFill>
                  <a:srgbClr val="000000"/>
                </a:solidFill>
                <a:latin typeface="Times New Roman"/>
              </a:rPr>
              <a:t>	Mükellefler</a:t>
            </a:r>
            <a:r>
              <a:rPr lang="tr-TR" sz="2000" dirty="0">
                <a:solidFill>
                  <a:srgbClr val="000000"/>
                </a:solidFill>
                <a:latin typeface="Times New Roman"/>
              </a:rPr>
              <a:t>, matrah artırımında bulundukları yıllara ait olup </a:t>
            </a:r>
            <a:r>
              <a:rPr lang="tr-TR" sz="2000" u="sng" dirty="0">
                <a:solidFill>
                  <a:srgbClr val="000000"/>
                </a:solidFill>
                <a:latin typeface="Times New Roman"/>
              </a:rPr>
              <a:t>indirim konusu yapılamamış</a:t>
            </a:r>
            <a:r>
              <a:rPr lang="tr-TR" sz="2000" dirty="0">
                <a:solidFill>
                  <a:srgbClr val="000000"/>
                </a:solidFill>
                <a:latin typeface="Times New Roman"/>
              </a:rPr>
              <a:t> </a:t>
            </a:r>
            <a:r>
              <a:rPr lang="tr-TR" sz="2000" dirty="0">
                <a:solidFill>
                  <a:srgbClr val="FF0000"/>
                </a:solidFill>
                <a:latin typeface="Times New Roman"/>
              </a:rPr>
              <a:t>geçmiş yıl zararlarının yarısını</a:t>
            </a:r>
            <a:r>
              <a:rPr lang="tr-TR" sz="2000" dirty="0">
                <a:solidFill>
                  <a:srgbClr val="000000"/>
                </a:solidFill>
                <a:latin typeface="Times New Roman"/>
              </a:rPr>
              <a:t>, </a:t>
            </a:r>
            <a:r>
              <a:rPr lang="tr-TR" sz="2000" b="1" dirty="0">
                <a:solidFill>
                  <a:srgbClr val="000000"/>
                </a:solidFill>
                <a:latin typeface="Times New Roman"/>
              </a:rPr>
              <a:t>2018 ve müteakip yıl karlarından</a:t>
            </a:r>
            <a:r>
              <a:rPr lang="tr-TR" sz="2000" dirty="0">
                <a:solidFill>
                  <a:srgbClr val="000000"/>
                </a:solidFill>
                <a:latin typeface="Times New Roman"/>
              </a:rPr>
              <a:t> mahsup edemeyeceklerdir. </a:t>
            </a:r>
          </a:p>
          <a:p>
            <a:pPr marL="0" indent="0" algn="just">
              <a:buNone/>
            </a:pPr>
            <a:r>
              <a:rPr lang="tr-TR" sz="2000" dirty="0" smtClean="0">
                <a:solidFill>
                  <a:srgbClr val="000000"/>
                </a:solidFill>
                <a:latin typeface="Times New Roman"/>
              </a:rPr>
              <a:t>	Diğer </a:t>
            </a:r>
            <a:r>
              <a:rPr lang="tr-TR" sz="2000" dirty="0">
                <a:solidFill>
                  <a:srgbClr val="000000"/>
                </a:solidFill>
                <a:latin typeface="Times New Roman"/>
              </a:rPr>
              <a:t>taraftan, matrah artırımında bulunulan yıllara ait olmakla birlikte </a:t>
            </a:r>
            <a:r>
              <a:rPr lang="tr-TR" sz="2000" b="1" dirty="0">
                <a:solidFill>
                  <a:srgbClr val="000000"/>
                </a:solidFill>
                <a:latin typeface="Times New Roman"/>
              </a:rPr>
              <a:t>2017 ve önceki yılların karlarından mahsup edilmiş </a:t>
            </a:r>
            <a:r>
              <a:rPr lang="tr-TR" sz="2000" dirty="0">
                <a:solidFill>
                  <a:srgbClr val="000000"/>
                </a:solidFill>
                <a:latin typeface="Times New Roman"/>
              </a:rPr>
              <a:t>geçmiş yıl zararlarına yönelik herhangi bir işlem yapılmayacaktır</a:t>
            </a:r>
            <a:r>
              <a:rPr lang="tr-TR" sz="2000" dirty="0" smtClean="0">
                <a:solidFill>
                  <a:srgbClr val="000000"/>
                </a:solidFill>
                <a:latin typeface="Times New Roman"/>
              </a:rPr>
              <a:t>.</a:t>
            </a:r>
          </a:p>
          <a:p>
            <a:pPr marL="0" indent="0" algn="just">
              <a:buNone/>
            </a:pPr>
            <a:r>
              <a:rPr lang="tr-TR" sz="2000" dirty="0" smtClean="0">
                <a:solidFill>
                  <a:srgbClr val="000000"/>
                </a:solidFill>
                <a:latin typeface="Times New Roman"/>
              </a:rPr>
              <a:t>	</a:t>
            </a:r>
            <a:r>
              <a:rPr lang="tr-TR" sz="2000" dirty="0" smtClean="0">
                <a:solidFill>
                  <a:srgbClr val="FF0000"/>
                </a:solidFill>
                <a:latin typeface="Times New Roman"/>
              </a:rPr>
              <a:t>Örnek:</a:t>
            </a:r>
            <a:r>
              <a:rPr lang="tr-TR" sz="2000" dirty="0" smtClean="0">
                <a:solidFill>
                  <a:srgbClr val="000000"/>
                </a:solidFill>
                <a:latin typeface="Times New Roman"/>
              </a:rPr>
              <a:t> </a:t>
            </a:r>
            <a:r>
              <a:rPr lang="tr-TR" sz="2000" dirty="0">
                <a:solidFill>
                  <a:srgbClr val="000000"/>
                </a:solidFill>
                <a:latin typeface="Times New Roman"/>
              </a:rPr>
              <a:t>Kurumlar vergisi mükellefi (A) A.Ş. 2013 yılında 10.000 TL zarar, 2014 yılında 12.000 TL zarar, </a:t>
            </a:r>
            <a:r>
              <a:rPr lang="tr-TR" sz="2000" dirty="0">
                <a:solidFill>
                  <a:srgbClr val="FF0000"/>
                </a:solidFill>
                <a:latin typeface="Times New Roman"/>
              </a:rPr>
              <a:t>2015 yılında 21.000 TL kâr</a:t>
            </a:r>
            <a:r>
              <a:rPr lang="tr-TR" sz="2000" dirty="0">
                <a:solidFill>
                  <a:srgbClr val="000000"/>
                </a:solidFill>
                <a:latin typeface="Times New Roman"/>
              </a:rPr>
              <a:t>, 2016 yılında 15.000 TL zarar ve 2017 yılında ise 8.000 TL zarar beyan etmiştir. Mükellef, 2015 yılında beyan ettiği kar tutarından 2013 ve 2014 yıllarından devreden geçmiş yıl zararlarını mahsup etmiştir.</a:t>
            </a:r>
          </a:p>
          <a:p>
            <a:pPr marL="0" indent="0" algn="just">
              <a:buNone/>
            </a:pPr>
            <a:r>
              <a:rPr lang="tr-TR" sz="2000" dirty="0" smtClean="0">
                <a:solidFill>
                  <a:srgbClr val="000000"/>
                </a:solidFill>
                <a:latin typeface="Times New Roman"/>
              </a:rPr>
              <a:t>	Söz </a:t>
            </a:r>
            <a:r>
              <a:rPr lang="tr-TR" sz="2000" dirty="0">
                <a:solidFill>
                  <a:srgbClr val="000000"/>
                </a:solidFill>
                <a:latin typeface="Times New Roman"/>
              </a:rPr>
              <a:t>konusu mükellefin 2013, 2014, 2015, 2016 ve 2017 yılları için matrah artırımından yararlandığı durumda </a:t>
            </a:r>
            <a:r>
              <a:rPr lang="tr-TR" sz="2000" dirty="0">
                <a:solidFill>
                  <a:srgbClr val="FF0000"/>
                </a:solidFill>
                <a:latin typeface="Times New Roman"/>
              </a:rPr>
              <a:t>2018 ve müteakip yıllarda </a:t>
            </a:r>
            <a:r>
              <a:rPr lang="tr-TR" sz="2000" dirty="0">
                <a:solidFill>
                  <a:srgbClr val="000000"/>
                </a:solidFill>
                <a:latin typeface="Times New Roman"/>
              </a:rPr>
              <a:t>mahsup edebileceği geçmiş yıl zarar tutarları 2014 yılından devreden (1.000/2=) 500 TL, 2016 yılından devreden (15.000/2 =) 7.500 TL ve 2017 yılından devreden (8.000/2=) 4.000 TL olmak üzere (500 +7.500+4.000) toplam 12.000 TL olacaktır.	</a:t>
            </a:r>
            <a:r>
              <a:rPr lang="tr-TR" sz="2000" dirty="0" smtClean="0">
                <a:solidFill>
                  <a:srgbClr val="000000"/>
                </a:solidFill>
                <a:latin typeface="Times New Roman"/>
              </a:rPr>
              <a:t> </a:t>
            </a:r>
            <a:endParaRPr lang="tr-TR" sz="2000" dirty="0">
              <a:solidFill>
                <a:srgbClr val="000000"/>
              </a:solidFill>
              <a:latin typeface="Times New Roman"/>
            </a:endParaRPr>
          </a:p>
          <a:p>
            <a:pPr marL="0" indent="0">
              <a:buNone/>
            </a:pPr>
            <a:r>
              <a:rPr lang="tr-TR" sz="2000" dirty="0" smtClean="0">
                <a:solidFill>
                  <a:srgbClr val="000000"/>
                </a:solidFill>
                <a:latin typeface="Times New Roman"/>
              </a:rPr>
              <a:t> </a:t>
            </a:r>
            <a:endParaRPr lang="tr-TR" sz="2000" dirty="0">
              <a:solidFill>
                <a:srgbClr val="000000"/>
              </a:solidFill>
              <a:latin typeface="Times New Roman"/>
            </a:endParaRPr>
          </a:p>
          <a:p>
            <a:pPr marL="0" indent="0">
              <a:buNone/>
            </a:pPr>
            <a:endParaRPr lang="tr-TR" sz="2000" dirty="0">
              <a:solidFill>
                <a:srgbClr val="000000"/>
              </a:solidFill>
              <a:latin typeface="Times New Roman"/>
            </a:endParaRPr>
          </a:p>
          <a:p>
            <a:pPr marL="0" indent="0" algn="just">
              <a:buNone/>
            </a:pP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	</a:t>
            </a: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12241122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sz="quarter" idx="1"/>
          </p:nvPr>
        </p:nvSpPr>
        <p:spPr>
          <a:xfrm>
            <a:off x="457200" y="692696"/>
            <a:ext cx="7643192" cy="5688632"/>
          </a:xfrm>
        </p:spPr>
        <p:txBody>
          <a:bodyPr/>
          <a:lstStyle/>
          <a:p>
            <a:pPr marL="0" indent="0" algn="just">
              <a:buNone/>
            </a:pPr>
            <a:r>
              <a:rPr lang="tr-TR" sz="2000" dirty="0" smtClean="0">
                <a:latin typeface="Times New Roman" pitchFamily="18" charset="0"/>
                <a:cs typeface="Times New Roman" pitchFamily="18" charset="0"/>
              </a:rPr>
              <a:t>	</a:t>
            </a:r>
          </a:p>
          <a:p>
            <a:pPr marL="0" lvl="0" indent="0" algn="just">
              <a:buNone/>
            </a:pPr>
            <a:r>
              <a:rPr lang="tr-TR" sz="2000" dirty="0" smtClean="0">
                <a:solidFill>
                  <a:prstClr val="black"/>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Matrah/vergi </a:t>
            </a:r>
            <a:r>
              <a:rPr lang="tr-TR" sz="2000" dirty="0">
                <a:solidFill>
                  <a:srgbClr val="FF0000"/>
                </a:solidFill>
                <a:latin typeface="Times New Roman" pitchFamily="18" charset="0"/>
                <a:cs typeface="Times New Roman" pitchFamily="18" charset="0"/>
              </a:rPr>
              <a:t>artırımında bulunan</a:t>
            </a:r>
            <a:r>
              <a:rPr lang="tr-TR" sz="2000" dirty="0">
                <a:latin typeface="Times New Roman" pitchFamily="18" charset="0"/>
                <a:cs typeface="Times New Roman" pitchFamily="18" charset="0"/>
              </a:rPr>
              <a:t> mükellefler hakkında bu </a:t>
            </a:r>
            <a:r>
              <a:rPr lang="tr-TR" sz="2000" dirty="0" smtClean="0">
                <a:latin typeface="Times New Roman" pitchFamily="18" charset="0"/>
                <a:cs typeface="Times New Roman" pitchFamily="18" charset="0"/>
              </a:rPr>
              <a:t>Kanunun yayımından </a:t>
            </a:r>
            <a:r>
              <a:rPr lang="tr-TR" sz="2000" dirty="0">
                <a:latin typeface="Times New Roman" pitchFamily="18" charset="0"/>
                <a:cs typeface="Times New Roman" pitchFamily="18" charset="0"/>
              </a:rPr>
              <a:t>önce başlanılmış </a:t>
            </a:r>
            <a:r>
              <a:rPr lang="tr-TR" sz="2000" dirty="0" smtClean="0">
                <a:latin typeface="Times New Roman" pitchFamily="18" charset="0"/>
                <a:cs typeface="Times New Roman" pitchFamily="18" charset="0"/>
              </a:rPr>
              <a:t>incelemenin, kanunun yayımını izleyen </a:t>
            </a:r>
            <a:r>
              <a:rPr lang="tr-TR" sz="2000" b="1" dirty="0" smtClean="0">
                <a:latin typeface="Times New Roman" pitchFamily="18" charset="0"/>
                <a:cs typeface="Times New Roman" pitchFamily="18" charset="0"/>
              </a:rPr>
              <a:t>2 </a:t>
            </a:r>
            <a:r>
              <a:rPr lang="tr-TR" sz="2000" b="1" dirty="0">
                <a:latin typeface="Times New Roman" pitchFamily="18" charset="0"/>
                <a:cs typeface="Times New Roman" pitchFamily="18" charset="0"/>
              </a:rPr>
              <a:t>ay </a:t>
            </a:r>
            <a:r>
              <a:rPr lang="tr-TR" sz="2000" dirty="0">
                <a:latin typeface="Times New Roman" pitchFamily="18" charset="0"/>
                <a:cs typeface="Times New Roman" pitchFamily="18" charset="0"/>
              </a:rPr>
              <a:t>içinde (31.07.2018) bitirilmemesi halinde bu işlemlere devam </a:t>
            </a:r>
            <a:r>
              <a:rPr lang="tr-TR" sz="2000" b="1" u="sng" dirty="0">
                <a:latin typeface="Times New Roman" pitchFamily="18" charset="0"/>
                <a:cs typeface="Times New Roman" pitchFamily="18" charset="0"/>
              </a:rPr>
              <a:t>edilmeyecektir.</a:t>
            </a:r>
            <a:r>
              <a:rPr lang="tr-TR" sz="2000" b="1" dirty="0">
                <a:latin typeface="Times New Roman" pitchFamily="18" charset="0"/>
                <a:cs typeface="Times New Roman" pitchFamily="18" charset="0"/>
              </a:rPr>
              <a:t> </a:t>
            </a:r>
          </a:p>
          <a:p>
            <a:pPr marL="0" indent="0" algn="just">
              <a:buNone/>
            </a:pPr>
            <a:r>
              <a:rPr lang="tr-TR" sz="2000" dirty="0" smtClean="0">
                <a:solidFill>
                  <a:srgbClr val="00B0F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İnceleme </a:t>
            </a:r>
            <a:r>
              <a:rPr lang="tr-TR" sz="2000" dirty="0">
                <a:latin typeface="Times New Roman" pitchFamily="18" charset="0"/>
                <a:cs typeface="Times New Roman" pitchFamily="18" charset="0"/>
              </a:rPr>
              <a:t>veya takdir komisyonu kararının vergi dairesine gelmesinden önce matrah artırımında bulunulursa inceleme ve takdir sonucu bulunan fark ile matrah artırımı mukayese edilerek gerekli tarhiyat yapılacaktır. </a:t>
            </a:r>
          </a:p>
          <a:p>
            <a:pPr marL="0" indent="0" algn="just">
              <a:buNone/>
            </a:pPr>
            <a:r>
              <a:rPr lang="tr-TR" sz="2000" dirty="0" smtClean="0">
                <a:solidFill>
                  <a:srgbClr val="00B0F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Artırım </a:t>
            </a:r>
            <a:r>
              <a:rPr lang="tr-TR" sz="2000" dirty="0">
                <a:latin typeface="Times New Roman" pitchFamily="18" charset="0"/>
                <a:cs typeface="Times New Roman" pitchFamily="18" charset="0"/>
              </a:rPr>
              <a:t>için verilen beyannamelerden damga vergisi alınmayacaktır</a:t>
            </a:r>
            <a:r>
              <a:rPr lang="tr-TR" sz="2000" dirty="0" smtClean="0">
                <a:latin typeface="Times New Roman" pitchFamily="18" charset="0"/>
                <a:cs typeface="Times New Roman" pitchFamily="18" charset="0"/>
              </a:rPr>
              <a:t>.</a:t>
            </a:r>
          </a:p>
          <a:p>
            <a:pPr marL="0" lvl="0" indent="0" algn="just">
              <a:buClr>
                <a:srgbClr val="FE8637"/>
              </a:buClr>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Belirtilen tüm yıllar için artırım yapılabileceği gibi istenilen yıl ya da yıllar için de artırım yapılabilecektir.</a:t>
            </a:r>
          </a:p>
          <a:p>
            <a:pPr marL="0" lvl="0" indent="0" algn="just">
              <a:buClr>
                <a:srgbClr val="FE8637"/>
              </a:buClr>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İlgili yıla ilişkin olarak verilen beyannamede matrah beyan edilmemişse, matrah oluşmamışsa ya da hiç beyanname verilmemişse yine Asgari Artırım Tutarları dikkate alınacaktır.</a:t>
            </a:r>
          </a:p>
          <a:p>
            <a:pPr marL="0" indent="0" algn="just">
              <a:buNone/>
            </a:pPr>
            <a:endParaRPr lang="tr-TR" sz="2000"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330386640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81968" y="274638"/>
            <a:ext cx="7806456" cy="490066"/>
          </a:xfrm>
        </p:spPr>
        <p:txBody>
          <a:bodyPr>
            <a:normAutofit/>
          </a:bodyPr>
          <a:lstStyle/>
          <a:p>
            <a:pPr algn="ctr"/>
            <a:r>
              <a:rPr lang="tr-TR" sz="2000" b="1" dirty="0" smtClean="0">
                <a:solidFill>
                  <a:srgbClr val="FF0000"/>
                </a:solidFill>
                <a:latin typeface="Times New Roman" pitchFamily="18" charset="0"/>
                <a:cs typeface="Times New Roman" pitchFamily="18" charset="0"/>
              </a:rPr>
              <a:t>Matrah Artırımı Muhasebe Kaydı: </a:t>
            </a:r>
            <a:endParaRPr lang="tr-TR" sz="2000" b="1" dirty="0">
              <a:solidFill>
                <a:srgbClr val="FF0000"/>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914400" y="1447800"/>
            <a:ext cx="7185992" cy="541040"/>
          </a:xfrm>
        </p:spPr>
        <p:txBody>
          <a:bodyPr>
            <a:normAutofit/>
          </a:bodyPr>
          <a:lstStyle/>
          <a:p>
            <a:endParaRPr lang="tr-TR" sz="2400" dirty="0" smtClean="0">
              <a:latin typeface="Times New Roman" pitchFamily="18" charset="0"/>
              <a:cs typeface="Times New Roman" pitchFamily="18" charset="0"/>
            </a:endParaRPr>
          </a:p>
          <a:p>
            <a:endParaRPr lang="tr-TR" sz="2400" dirty="0">
              <a:latin typeface="Times New Roman" pitchFamily="18" charset="0"/>
              <a:cs typeface="Times New Roman" pitchFamily="18" charset="0"/>
            </a:endParaRPr>
          </a:p>
        </p:txBody>
      </p:sp>
      <p:sp>
        <p:nvSpPr>
          <p:cNvPr id="4" name="Dikdörtgen 3"/>
          <p:cNvSpPr/>
          <p:nvPr/>
        </p:nvSpPr>
        <p:spPr>
          <a:xfrm>
            <a:off x="581968" y="795040"/>
            <a:ext cx="7446416" cy="5078313"/>
          </a:xfrm>
          <a:prstGeom prst="rect">
            <a:avLst/>
          </a:prstGeom>
        </p:spPr>
        <p:txBody>
          <a:bodyPr wrap="square">
            <a:spAutoFit/>
          </a:bodyPr>
          <a:lstStyle/>
          <a:p>
            <a:r>
              <a:rPr lang="tr-TR" dirty="0">
                <a:latin typeface="Times New Roman" pitchFamily="18" charset="0"/>
                <a:cs typeface="Times New Roman" pitchFamily="18" charset="0"/>
              </a:rPr>
              <a:t>__________________________ </a:t>
            </a:r>
            <a:r>
              <a:rPr lang="tr-TR" dirty="0" smtClean="0">
                <a:latin typeface="Times New Roman" pitchFamily="18" charset="0"/>
                <a:cs typeface="Times New Roman" pitchFamily="18" charset="0"/>
              </a:rPr>
              <a:t>29/9/2016 __________________________ </a:t>
            </a:r>
          </a:p>
          <a:p>
            <a:r>
              <a:rPr lang="tr-TR" b="1" dirty="0" smtClean="0">
                <a:latin typeface="Times New Roman" pitchFamily="18" charset="0"/>
                <a:cs typeface="Times New Roman" pitchFamily="18" charset="0"/>
              </a:rPr>
              <a:t> 689- </a:t>
            </a:r>
            <a:r>
              <a:rPr lang="tr-TR" dirty="0" smtClean="0">
                <a:latin typeface="Times New Roman" pitchFamily="18" charset="0"/>
                <a:cs typeface="Times New Roman" pitchFamily="18" charset="0"/>
              </a:rPr>
              <a:t>DİĞER OLAĞANDIŞI GİD</a:t>
            </a:r>
            <a:r>
              <a:rPr lang="tr-TR" dirty="0">
                <a:latin typeface="Times New Roman" pitchFamily="18" charset="0"/>
                <a:cs typeface="Times New Roman" pitchFamily="18" charset="0"/>
              </a:rPr>
              <a:t>. VE ZAR. </a:t>
            </a:r>
            <a:r>
              <a:rPr lang="tr-TR" dirty="0" smtClean="0">
                <a:latin typeface="Times New Roman" pitchFamily="18" charset="0"/>
                <a:cs typeface="Times New Roman" pitchFamily="18" charset="0"/>
              </a:rPr>
              <a:t>  193.362-TL </a:t>
            </a:r>
          </a:p>
          <a:p>
            <a:r>
              <a:rPr lang="tr-TR" dirty="0" smtClean="0">
                <a:latin typeface="Times New Roman" pitchFamily="18" charset="0"/>
                <a:cs typeface="Times New Roman" pitchFamily="18" charset="0"/>
              </a:rPr>
              <a:t>(7143 </a:t>
            </a:r>
            <a:r>
              <a:rPr lang="tr-TR" dirty="0">
                <a:latin typeface="Times New Roman" pitchFamily="18" charset="0"/>
                <a:cs typeface="Times New Roman" pitchFamily="18" charset="0"/>
              </a:rPr>
              <a:t>sayılı Kanun </a:t>
            </a:r>
            <a:r>
              <a:rPr lang="tr-TR" dirty="0" smtClean="0">
                <a:latin typeface="Times New Roman" pitchFamily="18" charset="0"/>
                <a:cs typeface="Times New Roman" pitchFamily="18" charset="0"/>
              </a:rPr>
              <a:t>5/1 </a:t>
            </a:r>
            <a:r>
              <a:rPr lang="tr-TR" dirty="0">
                <a:latin typeface="Times New Roman" pitchFamily="18" charset="0"/>
                <a:cs typeface="Times New Roman" pitchFamily="18" charset="0"/>
              </a:rPr>
              <a:t>M</a:t>
            </a:r>
            <a:r>
              <a:rPr lang="tr-TR" dirty="0" smtClean="0">
                <a:latin typeface="Times New Roman" pitchFamily="18" charset="0"/>
                <a:cs typeface="Times New Roman" pitchFamily="18" charset="0"/>
              </a:rPr>
              <a:t>d</a:t>
            </a:r>
            <a:r>
              <a:rPr lang="tr-TR" dirty="0">
                <a:latin typeface="Times New Roman" pitchFamily="18" charset="0"/>
                <a:cs typeface="Times New Roman" pitchFamily="18" charset="0"/>
              </a:rPr>
              <a:t>.) </a:t>
            </a:r>
          </a:p>
          <a:p>
            <a:r>
              <a:rPr lang="tr-TR" b="1" dirty="0" smtClean="0">
                <a:latin typeface="Times New Roman" pitchFamily="18" charset="0"/>
                <a:cs typeface="Times New Roman" pitchFamily="18" charset="0"/>
              </a:rPr>
              <a:t>(</a:t>
            </a:r>
            <a:r>
              <a:rPr lang="tr-TR" b="1" dirty="0">
                <a:latin typeface="Times New Roman" pitchFamily="18" charset="0"/>
                <a:cs typeface="Times New Roman" pitchFamily="18" charset="0"/>
              </a:rPr>
              <a:t>Kanunen Kabul Edilmeyen Gider) </a:t>
            </a:r>
            <a:endParaRPr lang="tr-TR" b="1" dirty="0" smtClean="0">
              <a:latin typeface="Times New Roman" pitchFamily="18" charset="0"/>
              <a:cs typeface="Times New Roman" pitchFamily="18" charset="0"/>
            </a:endParaRPr>
          </a:p>
          <a:p>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 360- </a:t>
            </a:r>
            <a:r>
              <a:rPr lang="tr-TR" dirty="0">
                <a:latin typeface="Times New Roman" pitchFamily="18" charset="0"/>
                <a:cs typeface="Times New Roman" pitchFamily="18" charset="0"/>
              </a:rPr>
              <a:t>ÖDENECEK </a:t>
            </a:r>
            <a:r>
              <a:rPr lang="tr-TR" dirty="0" smtClean="0">
                <a:latin typeface="Times New Roman" pitchFamily="18" charset="0"/>
                <a:cs typeface="Times New Roman" pitchFamily="18" charset="0"/>
              </a:rPr>
              <a:t>VERGİ </a:t>
            </a:r>
            <a:r>
              <a:rPr lang="tr-TR" dirty="0">
                <a:latin typeface="Times New Roman" pitchFamily="18" charset="0"/>
                <a:cs typeface="Times New Roman" pitchFamily="18" charset="0"/>
              </a:rPr>
              <a:t>VE FONLAR </a:t>
            </a:r>
            <a:r>
              <a:rPr lang="tr-TR" dirty="0" smtClean="0">
                <a:latin typeface="Times New Roman" pitchFamily="18" charset="0"/>
                <a:cs typeface="Times New Roman" pitchFamily="18" charset="0"/>
              </a:rPr>
              <a:t>193.362-TL</a:t>
            </a:r>
          </a:p>
          <a:p>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_____________________________ / </a:t>
            </a:r>
            <a:r>
              <a:rPr lang="tr-TR" dirty="0" smtClean="0">
                <a:latin typeface="Times New Roman" pitchFamily="18" charset="0"/>
                <a:cs typeface="Times New Roman" pitchFamily="18" charset="0"/>
              </a:rPr>
              <a:t>________________________________</a:t>
            </a:r>
          </a:p>
          <a:p>
            <a:r>
              <a:rPr lang="tr-TR" dirty="0" smtClean="0">
                <a:latin typeface="Times New Roman" pitchFamily="18" charset="0"/>
                <a:cs typeface="Times New Roman" pitchFamily="18" charset="0"/>
              </a:rPr>
              <a:t>__________________________ </a:t>
            </a:r>
            <a:r>
              <a:rPr lang="tr-TR" dirty="0">
                <a:latin typeface="Times New Roman" pitchFamily="18" charset="0"/>
                <a:cs typeface="Times New Roman" pitchFamily="18" charset="0"/>
              </a:rPr>
              <a:t>29/9/2016 __________________________ </a:t>
            </a:r>
          </a:p>
          <a:p>
            <a:r>
              <a:rPr lang="tr-TR" b="1" dirty="0">
                <a:latin typeface="Times New Roman" pitchFamily="18" charset="0"/>
                <a:cs typeface="Times New Roman" pitchFamily="18" charset="0"/>
              </a:rPr>
              <a:t> </a:t>
            </a:r>
            <a:r>
              <a:rPr lang="tr-TR" b="1" dirty="0" smtClean="0">
                <a:latin typeface="Times New Roman" pitchFamily="18" charset="0"/>
                <a:cs typeface="Times New Roman" pitchFamily="18" charset="0"/>
              </a:rPr>
              <a:t>360- </a:t>
            </a:r>
            <a:r>
              <a:rPr lang="tr-TR" dirty="0">
                <a:latin typeface="Times New Roman" pitchFamily="18" charset="0"/>
                <a:cs typeface="Times New Roman" pitchFamily="18" charset="0"/>
              </a:rPr>
              <a:t>ÖDENECEK </a:t>
            </a:r>
            <a:r>
              <a:rPr lang="tr-TR" dirty="0" smtClean="0">
                <a:latin typeface="Times New Roman" pitchFamily="18" charset="0"/>
                <a:cs typeface="Times New Roman" pitchFamily="18" charset="0"/>
              </a:rPr>
              <a:t>VERGİ </a:t>
            </a:r>
            <a:r>
              <a:rPr lang="tr-TR" dirty="0">
                <a:latin typeface="Times New Roman" pitchFamily="18" charset="0"/>
                <a:cs typeface="Times New Roman" pitchFamily="18" charset="0"/>
              </a:rPr>
              <a:t>VE FONLAR </a:t>
            </a:r>
            <a:r>
              <a:rPr lang="tr-TR" dirty="0" smtClean="0">
                <a:latin typeface="Times New Roman" pitchFamily="18" charset="0"/>
                <a:cs typeface="Times New Roman" pitchFamily="18" charset="0"/>
              </a:rPr>
              <a:t>.              193.362- </a:t>
            </a:r>
            <a:r>
              <a:rPr lang="tr-TR" dirty="0">
                <a:latin typeface="Times New Roman" pitchFamily="18" charset="0"/>
                <a:cs typeface="Times New Roman" pitchFamily="18" charset="0"/>
              </a:rPr>
              <a:t>TL </a:t>
            </a:r>
          </a:p>
          <a:p>
            <a:r>
              <a:rPr lang="tr-TR" dirty="0" smtClean="0">
                <a:latin typeface="Times New Roman" pitchFamily="18" charset="0"/>
                <a:cs typeface="Times New Roman" pitchFamily="18" charset="0"/>
              </a:rPr>
              <a:t>(7143 </a:t>
            </a:r>
            <a:r>
              <a:rPr lang="tr-TR" dirty="0">
                <a:latin typeface="Times New Roman" pitchFamily="18" charset="0"/>
                <a:cs typeface="Times New Roman" pitchFamily="18" charset="0"/>
              </a:rPr>
              <a:t>sayılı Kanun 5/1 </a:t>
            </a:r>
            <a:r>
              <a:rPr lang="tr-TR" dirty="0" err="1">
                <a:latin typeface="Times New Roman" pitchFamily="18" charset="0"/>
                <a:cs typeface="Times New Roman" pitchFamily="18" charset="0"/>
              </a:rPr>
              <a:t>md.</a:t>
            </a:r>
            <a:r>
              <a:rPr lang="tr-TR" dirty="0">
                <a:latin typeface="Times New Roman" pitchFamily="18" charset="0"/>
                <a:cs typeface="Times New Roman" pitchFamily="18" charset="0"/>
              </a:rPr>
              <a:t>) </a:t>
            </a:r>
          </a:p>
          <a:p>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100-</a:t>
            </a:r>
            <a:r>
              <a:rPr lang="tr-TR" dirty="0" smtClean="0">
                <a:latin typeface="Times New Roman" pitchFamily="18" charset="0"/>
                <a:cs typeface="Times New Roman" pitchFamily="18" charset="0"/>
              </a:rPr>
              <a:t>KASA/ 102 .BANKALAR  	193.362-TL</a:t>
            </a:r>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 _____________________________ / ________________________________</a:t>
            </a:r>
          </a:p>
          <a:p>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*Taksitlendirme yapılması durumunda çıkan ödeme planına göre tahakkuk kayıtlarının yapılması, (180.Gelecek Aylara Ait Giderler) ödeme yapıldıkça söz konusu hesabın  KKEG hesapları ile kapatılması gerekir.</a:t>
            </a:r>
          </a:p>
          <a:p>
            <a:endParaRPr lang="tr-TR" dirty="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5521274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258000" cy="850106"/>
          </a:xfrm>
        </p:spPr>
        <p:txBody>
          <a:bodyPr anchor="ctr">
            <a:normAutofit/>
          </a:bodyPr>
          <a:lstStyle/>
          <a:p>
            <a:pPr algn="ctr"/>
            <a:r>
              <a:rPr lang="tr-TR" sz="2000" b="1" dirty="0" smtClean="0">
                <a:solidFill>
                  <a:srgbClr val="FF0000"/>
                </a:solidFill>
                <a:latin typeface="Times New Roman" pitchFamily="18" charset="0"/>
                <a:cs typeface="Times New Roman" pitchFamily="18" charset="0"/>
              </a:rPr>
              <a:t>ÜCRET STOPAJINDA ARTIRIM</a:t>
            </a:r>
            <a:endParaRPr lang="tr-TR" sz="2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83568" y="1447800"/>
            <a:ext cx="7632848" cy="2481266"/>
          </a:xfrm>
        </p:spPr>
        <p:txBody>
          <a:bodyPr>
            <a:normAutofit fontScale="92500" lnSpcReduction="20000"/>
          </a:bodyPr>
          <a:lstStyle/>
          <a:p>
            <a:pPr marL="0" indent="0" algn="just">
              <a:buNone/>
            </a:pPr>
            <a:r>
              <a:rPr lang="tr-TR" sz="240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193 sayılı Kanunun 94. maddesinin 1. fıkrası 1. bendi uyarınca hizmet erbabına ödenen ücretlerden vergi </a:t>
            </a:r>
            <a:r>
              <a:rPr lang="tr-TR" sz="2200" dirty="0" err="1" smtClean="0">
                <a:latin typeface="Times New Roman" pitchFamily="18" charset="0"/>
                <a:cs typeface="Times New Roman" pitchFamily="18" charset="0"/>
              </a:rPr>
              <a:t>tevkifatı</a:t>
            </a:r>
            <a:r>
              <a:rPr lang="tr-TR" sz="2200" dirty="0" smtClean="0">
                <a:latin typeface="Times New Roman" pitchFamily="18" charset="0"/>
                <a:cs typeface="Times New Roman" pitchFamily="18" charset="0"/>
              </a:rPr>
              <a:t> yapmaya mecbur olan sorumluların, her bir vergilendirme dönemine ilişkin olarak verdikleri muhtasar beyannamelerinde beyan edilen ücret ödemelerinin </a:t>
            </a:r>
            <a:r>
              <a:rPr lang="tr-TR" sz="2200" b="1" dirty="0" smtClean="0">
                <a:solidFill>
                  <a:srgbClr val="FF0000"/>
                </a:solidFill>
                <a:latin typeface="Times New Roman" pitchFamily="18" charset="0"/>
                <a:cs typeface="Times New Roman" pitchFamily="18" charset="0"/>
              </a:rPr>
              <a:t>gayrisafi tutarlarının yıllık toplamı üzerinden</a:t>
            </a:r>
            <a:r>
              <a:rPr lang="tr-TR" sz="2200" dirty="0" smtClean="0">
                <a:latin typeface="Times New Roman" pitchFamily="18" charset="0"/>
                <a:cs typeface="Times New Roman" pitchFamily="18" charset="0"/>
              </a:rPr>
              <a:t>, aşağıdaki oranlardan az olmamak üzere 	gelir (stopaj) vergisini artırmaları ve artırılan tutarı</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belirlenen şartlarda </a:t>
            </a:r>
            <a:r>
              <a:rPr lang="tr-TR" sz="2000" dirty="0">
                <a:solidFill>
                  <a:srgbClr val="FF0000"/>
                </a:solidFill>
                <a:latin typeface="Times New Roman" pitchFamily="18" charset="0"/>
                <a:cs typeface="Times New Roman" pitchFamily="18" charset="0"/>
              </a:rPr>
              <a:t>ödemeleri</a:t>
            </a:r>
            <a:r>
              <a:rPr lang="tr-TR" sz="2200" dirty="0" smtClean="0">
                <a:latin typeface="Times New Roman" pitchFamily="18" charset="0"/>
                <a:cs typeface="Times New Roman" pitchFamily="18" charset="0"/>
              </a:rPr>
              <a:t> halinde, sorumlular nezdinde, ilgili dönemlere ilişkin gelir (stopaj) vergisi incelemesi ve tarhiyatı yapılmayacaktır.</a:t>
            </a:r>
            <a:endParaRPr lang="tr-TR" sz="2200" dirty="0">
              <a:latin typeface="Times New Roman" pitchFamily="18" charset="0"/>
              <a:cs typeface="Times New Roman" pitchFamily="18" charset="0"/>
            </a:endParaRPr>
          </a:p>
        </p:txBody>
      </p:sp>
      <p:graphicFrame>
        <p:nvGraphicFramePr>
          <p:cNvPr id="4" name="Content Placeholder 7"/>
          <p:cNvGraphicFramePr>
            <a:graphicFrameLocks/>
          </p:cNvGraphicFramePr>
          <p:nvPr>
            <p:extLst>
              <p:ext uri="{D42A27DB-BD31-4B8C-83A1-F6EECF244321}">
                <p14:modId xmlns:p14="http://schemas.microsoft.com/office/powerpoint/2010/main" val="4066250848"/>
              </p:ext>
            </p:extLst>
          </p:nvPr>
        </p:nvGraphicFramePr>
        <p:xfrm>
          <a:off x="1187624" y="4077072"/>
          <a:ext cx="6500858" cy="1710786"/>
        </p:xfrm>
        <a:graphic>
          <a:graphicData uri="http://schemas.openxmlformats.org/drawingml/2006/table">
            <a:tbl>
              <a:tblPr firstRow="1" bandRow="1">
                <a:tableStyleId>{5C22544A-7EE6-4342-B048-85BDC9FD1C3A}</a:tableStyleId>
              </a:tblPr>
              <a:tblGrid>
                <a:gridCol w="3020601"/>
                <a:gridCol w="3480257"/>
              </a:tblGrid>
              <a:tr h="324274">
                <a:tc>
                  <a:txBody>
                    <a:bodyPr/>
                    <a:lstStyle/>
                    <a:p>
                      <a:pPr algn="ctr" fontAlgn="b"/>
                      <a:r>
                        <a:rPr lang="tr-TR" sz="1800" b="1" i="0" u="none" strike="noStrike" dirty="0" smtClean="0">
                          <a:solidFill>
                            <a:srgbClr val="000000"/>
                          </a:solidFill>
                          <a:latin typeface="Arial"/>
                        </a:rPr>
                        <a:t>YIL</a:t>
                      </a:r>
                      <a:endParaRPr lang="tr-TR" sz="1800" b="1" i="0" u="none" strike="noStrike" dirty="0">
                        <a:solidFill>
                          <a:srgbClr val="000000"/>
                        </a:solidFill>
                        <a:latin typeface="Arial"/>
                      </a:endParaRPr>
                    </a:p>
                  </a:txBody>
                  <a:tcPr marL="0" marR="0" marT="0" marB="0" anchor="b"/>
                </a:tc>
                <a:tc>
                  <a:txBody>
                    <a:bodyPr/>
                    <a:lstStyle/>
                    <a:p>
                      <a:pPr algn="ctr" fontAlgn="b"/>
                      <a:r>
                        <a:rPr lang="tr-TR" sz="1800" b="1" i="0" u="none" strike="noStrike" dirty="0" smtClean="0">
                          <a:solidFill>
                            <a:srgbClr val="000000"/>
                          </a:solidFill>
                          <a:latin typeface="Arial"/>
                        </a:rPr>
                        <a:t>ORAN (%)</a:t>
                      </a:r>
                      <a:endParaRPr lang="tr-TR" sz="1800" b="1" i="0" u="none" strike="noStrike" dirty="0">
                        <a:solidFill>
                          <a:srgbClr val="000000"/>
                        </a:solidFill>
                        <a:latin typeface="Arial"/>
                      </a:endParaRPr>
                    </a:p>
                  </a:txBody>
                  <a:tcPr marL="0" marR="0" marT="0" marB="0" anchor="b"/>
                </a:tc>
              </a:tr>
              <a:tr h="247230">
                <a:tc>
                  <a:txBody>
                    <a:bodyPr/>
                    <a:lstStyle/>
                    <a:p>
                      <a:pPr algn="ctr" fontAlgn="b"/>
                      <a:r>
                        <a:rPr lang="tr-TR" sz="1800" b="0" i="0" u="none" strike="noStrike" dirty="0" smtClean="0">
                          <a:solidFill>
                            <a:srgbClr val="000000"/>
                          </a:solidFill>
                          <a:latin typeface="Arial"/>
                        </a:rPr>
                        <a:t>2013</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6</a:t>
                      </a:r>
                      <a:endParaRPr lang="tr-TR" sz="1800" b="0" i="0" u="none" strike="noStrike" dirty="0">
                        <a:solidFill>
                          <a:srgbClr val="000000"/>
                        </a:solidFill>
                        <a:latin typeface="Arial"/>
                      </a:endParaRPr>
                    </a:p>
                  </a:txBody>
                  <a:tcPr marL="0" marR="0" marT="0" marB="0" anchor="b"/>
                </a:tc>
              </a:tr>
              <a:tr h="278048">
                <a:tc>
                  <a:txBody>
                    <a:bodyPr/>
                    <a:lstStyle/>
                    <a:p>
                      <a:pPr algn="ctr" fontAlgn="b"/>
                      <a:r>
                        <a:rPr lang="tr-TR" sz="1800" b="0" i="0" u="none" strike="noStrike" dirty="0" smtClean="0">
                          <a:solidFill>
                            <a:srgbClr val="000000"/>
                          </a:solidFill>
                          <a:latin typeface="Arial"/>
                        </a:rPr>
                        <a:t>2014</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5</a:t>
                      </a:r>
                      <a:endParaRPr lang="tr-TR" sz="1800" b="0" i="0" u="none" strike="noStrike" dirty="0">
                        <a:solidFill>
                          <a:srgbClr val="000000"/>
                        </a:solidFill>
                        <a:latin typeface="Arial"/>
                      </a:endParaRPr>
                    </a:p>
                  </a:txBody>
                  <a:tcPr marL="0" marR="0" marT="0" marB="0" anchor="b"/>
                </a:tc>
              </a:tr>
              <a:tr h="278048">
                <a:tc>
                  <a:txBody>
                    <a:bodyPr/>
                    <a:lstStyle/>
                    <a:p>
                      <a:pPr algn="ctr" fontAlgn="b"/>
                      <a:r>
                        <a:rPr lang="tr-TR" sz="1800" b="0" i="0" u="none" strike="noStrike" dirty="0" smtClean="0">
                          <a:solidFill>
                            <a:srgbClr val="000000"/>
                          </a:solidFill>
                          <a:latin typeface="Arial"/>
                        </a:rPr>
                        <a:t>2015</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4</a:t>
                      </a:r>
                      <a:endParaRPr lang="tr-TR" sz="1800" b="0" i="0" u="none" strike="noStrike" dirty="0">
                        <a:solidFill>
                          <a:srgbClr val="000000"/>
                        </a:solidFill>
                        <a:latin typeface="Arial"/>
                      </a:endParaRPr>
                    </a:p>
                  </a:txBody>
                  <a:tcPr marL="0" marR="0" marT="0" marB="0" anchor="b"/>
                </a:tc>
              </a:tr>
              <a:tr h="278048">
                <a:tc>
                  <a:txBody>
                    <a:bodyPr/>
                    <a:lstStyle/>
                    <a:p>
                      <a:pPr algn="ctr" fontAlgn="b"/>
                      <a:r>
                        <a:rPr lang="tr-TR" sz="1800" b="0" i="0" u="none" strike="noStrike" dirty="0" smtClean="0">
                          <a:solidFill>
                            <a:srgbClr val="000000"/>
                          </a:solidFill>
                          <a:latin typeface="Arial"/>
                        </a:rPr>
                        <a:t>2016</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3</a:t>
                      </a:r>
                      <a:endParaRPr lang="tr-TR" sz="1800" b="0" i="0" u="none" strike="noStrike" dirty="0">
                        <a:solidFill>
                          <a:srgbClr val="000000"/>
                        </a:solidFill>
                        <a:latin typeface="Arial"/>
                      </a:endParaRPr>
                    </a:p>
                  </a:txBody>
                  <a:tcPr marL="0" marR="0" marT="0" marB="0" anchor="b"/>
                </a:tc>
              </a:tr>
              <a:tr h="278048">
                <a:tc>
                  <a:txBody>
                    <a:bodyPr/>
                    <a:lstStyle/>
                    <a:p>
                      <a:pPr algn="ctr" fontAlgn="b"/>
                      <a:r>
                        <a:rPr lang="tr-TR" sz="1800" b="0" i="0" u="none" strike="noStrike" dirty="0" smtClean="0">
                          <a:solidFill>
                            <a:srgbClr val="000000"/>
                          </a:solidFill>
                          <a:latin typeface="Arial"/>
                        </a:rPr>
                        <a:t>2017</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2</a:t>
                      </a:r>
                      <a:endParaRPr lang="tr-TR" sz="1800" b="0" i="0" u="none" strike="noStrike" dirty="0">
                        <a:solidFill>
                          <a:srgbClr val="000000"/>
                        </a:solidFill>
                        <a:latin typeface="Arial"/>
                      </a:endParaRPr>
                    </a:p>
                  </a:txBody>
                  <a:tcPr marL="0" marR="0" marT="0" marB="0" anchor="b"/>
                </a:tc>
              </a:tr>
            </a:tbl>
          </a:graphicData>
        </a:graphic>
      </p:graphicFrame>
    </p:spTree>
    <p:extLst>
      <p:ext uri="{BB962C8B-B14F-4D97-AF65-F5344CB8AC3E}">
        <p14:creationId xmlns:p14="http://schemas.microsoft.com/office/powerpoint/2010/main" val="8926685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57224" y="1124744"/>
            <a:ext cx="7387184" cy="5428464"/>
          </a:xfrm>
        </p:spPr>
        <p:txBody>
          <a:bodyPr>
            <a:normAutofit/>
          </a:bodyPr>
          <a:lstStyle/>
          <a:p>
            <a:pPr marL="0" indent="0" algn="just">
              <a:buNone/>
            </a:pPr>
            <a:r>
              <a:rPr lang="tr-TR" sz="2000" dirty="0" smtClean="0">
                <a:latin typeface="Times New Roman" pitchFamily="18" charset="0"/>
                <a:cs typeface="Times New Roman" pitchFamily="18" charset="0"/>
              </a:rPr>
              <a:t>	Kanunun 5/3 üncü maddesinde; katma değer vergisi mükelleflerinin 2013, 2014, 2015, 2016 ve 2017 yılları için maddede belirtildiği şekilde vergi artırımında bulunmayı kabul etmeleri ve artırılan tutarı belirlenen şartlarda </a:t>
            </a:r>
            <a:r>
              <a:rPr lang="tr-TR" sz="2000" dirty="0" smtClean="0">
                <a:solidFill>
                  <a:srgbClr val="FF0000"/>
                </a:solidFill>
                <a:latin typeface="Times New Roman" pitchFamily="18" charset="0"/>
                <a:cs typeface="Times New Roman" pitchFamily="18" charset="0"/>
              </a:rPr>
              <a:t>ödemeleri</a:t>
            </a:r>
            <a:r>
              <a:rPr lang="tr-TR" sz="2000" dirty="0" smtClean="0">
                <a:latin typeface="Times New Roman" pitchFamily="18" charset="0"/>
                <a:cs typeface="Times New Roman" pitchFamily="18" charset="0"/>
              </a:rPr>
              <a:t> halinde, </a:t>
            </a:r>
            <a:r>
              <a:rPr lang="tr-TR" sz="2000" b="1" dirty="0" smtClean="0">
                <a:latin typeface="Times New Roman" pitchFamily="18" charset="0"/>
                <a:cs typeface="Times New Roman" pitchFamily="18" charset="0"/>
              </a:rPr>
              <a:t>artırımda bulundukları dönemler için haklarında vergi incelemesi ve tarhiyatı yapılmayacağı</a:t>
            </a:r>
            <a:r>
              <a:rPr lang="tr-TR" sz="2000" dirty="0" smtClean="0">
                <a:latin typeface="Times New Roman" pitchFamily="18" charset="0"/>
                <a:cs typeface="Times New Roman" pitchFamily="18" charset="0"/>
              </a:rPr>
              <a:t> hükme bağlanmıştır. </a:t>
            </a:r>
            <a:r>
              <a:rPr lang="tr-TR" sz="2000" dirty="0" smtClean="0">
                <a:latin typeface="Times New Roman" pitchFamily="18" charset="0"/>
                <a:cs typeface="Times New Roman" pitchFamily="18" charset="0"/>
              </a:rPr>
              <a:t>(Sonraki döneme devreden KDV ve iade KDV hariç)</a:t>
            </a: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KDV  Mükellefleri  her bir vergilendirme dönemine ilişkin olarak verdikleri beyannamelerindeki </a:t>
            </a:r>
            <a:r>
              <a:rPr lang="tr-TR" sz="2000" dirty="0" smtClean="0">
                <a:solidFill>
                  <a:srgbClr val="FF0000"/>
                </a:solidFill>
                <a:latin typeface="Times New Roman" pitchFamily="18" charset="0"/>
                <a:cs typeface="Times New Roman" pitchFamily="18" charset="0"/>
              </a:rPr>
              <a:t>hesaplanan katma değer vergisinin yıllık toplamı üzerinden</a:t>
            </a:r>
            <a:r>
              <a:rPr lang="tr-TR" sz="2000" dirty="0" smtClean="0">
                <a:latin typeface="Times New Roman" pitchFamily="18" charset="0"/>
                <a:cs typeface="Times New Roman" pitchFamily="18" charset="0"/>
              </a:rPr>
              <a:t> kanunda belirtilen oranlarda artırım yapacaklardır.</a:t>
            </a:r>
          </a:p>
          <a:p>
            <a:pPr algn="just"/>
            <a:endParaRPr lang="tr-TR" sz="2000" dirty="0" smtClean="0"/>
          </a:p>
          <a:p>
            <a:pPr algn="just"/>
            <a:endParaRPr lang="tr-TR" sz="2000" dirty="0" smtClean="0"/>
          </a:p>
          <a:p>
            <a:pPr algn="just"/>
            <a:endParaRPr lang="tr-TR" sz="2000" dirty="0" smtClean="0"/>
          </a:p>
          <a:p>
            <a:pPr algn="just"/>
            <a:endParaRPr lang="tr-TR" sz="2000" dirty="0" smtClean="0"/>
          </a:p>
          <a:p>
            <a:pPr algn="just"/>
            <a:endParaRPr lang="tr-TR" sz="2000" dirty="0" smtClean="0"/>
          </a:p>
          <a:p>
            <a:pPr algn="just"/>
            <a:endParaRPr lang="tr-TR" dirty="0" smtClean="0"/>
          </a:p>
        </p:txBody>
      </p:sp>
      <p:graphicFrame>
        <p:nvGraphicFramePr>
          <p:cNvPr id="4" name="Content Placeholder 7"/>
          <p:cNvGraphicFramePr>
            <a:graphicFrameLocks/>
          </p:cNvGraphicFramePr>
          <p:nvPr>
            <p:extLst>
              <p:ext uri="{D42A27DB-BD31-4B8C-83A1-F6EECF244321}">
                <p14:modId xmlns:p14="http://schemas.microsoft.com/office/powerpoint/2010/main" val="1401437945"/>
              </p:ext>
            </p:extLst>
          </p:nvPr>
        </p:nvGraphicFramePr>
        <p:xfrm>
          <a:off x="1214414" y="4581129"/>
          <a:ext cx="6500858" cy="1944214"/>
        </p:xfrm>
        <a:graphic>
          <a:graphicData uri="http://schemas.openxmlformats.org/drawingml/2006/table">
            <a:tbl>
              <a:tblPr firstRow="1" bandRow="1">
                <a:tableStyleId>{5C22544A-7EE6-4342-B048-85BDC9FD1C3A}</a:tableStyleId>
              </a:tblPr>
              <a:tblGrid>
                <a:gridCol w="3020601"/>
                <a:gridCol w="3480257"/>
              </a:tblGrid>
              <a:tr h="367719">
                <a:tc>
                  <a:txBody>
                    <a:bodyPr/>
                    <a:lstStyle/>
                    <a:p>
                      <a:pPr algn="ctr" fontAlgn="b"/>
                      <a:r>
                        <a:rPr lang="tr-TR" sz="1800" b="1" i="0" u="none" strike="noStrike" dirty="0" smtClean="0">
                          <a:solidFill>
                            <a:srgbClr val="000000"/>
                          </a:solidFill>
                          <a:latin typeface="Arial"/>
                        </a:rPr>
                        <a:t>YIL</a:t>
                      </a:r>
                      <a:endParaRPr lang="tr-TR" sz="1800" b="1" i="0" u="none" strike="noStrike" dirty="0">
                        <a:solidFill>
                          <a:srgbClr val="000000"/>
                        </a:solidFill>
                        <a:latin typeface="Arial"/>
                      </a:endParaRPr>
                    </a:p>
                  </a:txBody>
                  <a:tcPr marL="0" marR="0" marT="0" marB="0" anchor="b"/>
                </a:tc>
                <a:tc>
                  <a:txBody>
                    <a:bodyPr/>
                    <a:lstStyle/>
                    <a:p>
                      <a:pPr algn="ctr" fontAlgn="b"/>
                      <a:r>
                        <a:rPr lang="tr-TR" sz="1800" b="1" i="0" u="none" strike="noStrike" dirty="0" smtClean="0">
                          <a:solidFill>
                            <a:srgbClr val="000000"/>
                          </a:solidFill>
                          <a:latin typeface="Arial"/>
                        </a:rPr>
                        <a:t>ORAN (%)</a:t>
                      </a:r>
                      <a:endParaRPr lang="tr-TR" sz="1800" b="1" i="0" u="none" strike="noStrike" dirty="0">
                        <a:solidFill>
                          <a:srgbClr val="000000"/>
                        </a:solidFill>
                        <a:latin typeface="Arial"/>
                      </a:endParaRPr>
                    </a:p>
                  </a:txBody>
                  <a:tcPr marL="0" marR="0" marT="0" marB="0" anchor="b"/>
                </a:tc>
              </a:tr>
              <a:tr h="315299">
                <a:tc>
                  <a:txBody>
                    <a:bodyPr/>
                    <a:lstStyle/>
                    <a:p>
                      <a:pPr algn="ctr" fontAlgn="b"/>
                      <a:r>
                        <a:rPr lang="tr-TR" sz="1800" b="0" i="0" u="none" strike="noStrike" dirty="0" smtClean="0">
                          <a:solidFill>
                            <a:srgbClr val="000000"/>
                          </a:solidFill>
                          <a:latin typeface="Arial"/>
                        </a:rPr>
                        <a:t>2013</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3,5</a:t>
                      </a:r>
                      <a:endParaRPr lang="tr-TR" sz="1800" b="0" i="0" u="none" strike="noStrike" dirty="0">
                        <a:solidFill>
                          <a:srgbClr val="000000"/>
                        </a:solidFill>
                        <a:latin typeface="Arial"/>
                      </a:endParaRPr>
                    </a:p>
                  </a:txBody>
                  <a:tcPr marL="0" marR="0" marT="0" marB="0" anchor="b"/>
                </a:tc>
              </a:tr>
              <a:tr h="315299">
                <a:tc>
                  <a:txBody>
                    <a:bodyPr/>
                    <a:lstStyle/>
                    <a:p>
                      <a:pPr algn="ctr" fontAlgn="b"/>
                      <a:r>
                        <a:rPr lang="tr-TR" sz="1800" b="0" i="0" u="none" strike="noStrike" dirty="0" smtClean="0">
                          <a:solidFill>
                            <a:srgbClr val="000000"/>
                          </a:solidFill>
                          <a:latin typeface="Arial"/>
                        </a:rPr>
                        <a:t>2014</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3</a:t>
                      </a:r>
                      <a:endParaRPr lang="tr-TR" sz="1800" b="0" i="0" u="none" strike="noStrike" dirty="0">
                        <a:solidFill>
                          <a:srgbClr val="000000"/>
                        </a:solidFill>
                        <a:latin typeface="Arial"/>
                      </a:endParaRPr>
                    </a:p>
                  </a:txBody>
                  <a:tcPr marL="0" marR="0" marT="0" marB="0" anchor="b"/>
                </a:tc>
              </a:tr>
              <a:tr h="315299">
                <a:tc>
                  <a:txBody>
                    <a:bodyPr/>
                    <a:lstStyle/>
                    <a:p>
                      <a:pPr algn="ctr" fontAlgn="b"/>
                      <a:r>
                        <a:rPr lang="tr-TR" sz="1800" b="0" i="0" u="none" strike="noStrike" dirty="0" smtClean="0">
                          <a:solidFill>
                            <a:srgbClr val="000000"/>
                          </a:solidFill>
                          <a:latin typeface="Arial"/>
                        </a:rPr>
                        <a:t>2015</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2,5</a:t>
                      </a:r>
                      <a:endParaRPr lang="tr-TR" sz="1800" b="0" i="0" u="none" strike="noStrike" dirty="0">
                        <a:solidFill>
                          <a:srgbClr val="000000"/>
                        </a:solidFill>
                        <a:latin typeface="Arial"/>
                      </a:endParaRPr>
                    </a:p>
                  </a:txBody>
                  <a:tcPr marL="0" marR="0" marT="0" marB="0" anchor="b"/>
                </a:tc>
              </a:tr>
              <a:tr h="315299">
                <a:tc>
                  <a:txBody>
                    <a:bodyPr/>
                    <a:lstStyle/>
                    <a:p>
                      <a:pPr algn="ctr" fontAlgn="b"/>
                      <a:r>
                        <a:rPr lang="tr-TR" sz="1800" b="0" i="0" u="none" strike="noStrike" dirty="0" smtClean="0">
                          <a:solidFill>
                            <a:srgbClr val="000000"/>
                          </a:solidFill>
                          <a:latin typeface="Arial"/>
                        </a:rPr>
                        <a:t>2016</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2</a:t>
                      </a:r>
                      <a:endParaRPr lang="tr-TR" sz="1800" b="0" i="0" u="none" strike="noStrike" dirty="0">
                        <a:solidFill>
                          <a:srgbClr val="000000"/>
                        </a:solidFill>
                        <a:latin typeface="Arial"/>
                      </a:endParaRPr>
                    </a:p>
                  </a:txBody>
                  <a:tcPr marL="0" marR="0" marT="0" marB="0" anchor="b"/>
                </a:tc>
              </a:tr>
              <a:tr h="315299">
                <a:tc>
                  <a:txBody>
                    <a:bodyPr/>
                    <a:lstStyle/>
                    <a:p>
                      <a:pPr algn="ctr" fontAlgn="b"/>
                      <a:r>
                        <a:rPr lang="tr-TR" sz="1800" b="0" i="0" u="none" strike="noStrike" dirty="0" smtClean="0">
                          <a:solidFill>
                            <a:srgbClr val="000000"/>
                          </a:solidFill>
                          <a:latin typeface="Arial"/>
                        </a:rPr>
                        <a:t>2017</a:t>
                      </a:r>
                      <a:endParaRPr lang="tr-TR" sz="1800" b="0" i="0" u="none" strike="noStrike" dirty="0">
                        <a:solidFill>
                          <a:srgbClr val="000000"/>
                        </a:solidFill>
                        <a:latin typeface="Arial"/>
                      </a:endParaRPr>
                    </a:p>
                  </a:txBody>
                  <a:tcPr marL="0" marR="0" marT="0" marB="0" anchor="b"/>
                </a:tc>
                <a:tc>
                  <a:txBody>
                    <a:bodyPr/>
                    <a:lstStyle/>
                    <a:p>
                      <a:pPr algn="ctr" fontAlgn="b"/>
                      <a:r>
                        <a:rPr lang="tr-TR" sz="1800" b="0" i="0" u="none" strike="noStrike" dirty="0" smtClean="0">
                          <a:solidFill>
                            <a:srgbClr val="000000"/>
                          </a:solidFill>
                          <a:latin typeface="Arial"/>
                        </a:rPr>
                        <a:t>1,5</a:t>
                      </a:r>
                      <a:endParaRPr lang="tr-TR" sz="1800" b="0" i="0" u="none" strike="noStrike" dirty="0">
                        <a:solidFill>
                          <a:srgbClr val="000000"/>
                        </a:solidFill>
                        <a:latin typeface="Arial"/>
                      </a:endParaRPr>
                    </a:p>
                  </a:txBody>
                  <a:tcPr marL="0" marR="0" marT="0" marB="0" anchor="b"/>
                </a:tc>
              </a:tr>
            </a:tbl>
          </a:graphicData>
        </a:graphic>
      </p:graphicFrame>
      <p:sp>
        <p:nvSpPr>
          <p:cNvPr id="5" name="Başlık 4"/>
          <p:cNvSpPr>
            <a:spLocks noGrp="1"/>
          </p:cNvSpPr>
          <p:nvPr>
            <p:ph type="title"/>
          </p:nvPr>
        </p:nvSpPr>
        <p:spPr>
          <a:xfrm>
            <a:off x="1043608" y="274638"/>
            <a:ext cx="7056784" cy="634082"/>
          </a:xfrm>
        </p:spPr>
        <p:txBody>
          <a:bodyPr anchor="ctr">
            <a:normAutofit/>
          </a:bodyPr>
          <a:lstStyle/>
          <a:p>
            <a:pPr algn="ctr"/>
            <a:r>
              <a:rPr lang="tr-TR" sz="2000" b="1" dirty="0">
                <a:solidFill>
                  <a:srgbClr val="FF0000"/>
                </a:solidFill>
                <a:latin typeface="Times New Roman" pitchFamily="18" charset="0"/>
                <a:cs typeface="Times New Roman" pitchFamily="18" charset="0"/>
              </a:rPr>
              <a:t>KDV mükellefleri için Matrah artırım oranları:</a:t>
            </a:r>
            <a:endParaRPr lang="tr-TR" sz="2000" dirty="0">
              <a:solidFill>
                <a:srgbClr val="FF0000"/>
              </a:solidFill>
            </a:endParaRPr>
          </a:p>
        </p:txBody>
      </p:sp>
    </p:spTree>
    <p:extLst>
      <p:ext uri="{BB962C8B-B14F-4D97-AF65-F5344CB8AC3E}">
        <p14:creationId xmlns:p14="http://schemas.microsoft.com/office/powerpoint/2010/main" val="1345378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sz="22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Vergi </a:t>
            </a:r>
            <a:r>
              <a:rPr lang="tr-TR" sz="2000" dirty="0">
                <a:latin typeface="Times New Roman" pitchFamily="18" charset="0"/>
                <a:cs typeface="Times New Roman" pitchFamily="18" charset="0"/>
              </a:rPr>
              <a:t>artırımı sonucu ödenen KDV, gelir veya kurumlar vergisi matrahlarının tespitinde </a:t>
            </a:r>
            <a:r>
              <a:rPr lang="tr-TR" sz="2000" b="1" dirty="0">
                <a:latin typeface="Times New Roman" pitchFamily="18" charset="0"/>
                <a:cs typeface="Times New Roman" pitchFamily="18" charset="0"/>
              </a:rPr>
              <a:t>gider veya maliyet unsuru </a:t>
            </a:r>
            <a:r>
              <a:rPr lang="tr-TR" sz="2000" dirty="0">
                <a:latin typeface="Times New Roman" pitchFamily="18" charset="0"/>
                <a:cs typeface="Times New Roman" pitchFamily="18" charset="0"/>
              </a:rPr>
              <a:t>olarak dikkate alınamaz.</a:t>
            </a:r>
          </a:p>
          <a:p>
            <a:pPr marL="0" indent="0" algn="just">
              <a:buNone/>
            </a:pPr>
            <a:r>
              <a:rPr lang="tr-TR" sz="2000" dirty="0" smtClean="0">
                <a:latin typeface="Times New Roman" pitchFamily="18" charset="0"/>
                <a:cs typeface="Times New Roman" pitchFamily="18" charset="0"/>
              </a:rPr>
              <a:t>	Ayrıca </a:t>
            </a:r>
            <a:r>
              <a:rPr lang="tr-TR" sz="2000" dirty="0">
                <a:latin typeface="Times New Roman" pitchFamily="18" charset="0"/>
                <a:cs typeface="Times New Roman" pitchFamily="18" charset="0"/>
              </a:rPr>
              <a:t>bu tutarlar, KDV beyannamelerine indirim olarak ithal edilemeyeceği gibi, 1 No.lu KDV beyannamelerine göre ortaya çıkan “Ödenmesi Gereken KDV” tutarlarından da indirilemez. Ödenen bu tutarların herhangi bir şekilde iade edilmesi de mümkün değildir. </a:t>
            </a:r>
          </a:p>
          <a:p>
            <a:pPr marL="0" indent="0" algn="just">
              <a:buNone/>
            </a:pPr>
            <a:r>
              <a:rPr lang="tr-TR" sz="2000" dirty="0" smtClean="0">
                <a:latin typeface="Times New Roman" pitchFamily="18" charset="0"/>
                <a:cs typeface="Times New Roman" pitchFamily="18" charset="0"/>
              </a:rPr>
              <a:t>	3065 </a:t>
            </a:r>
            <a:r>
              <a:rPr lang="tr-TR" sz="2000" dirty="0">
                <a:latin typeface="Times New Roman" pitchFamily="18" charset="0"/>
                <a:cs typeface="Times New Roman" pitchFamily="18" charset="0"/>
              </a:rPr>
              <a:t>sayılı Katma Değer Vergisi Kanununun 11 inci maddesinin (1) numaralı fıkrasının (c) bendi ve geçici 17 </a:t>
            </a:r>
            <a:r>
              <a:rPr lang="tr-TR" sz="2000" dirty="0" err="1">
                <a:latin typeface="Times New Roman" pitchFamily="18" charset="0"/>
                <a:cs typeface="Times New Roman" pitchFamily="18" charset="0"/>
              </a:rPr>
              <a:t>nci</a:t>
            </a:r>
            <a:r>
              <a:rPr lang="tr-TR" sz="2000" dirty="0">
                <a:latin typeface="Times New Roman" pitchFamily="18" charset="0"/>
                <a:cs typeface="Times New Roman" pitchFamily="18" charset="0"/>
              </a:rPr>
              <a:t> maddelerine göre tecil-terkin uygulaması kapsamında teslimleri bulunan mükelleflerde, </a:t>
            </a:r>
            <a:r>
              <a:rPr lang="tr-TR" sz="2000" b="1" dirty="0">
                <a:solidFill>
                  <a:srgbClr val="FF0000"/>
                </a:solidFill>
                <a:latin typeface="Times New Roman" pitchFamily="18" charset="0"/>
                <a:cs typeface="Times New Roman" pitchFamily="18" charset="0"/>
              </a:rPr>
              <a:t>tecil edilen vergiler</a:t>
            </a:r>
            <a:r>
              <a:rPr lang="tr-TR" sz="2000" dirty="0">
                <a:latin typeface="Times New Roman" pitchFamily="18" charset="0"/>
                <a:cs typeface="Times New Roman" pitchFamily="18" charset="0"/>
              </a:rPr>
              <a:t>, ilgili dönem beyannamesinde yer alan </a:t>
            </a:r>
            <a:r>
              <a:rPr lang="tr-TR" sz="2000" b="1" dirty="0">
                <a:solidFill>
                  <a:srgbClr val="FF0000"/>
                </a:solidFill>
                <a:latin typeface="Times New Roman" pitchFamily="18" charset="0"/>
                <a:cs typeface="Times New Roman" pitchFamily="18" charset="0"/>
              </a:rPr>
              <a:t>hesaplanan katma değer vergisinden düşülecek ve yıllık toplama dahil edilmeyecektir</a:t>
            </a:r>
            <a:r>
              <a:rPr lang="tr-TR" sz="2200" dirty="0" smtClean="0">
                <a:solidFill>
                  <a:srgbClr val="FF0000"/>
                </a:solidFill>
                <a:latin typeface="Times New Roman" pitchFamily="18" charset="0"/>
                <a:cs typeface="Times New Roman" pitchFamily="18" charset="0"/>
              </a:rPr>
              <a:t>.</a:t>
            </a:r>
          </a:p>
          <a:p>
            <a:pPr marL="0" indent="0" algn="just">
              <a:buNone/>
            </a:pPr>
            <a:r>
              <a:rPr lang="tr-TR" sz="22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 “Tecil edilen vergiler” ifadesinden kasıt, 1 No.lu KDV Beyannamesinin “İhraç Kayıtlı Teslimler” bölümünde yer alan “Tecil Edilebilir KDV” satırındaki tutardır.</a:t>
            </a:r>
            <a:endParaRPr lang="tr-TR" sz="2000" dirty="0">
              <a:solidFill>
                <a:srgbClr val="FF0000"/>
              </a:solidFill>
              <a:latin typeface="Times New Roman" pitchFamily="18" charset="0"/>
              <a:cs typeface="Times New Roman" pitchFamily="18" charset="0"/>
            </a:endParaRPr>
          </a:p>
          <a:p>
            <a:pPr marL="0" indent="0" algn="just">
              <a:buNone/>
            </a:pPr>
            <a:r>
              <a:rPr lang="tr-TR" sz="2200" dirty="0" smtClean="0">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13270821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836712"/>
            <a:ext cx="7467600" cy="4873752"/>
          </a:xfrm>
        </p:spPr>
        <p:txBody>
          <a:bodyPr>
            <a:normAutofit fontScale="92500" lnSpcReduction="10000"/>
          </a:bodyPr>
          <a:lstStyle/>
          <a:p>
            <a:pPr marL="0" indent="0" algn="ctr">
              <a:buNone/>
            </a:pPr>
            <a:r>
              <a:rPr lang="tr-TR" sz="2000" dirty="0" smtClean="0">
                <a:solidFill>
                  <a:srgbClr val="FF0000"/>
                </a:solidFill>
                <a:latin typeface="Times New Roman" pitchFamily="18" charset="0"/>
                <a:cs typeface="Times New Roman" pitchFamily="18" charset="0"/>
              </a:rPr>
              <a:t>	Kısmi </a:t>
            </a:r>
            <a:r>
              <a:rPr lang="tr-TR" sz="2000" dirty="0" err="1">
                <a:solidFill>
                  <a:srgbClr val="FF0000"/>
                </a:solidFill>
                <a:latin typeface="Times New Roman" pitchFamily="18" charset="0"/>
                <a:cs typeface="Times New Roman" pitchFamily="18" charset="0"/>
              </a:rPr>
              <a:t>Tevkifat</a:t>
            </a:r>
            <a:r>
              <a:rPr lang="tr-TR" sz="2000" dirty="0">
                <a:solidFill>
                  <a:srgbClr val="FF0000"/>
                </a:solidFill>
                <a:latin typeface="Times New Roman" pitchFamily="18" charset="0"/>
                <a:cs typeface="Times New Roman" pitchFamily="18" charset="0"/>
              </a:rPr>
              <a:t> Uygulaması Kapsamında İşlemi Bulunanlarda Bu İşlemlerine İlişkin Olarak, Yıllık Hesaplanan Katma Değer Vergisi Tutarının Hesabında Dikkate Alınacak </a:t>
            </a:r>
            <a:r>
              <a:rPr lang="tr-TR" sz="2000" dirty="0" smtClean="0">
                <a:solidFill>
                  <a:srgbClr val="FF0000"/>
                </a:solidFill>
                <a:latin typeface="Times New Roman" pitchFamily="18" charset="0"/>
                <a:cs typeface="Times New Roman" pitchFamily="18" charset="0"/>
              </a:rPr>
              <a:t>Tutar;</a:t>
            </a:r>
          </a:p>
          <a:p>
            <a:pPr marL="0" indent="0" algn="ctr">
              <a:buNone/>
            </a:pPr>
            <a:r>
              <a:rPr lang="tr-TR" sz="2000" dirty="0" smtClean="0"/>
              <a:t>	</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3065 </a:t>
            </a:r>
            <a:r>
              <a:rPr lang="tr-TR" sz="2000" dirty="0">
                <a:latin typeface="Times New Roman" pitchFamily="18" charset="0"/>
                <a:cs typeface="Times New Roman" pitchFamily="18" charset="0"/>
              </a:rPr>
              <a:t>sayılı Kanunun 9 uncu maddesinin verdiği yetkiye dayanılarak Maliye Bakanlığınca bazı işlemler “kısmi vergi </a:t>
            </a:r>
            <a:r>
              <a:rPr lang="tr-TR" sz="2000" dirty="0" err="1">
                <a:latin typeface="Times New Roman" pitchFamily="18" charset="0"/>
                <a:cs typeface="Times New Roman" pitchFamily="18" charset="0"/>
              </a:rPr>
              <a:t>tevkifatı</a:t>
            </a:r>
            <a:r>
              <a:rPr lang="tr-TR" sz="2000" dirty="0">
                <a:latin typeface="Times New Roman" pitchFamily="18" charset="0"/>
                <a:cs typeface="Times New Roman" pitchFamily="18" charset="0"/>
              </a:rPr>
              <a:t>” kapsamına alınmıştır. Bu uygulamada, işlem bedeli üzerinden hesaplanan verginin, Maliye Bakanlığınca belirlenen kısmı </a:t>
            </a:r>
            <a:r>
              <a:rPr lang="tr-TR" sz="2000" dirty="0">
                <a:solidFill>
                  <a:srgbClr val="FF0000"/>
                </a:solidFill>
                <a:latin typeface="Times New Roman" pitchFamily="18" charset="0"/>
                <a:cs typeface="Times New Roman" pitchFamily="18" charset="0"/>
              </a:rPr>
              <a:t>sorumlu sıfatıyla </a:t>
            </a:r>
            <a:r>
              <a:rPr lang="tr-TR" sz="2000" b="1" u="sng" dirty="0">
                <a:solidFill>
                  <a:srgbClr val="FF0000"/>
                </a:solidFill>
                <a:latin typeface="Times New Roman" pitchFamily="18" charset="0"/>
                <a:cs typeface="Times New Roman" pitchFamily="18" charset="0"/>
              </a:rPr>
              <a:t>alıcı </a:t>
            </a:r>
            <a:r>
              <a:rPr lang="tr-TR" sz="2000" dirty="0">
                <a:solidFill>
                  <a:srgbClr val="FF0000"/>
                </a:solidFill>
                <a:latin typeface="Times New Roman" pitchFamily="18" charset="0"/>
                <a:cs typeface="Times New Roman" pitchFamily="18" charset="0"/>
              </a:rPr>
              <a:t>tarafından</a:t>
            </a:r>
            <a:r>
              <a:rPr lang="tr-TR" sz="2000" dirty="0">
                <a:latin typeface="Times New Roman" pitchFamily="18" charset="0"/>
                <a:cs typeface="Times New Roman" pitchFamily="18" charset="0"/>
              </a:rPr>
              <a:t>, kalan kısmı ise </a:t>
            </a:r>
            <a:r>
              <a:rPr lang="tr-TR" sz="2000" b="1" u="sng" dirty="0">
                <a:latin typeface="Times New Roman" pitchFamily="18" charset="0"/>
                <a:cs typeface="Times New Roman" pitchFamily="18" charset="0"/>
              </a:rPr>
              <a:t>satıcı</a:t>
            </a:r>
            <a:r>
              <a:rPr lang="tr-TR" sz="2000" dirty="0">
                <a:latin typeface="Times New Roman" pitchFamily="18" charset="0"/>
                <a:cs typeface="Times New Roman" pitchFamily="18" charset="0"/>
              </a:rPr>
              <a:t> tarafından beyan edilmektedir.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Bu </a:t>
            </a:r>
            <a:r>
              <a:rPr lang="tr-TR" sz="2000" dirty="0">
                <a:latin typeface="Times New Roman" pitchFamily="18" charset="0"/>
                <a:cs typeface="Times New Roman" pitchFamily="18" charset="0"/>
              </a:rPr>
              <a:t>tür işlemleri bulunan satıcıların yapacakları KDV artırımları ile ilgili “Yıllık Hesaplanan KDV" tutarının belirlenmesinde, </a:t>
            </a:r>
            <a:r>
              <a:rPr lang="tr-TR" sz="2000" dirty="0">
                <a:solidFill>
                  <a:srgbClr val="FF0000"/>
                </a:solidFill>
                <a:latin typeface="Times New Roman" pitchFamily="18" charset="0"/>
                <a:cs typeface="Times New Roman" pitchFamily="18" charset="0"/>
              </a:rPr>
              <a:t>alıcı tarafından sorumlu sıfatıyla beyan edilen KDV dikkate alınmadan</a:t>
            </a:r>
            <a:r>
              <a:rPr lang="tr-TR" sz="2000" dirty="0">
                <a:latin typeface="Times New Roman" pitchFamily="18" charset="0"/>
                <a:cs typeface="Times New Roman" pitchFamily="18" charset="0"/>
              </a:rPr>
              <a:t>, </a:t>
            </a:r>
            <a:r>
              <a:rPr lang="tr-TR" sz="2200" b="1" u="sng" dirty="0">
                <a:latin typeface="Times New Roman" pitchFamily="18" charset="0"/>
                <a:cs typeface="Times New Roman" pitchFamily="18" charset="0"/>
              </a:rPr>
              <a:t>kendileri tarafından</a:t>
            </a:r>
            <a:r>
              <a:rPr lang="tr-TR" sz="2000" b="1" dirty="0">
                <a:latin typeface="Times New Roman" pitchFamily="18" charset="0"/>
                <a:cs typeface="Times New Roman" pitchFamily="18" charset="0"/>
              </a:rPr>
              <a:t> beyan edilen kısım hesaplamaya dahil </a:t>
            </a:r>
            <a:r>
              <a:rPr lang="tr-TR" sz="2000" b="1" dirty="0" smtClean="0">
                <a:latin typeface="Times New Roman" pitchFamily="18" charset="0"/>
                <a:cs typeface="Times New Roman" pitchFamily="18" charset="0"/>
              </a:rPr>
              <a:t>edilecektir.</a:t>
            </a:r>
            <a:endParaRPr lang="tr-TR" sz="2000" b="1" dirty="0" smtClean="0">
              <a:solidFill>
                <a:srgbClr val="FF0000"/>
              </a:solidFill>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a:p>
            <a:pPr marL="0" indent="0">
              <a:buNone/>
            </a:pPr>
            <a:r>
              <a:rPr lang="tr-TR" dirty="0" smtClean="0">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9710271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715200" cy="5217443"/>
          </a:xfrm>
        </p:spPr>
        <p:txBody>
          <a:bodyPr>
            <a:normAutofit lnSpcReduction="10000"/>
          </a:bodyPr>
          <a:lstStyle/>
          <a:p>
            <a:pPr marL="0" lvl="0" indent="0">
              <a:buClr>
                <a:srgbClr val="FE8637"/>
              </a:buClr>
              <a:buNone/>
            </a:pPr>
            <a:r>
              <a:rPr lang="tr-TR" dirty="0" smtClean="0"/>
              <a:t> </a:t>
            </a:r>
            <a:r>
              <a:rPr lang="tr-TR" sz="2000" b="1" dirty="0">
                <a:solidFill>
                  <a:prstClr val="black"/>
                </a:solidFill>
                <a:latin typeface="Times New Roman" pitchFamily="18" charset="0"/>
                <a:cs typeface="Times New Roman" pitchFamily="18" charset="0"/>
              </a:rPr>
              <a:t>Bu durumda,</a:t>
            </a:r>
          </a:p>
          <a:p>
            <a:pPr marL="0" lvl="0" indent="0">
              <a:buClr>
                <a:srgbClr val="FE8637"/>
              </a:buClr>
              <a:buNone/>
            </a:pPr>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Vergi aslına bağlı olan </a:t>
            </a:r>
            <a:r>
              <a:rPr lang="tr-TR" sz="2000" dirty="0">
                <a:solidFill>
                  <a:prstClr val="black"/>
                </a:solidFill>
                <a:latin typeface="Times New Roman" pitchFamily="18" charset="0"/>
                <a:cs typeface="Times New Roman" pitchFamily="18" charset="0"/>
              </a:rPr>
              <a:t>(vergi </a:t>
            </a:r>
            <a:r>
              <a:rPr lang="tr-TR" sz="2000" dirty="0" err="1">
                <a:solidFill>
                  <a:prstClr val="black"/>
                </a:solidFill>
                <a:latin typeface="Times New Roman" pitchFamily="18" charset="0"/>
                <a:cs typeface="Times New Roman" pitchFamily="18" charset="0"/>
              </a:rPr>
              <a:t>ziyaı</a:t>
            </a: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cezaların tamamının,</a:t>
            </a:r>
          </a:p>
          <a:p>
            <a:pPr marL="0" lvl="0" indent="0">
              <a:buClr>
                <a:srgbClr val="FE8637"/>
              </a:buClr>
              <a:buNone/>
            </a:pPr>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Vergi aslına bağlı olmayan </a:t>
            </a:r>
            <a:r>
              <a:rPr lang="tr-TR" sz="2000" dirty="0">
                <a:solidFill>
                  <a:srgbClr val="FF0000"/>
                </a:solidFill>
                <a:latin typeface="Times New Roman" pitchFamily="18" charset="0"/>
                <a:cs typeface="Times New Roman" pitchFamily="18" charset="0"/>
              </a:rPr>
              <a:t>cezaların (usulsüzlük ve özel</a:t>
            </a:r>
          </a:p>
          <a:p>
            <a:pPr marL="0" lvl="0" indent="0">
              <a:buClr>
                <a:srgbClr val="FE8637"/>
              </a:buClr>
              <a:buNone/>
            </a:pPr>
            <a:r>
              <a:rPr lang="tr-TR" sz="2000" dirty="0">
                <a:solidFill>
                  <a:srgbClr val="FF0000"/>
                </a:solidFill>
                <a:latin typeface="Times New Roman" pitchFamily="18" charset="0"/>
                <a:cs typeface="Times New Roman" pitchFamily="18" charset="0"/>
              </a:rPr>
              <a:t>usulsüzlük) kalan %50’sinin,</a:t>
            </a:r>
          </a:p>
          <a:p>
            <a:pPr marL="0" lvl="0" indent="0">
              <a:buClr>
                <a:srgbClr val="FE8637"/>
              </a:buClr>
              <a:buNone/>
            </a:pPr>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Gecikme faizi ve zammı gibi</a:t>
            </a:r>
            <a:r>
              <a:rPr lang="tr-TR" sz="2000" dirty="0">
                <a:solidFill>
                  <a:prstClr val="black"/>
                </a:solidFill>
                <a:latin typeface="Times New Roman" pitchFamily="18" charset="0"/>
                <a:cs typeface="Times New Roman" pitchFamily="18" charset="0"/>
              </a:rPr>
              <a:t> </a:t>
            </a:r>
            <a:r>
              <a:rPr lang="tr-TR" sz="2000" dirty="0" err="1">
                <a:solidFill>
                  <a:srgbClr val="FF0000"/>
                </a:solidFill>
                <a:latin typeface="Times New Roman" pitchFamily="18" charset="0"/>
                <a:cs typeface="Times New Roman" pitchFamily="18" charset="0"/>
              </a:rPr>
              <a:t>fer’i</a:t>
            </a:r>
            <a:r>
              <a:rPr lang="tr-TR" sz="2000" dirty="0">
                <a:solidFill>
                  <a:srgbClr val="FF0000"/>
                </a:solidFill>
                <a:latin typeface="Times New Roman" pitchFamily="18" charset="0"/>
                <a:cs typeface="Times New Roman" pitchFamily="18" charset="0"/>
              </a:rPr>
              <a:t> alacakların </a:t>
            </a:r>
            <a:r>
              <a:rPr lang="tr-TR" sz="2000" dirty="0" smtClean="0">
                <a:solidFill>
                  <a:srgbClr val="FF0000"/>
                </a:solidFill>
                <a:latin typeface="Times New Roman" pitchFamily="18" charset="0"/>
                <a:cs typeface="Times New Roman" pitchFamily="18" charset="0"/>
              </a:rPr>
              <a:t>tamamının</a:t>
            </a:r>
            <a:r>
              <a:rPr lang="tr-TR" sz="2000" dirty="0" smtClean="0">
                <a:solidFill>
                  <a:prstClr val="black"/>
                </a:solidFill>
                <a:latin typeface="Times New Roman" pitchFamily="18" charset="0"/>
                <a:cs typeface="Times New Roman" pitchFamily="18" charset="0"/>
              </a:rPr>
              <a:t>,</a:t>
            </a:r>
          </a:p>
          <a:p>
            <a:pPr marL="0" lvl="0" indent="0">
              <a:buClr>
                <a:srgbClr val="FE8637"/>
              </a:buClr>
              <a:buNone/>
            </a:pPr>
            <a:r>
              <a:rPr lang="tr-TR" sz="2000" dirty="0" smtClean="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tahsilinden vazgeçilecektir.</a:t>
            </a:r>
          </a:p>
          <a:p>
            <a:pPr marL="0" lvl="0" indent="0" algn="just">
              <a:buClr>
                <a:srgbClr val="FE8637"/>
              </a:buClr>
              <a:buNone/>
            </a:pPr>
            <a:r>
              <a:rPr lang="tr-TR" dirty="0" smtClean="0"/>
              <a:t>	</a:t>
            </a:r>
          </a:p>
          <a:p>
            <a:pPr marL="0" indent="0">
              <a:buNone/>
            </a:pPr>
            <a:r>
              <a:rPr lang="tr-TR" sz="2000" b="1" dirty="0" smtClean="0">
                <a:solidFill>
                  <a:srgbClr val="FF0000"/>
                </a:solidFill>
                <a:latin typeface="Times New Roman" pitchFamily="18" charset="0"/>
                <a:cs typeface="Times New Roman" pitchFamily="18" charset="0"/>
              </a:rPr>
              <a:t>İdari Para Cezaları:</a:t>
            </a:r>
          </a:p>
          <a:p>
            <a:pPr marL="0" indent="0" algn="just">
              <a:buNone/>
            </a:pPr>
            <a:r>
              <a:rPr lang="tr-TR" sz="2000" dirty="0" smtClean="0">
                <a:latin typeface="Times New Roman" pitchFamily="18" charset="0"/>
                <a:cs typeface="Times New Roman" pitchFamily="18" charset="0"/>
              </a:rPr>
              <a:t>Vadesi geldiği halde ödenmemiş ya da kesinleşmiş ama ödeme süresi henüz geçmemiş;</a:t>
            </a:r>
          </a:p>
          <a:p>
            <a:pPr marL="0" indent="0" algn="just">
              <a:buNone/>
            </a:pPr>
            <a:r>
              <a:rPr lang="tr-TR" sz="2000" dirty="0" smtClean="0">
                <a:latin typeface="Times New Roman" pitchFamily="18" charset="0"/>
                <a:cs typeface="Times New Roman" pitchFamily="18" charset="0"/>
              </a:rPr>
              <a:t>›   İdari para cezalarının </a:t>
            </a:r>
            <a:r>
              <a:rPr lang="tr-TR" sz="2000" b="1" dirty="0" smtClean="0">
                <a:latin typeface="Times New Roman" pitchFamily="18" charset="0"/>
                <a:cs typeface="Times New Roman" pitchFamily="18" charset="0"/>
              </a:rPr>
              <a:t>tamamı</a:t>
            </a:r>
            <a:r>
              <a:rPr lang="tr-TR" sz="2000" dirty="0" smtClean="0">
                <a:latin typeface="Times New Roman" pitchFamily="18" charset="0"/>
                <a:cs typeface="Times New Roman" pitchFamily="18" charset="0"/>
              </a:rPr>
              <a:t>,</a:t>
            </a:r>
          </a:p>
          <a:p>
            <a:pPr marL="0" indent="0" algn="just">
              <a:buNone/>
            </a:pPr>
            <a:r>
              <a:rPr lang="tr-TR" sz="2000" dirty="0" smtClean="0">
                <a:latin typeface="Times New Roman" pitchFamily="18" charset="0"/>
                <a:cs typeface="Times New Roman" pitchFamily="18" charset="0"/>
              </a:rPr>
              <a:t>›   Faiz, gecikme faizi ve gecikme zammı gibi </a:t>
            </a:r>
            <a:r>
              <a:rPr lang="tr-TR" sz="2000" dirty="0" err="1" smtClean="0">
                <a:latin typeface="Times New Roman" pitchFamily="18" charset="0"/>
                <a:cs typeface="Times New Roman" pitchFamily="18" charset="0"/>
              </a:rPr>
              <a:t>fer’i</a:t>
            </a:r>
            <a:r>
              <a:rPr lang="tr-TR" sz="2000" dirty="0" smtClean="0">
                <a:latin typeface="Times New Roman" pitchFamily="18" charset="0"/>
                <a:cs typeface="Times New Roman" pitchFamily="18" charset="0"/>
              </a:rPr>
              <a:t> alacaklar </a:t>
            </a:r>
            <a:r>
              <a:rPr lang="tr-TR" sz="2000" b="1" dirty="0" smtClean="0">
                <a:latin typeface="Times New Roman" pitchFamily="18" charset="0"/>
                <a:cs typeface="Times New Roman" pitchFamily="18" charset="0"/>
              </a:rPr>
              <a:t>yerine </a:t>
            </a:r>
            <a:r>
              <a:rPr lang="tr-TR" sz="2000" dirty="0" smtClean="0">
                <a:latin typeface="Times New Roman" pitchFamily="18" charset="0"/>
                <a:cs typeface="Times New Roman" pitchFamily="18" charset="0"/>
              </a:rPr>
              <a:t>Yİ-ÜFE oranları esas alınarak güncellenen tutar, tahsil edilecektir.  </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Faiz, gecikme faizi ve zammı gibi </a:t>
            </a:r>
            <a:r>
              <a:rPr lang="tr-TR" sz="2000" dirty="0" err="1" smtClean="0">
                <a:latin typeface="Times New Roman" pitchFamily="18" charset="0"/>
                <a:cs typeface="Times New Roman" pitchFamily="18" charset="0"/>
              </a:rPr>
              <a:t>fer’i</a:t>
            </a:r>
            <a:r>
              <a:rPr lang="tr-TR" sz="2000" dirty="0" smtClean="0">
                <a:latin typeface="Times New Roman" pitchFamily="18" charset="0"/>
                <a:cs typeface="Times New Roman" pitchFamily="18" charset="0"/>
              </a:rPr>
              <a:t> alacakların tamamı silinerek tahsilinden vazgeçilecektir.</a:t>
            </a:r>
          </a:p>
          <a:p>
            <a:pPr marL="0" indent="0" algn="just">
              <a:buNone/>
            </a:pPr>
            <a:endParaRPr lang="tr-TR" sz="2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143233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buNone/>
            </a:pPr>
            <a:r>
              <a:rPr lang="tr-TR" sz="2000" dirty="0" smtClean="0">
                <a:solidFill>
                  <a:srgbClr val="FF0000"/>
                </a:solidFill>
                <a:latin typeface="Times New Roman" pitchFamily="18" charset="0"/>
                <a:cs typeface="Times New Roman" pitchFamily="18" charset="0"/>
              </a:rPr>
              <a:t>	Sorumlu </a:t>
            </a:r>
            <a:r>
              <a:rPr lang="tr-TR" sz="2000" dirty="0">
                <a:solidFill>
                  <a:srgbClr val="FF0000"/>
                </a:solidFill>
                <a:latin typeface="Times New Roman" pitchFamily="18" charset="0"/>
                <a:cs typeface="Times New Roman" pitchFamily="18" charset="0"/>
              </a:rPr>
              <a:t>Sıfatıyla Beyan Edilen Katma Değer </a:t>
            </a:r>
            <a:r>
              <a:rPr lang="tr-TR" sz="2000" dirty="0" smtClean="0">
                <a:solidFill>
                  <a:srgbClr val="FF0000"/>
                </a:solidFill>
                <a:latin typeface="Times New Roman" pitchFamily="18" charset="0"/>
                <a:cs typeface="Times New Roman" pitchFamily="18" charset="0"/>
              </a:rPr>
              <a:t>Vergisi:</a:t>
            </a:r>
          </a:p>
          <a:p>
            <a:pPr marL="0" indent="0" algn="just">
              <a:buNone/>
            </a:pPr>
            <a:r>
              <a:rPr lang="tr-TR" sz="2000" dirty="0" smtClean="0">
                <a:latin typeface="Times New Roman" pitchFamily="18" charset="0"/>
                <a:cs typeface="Times New Roman" pitchFamily="18" charset="0"/>
              </a:rPr>
              <a:t>	2 </a:t>
            </a:r>
            <a:r>
              <a:rPr lang="tr-TR" sz="2000" dirty="0">
                <a:latin typeface="Times New Roman" pitchFamily="18" charset="0"/>
                <a:cs typeface="Times New Roman" pitchFamily="18" charset="0"/>
              </a:rPr>
              <a:t>No.lu KDV beyannameleri için 7143 sayılı Kanunun 5 inci maddesinin üçüncü fıkrası hükmünden yararlanılması mümkün değildir. Bu çerçevede, 2 No.lu KDV Beyannamesi ile sorumlu sıfatıyla beyan edilen vergiler, yukarıda belirtildiği üzere satıcılar ve alıcılar tarafından yıllık toplama dahil edilmeyecektir</a:t>
            </a:r>
            <a:r>
              <a:rPr lang="tr-TR" sz="2000" dirty="0" smtClean="0">
                <a:latin typeface="Times New Roman" pitchFamily="18" charset="0"/>
                <a:cs typeface="Times New Roman" pitchFamily="18" charset="0"/>
              </a:rPr>
              <a:t>.</a:t>
            </a: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r>
              <a:rPr lang="tr-TR" sz="2000" dirty="0" smtClean="0">
                <a:solidFill>
                  <a:srgbClr val="FF0000"/>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 Artırımın Takvim Yılı Bazında Yapılacağı </a:t>
            </a:r>
            <a:endParaRPr lang="tr-TR" sz="2000" dirty="0" smtClean="0">
              <a:solidFill>
                <a:srgbClr val="FF0000"/>
              </a:solidFill>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Mükelleflerin</a:t>
            </a:r>
            <a:r>
              <a:rPr lang="tr-TR" sz="2000" dirty="0">
                <a:latin typeface="Times New Roman" pitchFamily="18" charset="0"/>
                <a:cs typeface="Times New Roman" pitchFamily="18" charset="0"/>
              </a:rPr>
              <a:t>, artırıma esas alınan </a:t>
            </a:r>
            <a:r>
              <a:rPr lang="tr-TR" sz="2000" b="1" dirty="0">
                <a:latin typeface="Times New Roman" pitchFamily="18" charset="0"/>
                <a:cs typeface="Times New Roman" pitchFamily="18" charset="0"/>
              </a:rPr>
              <a:t>ilgili yılların vergilendirme dönemlerinin tamamı için</a:t>
            </a:r>
            <a:r>
              <a:rPr lang="tr-TR" sz="2000" dirty="0">
                <a:latin typeface="Times New Roman" pitchFamily="18" charset="0"/>
                <a:cs typeface="Times New Roman" pitchFamily="18" charset="0"/>
              </a:rPr>
              <a:t> artırımda bulunmaları gerekmektedir. Ancak, mükelleflerin </a:t>
            </a:r>
            <a:r>
              <a:rPr lang="tr-TR" sz="2000" b="1" u="sng" dirty="0">
                <a:latin typeface="Times New Roman" pitchFamily="18" charset="0"/>
                <a:cs typeface="Times New Roman" pitchFamily="18" charset="0"/>
              </a:rPr>
              <a:t>yıl bazında seçimlik hakları </a:t>
            </a:r>
            <a:r>
              <a:rPr lang="tr-TR" sz="2000" dirty="0">
                <a:latin typeface="Times New Roman" pitchFamily="18" charset="0"/>
                <a:cs typeface="Times New Roman" pitchFamily="18" charset="0"/>
              </a:rPr>
              <a:t>mevcuttur.</a:t>
            </a:r>
            <a:endParaRPr lang="tr-TR" sz="2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02692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499176" cy="5184576"/>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KDV Matrah Artırımı Yapılırken Gelir Veya </a:t>
            </a:r>
            <a:r>
              <a:rPr lang="tr-TR" sz="2000" b="1" dirty="0" smtClean="0">
                <a:solidFill>
                  <a:srgbClr val="FF0000"/>
                </a:solidFill>
                <a:latin typeface="Times New Roman" pitchFamily="18" charset="0"/>
                <a:cs typeface="Times New Roman" pitchFamily="18" charset="0"/>
              </a:rPr>
              <a:t>Kurumlar Vergisi Matrahını da Artırmamız Gerekli Midir?</a:t>
            </a:r>
          </a:p>
          <a:p>
            <a:pPr marL="0" indent="0">
              <a:buNone/>
            </a:pP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Tebliğin KDV matrah artırımı bölümündeki ifadelerde ve örneklerde yoruma müsait ve maliye tarafından açıklanmaya muhtaç bazı hususlar mevcuttur. </a:t>
            </a:r>
          </a:p>
          <a:p>
            <a:pPr marL="0" indent="0" algn="just">
              <a:buNone/>
            </a:pPr>
            <a:r>
              <a:rPr lang="tr-TR" sz="2000" dirty="0" smtClean="0">
                <a:latin typeface="Times New Roman" pitchFamily="18" charset="0"/>
                <a:cs typeface="Times New Roman" pitchFamily="18" charset="0"/>
              </a:rPr>
              <a:t>	Tebliğ Kapsamında kişisel görüşümüz aşağıdaki tablolarda mevcuttur.</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 </a:t>
            </a:r>
            <a:r>
              <a:rPr lang="tr-TR" sz="2000" dirty="0" smtClean="0">
                <a:latin typeface="Times New Roman" pitchFamily="18" charset="0"/>
                <a:cs typeface="Times New Roman" pitchFamily="18" charset="0"/>
              </a:rPr>
              <a:t>tarafından tüm KDV beyanlarının yani 12 dönem KDV beyanının verilip </a:t>
            </a:r>
            <a:r>
              <a:rPr lang="tr-TR" sz="2000" dirty="0" smtClean="0">
                <a:latin typeface="Times New Roman" pitchFamily="18" charset="0"/>
                <a:cs typeface="Times New Roman" pitchFamily="18" charset="0"/>
              </a:rPr>
              <a:t>verilmediğine</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ve</a:t>
            </a:r>
          </a:p>
          <a:p>
            <a:pPr marL="0" indent="0" algn="just">
              <a:buNone/>
            </a:pPr>
            <a:r>
              <a:rPr lang="tr-TR" sz="2000" dirty="0" smtClean="0">
                <a:latin typeface="Times New Roman" pitchFamily="18" charset="0"/>
                <a:cs typeface="Times New Roman" pitchFamily="18" charset="0"/>
              </a:rPr>
              <a:t> 	Beyannamelerde hesaplanan KDV olup olmadığına göre KDV matrah artırımının nasıl yapılacağına karar verilir.</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3792847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sz="quarter" idx="1"/>
            <p:extLst>
              <p:ext uri="{D42A27DB-BD31-4B8C-83A1-F6EECF244321}">
                <p14:modId xmlns:p14="http://schemas.microsoft.com/office/powerpoint/2010/main" val="2585921491"/>
              </p:ext>
            </p:extLst>
          </p:nvPr>
        </p:nvGraphicFramePr>
        <p:xfrm>
          <a:off x="467544" y="764704"/>
          <a:ext cx="7467600" cy="5709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15679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sz="quarter" idx="1"/>
            <p:extLst>
              <p:ext uri="{D42A27DB-BD31-4B8C-83A1-F6EECF244321}">
                <p14:modId xmlns:p14="http://schemas.microsoft.com/office/powerpoint/2010/main" val="344992527"/>
              </p:ext>
            </p:extLst>
          </p:nvPr>
        </p:nvGraphicFramePr>
        <p:xfrm>
          <a:off x="539552" y="476672"/>
          <a:ext cx="7467600" cy="5760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55880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val="1608760134"/>
              </p:ext>
            </p:extLst>
          </p:nvPr>
        </p:nvGraphicFramePr>
        <p:xfrm>
          <a:off x="457200" y="476672"/>
          <a:ext cx="7467600" cy="5997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40775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a:bodyPr>
          <a:lstStyle/>
          <a:p>
            <a:pPr marL="0" lvl="0" indent="0" algn="just">
              <a:buNone/>
            </a:pPr>
            <a:r>
              <a:rPr lang="tr-TR" sz="2000" b="1" dirty="0" smtClean="0">
                <a:solidFill>
                  <a:srgbClr val="FF0000"/>
                </a:solidFill>
              </a:rPr>
              <a:t>	Örnek 21: </a:t>
            </a:r>
            <a:r>
              <a:rPr lang="tr-TR" sz="2000" b="1" dirty="0">
                <a:solidFill>
                  <a:srgbClr val="FF0000"/>
                </a:solidFill>
                <a:latin typeface="Times New Roman" pitchFamily="18" charset="0"/>
                <a:cs typeface="Times New Roman" pitchFamily="18" charset="0"/>
              </a:rPr>
              <a:t>(</a:t>
            </a:r>
            <a:r>
              <a:rPr lang="tr-TR" sz="2000" b="1" dirty="0" smtClean="0">
                <a:solidFill>
                  <a:srgbClr val="FF0000"/>
                </a:solidFill>
                <a:latin typeface="Times New Roman" pitchFamily="18" charset="0"/>
                <a:cs typeface="Times New Roman" pitchFamily="18" charset="0"/>
              </a:rPr>
              <a:t>V/D-2-a)</a:t>
            </a:r>
            <a:r>
              <a:rPr lang="tr-TR" sz="2000" b="1" dirty="0" smtClean="0">
                <a:solidFill>
                  <a:srgbClr val="FF0000"/>
                </a:solidFill>
              </a:rPr>
              <a:t>:</a:t>
            </a:r>
            <a:r>
              <a:rPr lang="tr-TR" sz="2000" dirty="0" smtClean="0">
                <a:solidFill>
                  <a:srgbClr val="FF0000"/>
                </a:solidFill>
              </a:rPr>
              <a:t> </a:t>
            </a:r>
            <a:r>
              <a:rPr lang="tr-TR" sz="2000" dirty="0" smtClean="0">
                <a:latin typeface="Times New Roman" pitchFamily="18" charset="0"/>
                <a:cs typeface="Times New Roman" pitchFamily="18" charset="0"/>
              </a:rPr>
              <a:t>Mükellef </a:t>
            </a:r>
            <a:r>
              <a:rPr lang="tr-TR" sz="2000" dirty="0" smtClean="0">
                <a:latin typeface="Times New Roman" pitchFamily="18" charset="0"/>
                <a:cs typeface="Times New Roman" pitchFamily="18" charset="0"/>
              </a:rPr>
              <a:t>2014 </a:t>
            </a:r>
            <a:r>
              <a:rPr lang="tr-TR" sz="2000" dirty="0">
                <a:latin typeface="Times New Roman" pitchFamily="18" charset="0"/>
                <a:cs typeface="Times New Roman" pitchFamily="18" charset="0"/>
              </a:rPr>
              <a:t>yılı içinde sadece 5 vergilendirme dönemine </a:t>
            </a:r>
            <a:r>
              <a:rPr lang="tr-TR" sz="2000" dirty="0" smtClean="0">
                <a:latin typeface="Times New Roman" pitchFamily="18" charset="0"/>
                <a:cs typeface="Times New Roman" pitchFamily="18" charset="0"/>
              </a:rPr>
              <a:t>ilişkin </a:t>
            </a:r>
            <a:r>
              <a:rPr lang="tr-TR" sz="2000" dirty="0">
                <a:latin typeface="Times New Roman" pitchFamily="18" charset="0"/>
                <a:cs typeface="Times New Roman" pitchFamily="18" charset="0"/>
              </a:rPr>
              <a:t>olarak KDV beyannamesi </a:t>
            </a:r>
            <a:r>
              <a:rPr lang="tr-TR" sz="2000" dirty="0" smtClean="0">
                <a:latin typeface="Times New Roman" pitchFamily="18" charset="0"/>
                <a:cs typeface="Times New Roman" pitchFamily="18" charset="0"/>
              </a:rPr>
              <a:t>vermiştir. Mükellefin vermiş </a:t>
            </a:r>
            <a:r>
              <a:rPr lang="tr-TR" sz="2000" dirty="0">
                <a:latin typeface="Times New Roman" pitchFamily="18" charset="0"/>
                <a:cs typeface="Times New Roman" pitchFamily="18" charset="0"/>
              </a:rPr>
              <a:t>olduğu KDV beyannamelerindeki “Hesaplanan Katma Değer Vergisi” tutarları toplamı 45.000 </a:t>
            </a:r>
            <a:r>
              <a:rPr lang="tr-TR" sz="2000" dirty="0" smtClean="0">
                <a:latin typeface="Times New Roman" pitchFamily="18" charset="0"/>
                <a:cs typeface="Times New Roman" pitchFamily="18" charset="0"/>
              </a:rPr>
              <a:t>TL’dir. </a:t>
            </a:r>
            <a:r>
              <a:rPr lang="tr-TR" sz="2000" dirty="0" smtClean="0">
                <a:latin typeface="Times New Roman" pitchFamily="18" charset="0"/>
                <a:cs typeface="Times New Roman" pitchFamily="18" charset="0"/>
              </a:rPr>
              <a:t>Peşin ödeme yapılacaktır.</a:t>
            </a:r>
          </a:p>
          <a:p>
            <a:pPr marL="0" lvl="0" indent="0" algn="just">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Her Bir Dönem </a:t>
            </a:r>
            <a:r>
              <a:rPr lang="tr-TR" sz="2000" dirty="0" smtClean="0">
                <a:latin typeface="Times New Roman" pitchFamily="18" charset="0"/>
                <a:cs typeface="Times New Roman" pitchFamily="18" charset="0"/>
              </a:rPr>
              <a:t>için </a:t>
            </a:r>
            <a:r>
              <a:rPr lang="tr-TR" sz="2000" dirty="0">
                <a:latin typeface="Times New Roman" pitchFamily="18" charset="0"/>
                <a:cs typeface="Times New Roman" pitchFamily="18" charset="0"/>
              </a:rPr>
              <a:t>Dikkate </a:t>
            </a:r>
            <a:r>
              <a:rPr lang="tr-TR" sz="2000" dirty="0" smtClean="0">
                <a:latin typeface="Times New Roman" pitchFamily="18" charset="0"/>
                <a:cs typeface="Times New Roman" pitchFamily="18" charset="0"/>
              </a:rPr>
              <a:t>	:	45.000 </a:t>
            </a:r>
            <a:r>
              <a:rPr lang="tr-TR" sz="2000" dirty="0">
                <a:latin typeface="Times New Roman" pitchFamily="18" charset="0"/>
                <a:cs typeface="Times New Roman" pitchFamily="18" charset="0"/>
              </a:rPr>
              <a:t>/ 5 = 9.000 TL</a:t>
            </a:r>
          </a:p>
          <a:p>
            <a:pPr marL="0" indent="0">
              <a:buNone/>
            </a:pPr>
            <a:r>
              <a:rPr lang="tr-TR" sz="2000" dirty="0" smtClean="0">
                <a:latin typeface="Times New Roman" pitchFamily="18" charset="0"/>
                <a:cs typeface="Times New Roman" pitchFamily="18" charset="0"/>
              </a:rPr>
              <a:t>Alınacak Hesaplanan KDV</a:t>
            </a:r>
            <a:endParaRPr lang="tr-TR" sz="2000" dirty="0">
              <a:latin typeface="Times New Roman" pitchFamily="18" charset="0"/>
              <a:cs typeface="Times New Roman" pitchFamily="18" charset="0"/>
            </a:endParaRPr>
          </a:p>
          <a:p>
            <a:pPr marL="0" indent="0">
              <a:buNone/>
            </a:pPr>
            <a:endParaRPr lang="tr-TR" sz="2000" dirty="0" smtClean="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2014 </a:t>
            </a:r>
            <a:r>
              <a:rPr lang="tr-TR" sz="2000" dirty="0">
                <a:latin typeface="Times New Roman" pitchFamily="18" charset="0"/>
                <a:cs typeface="Times New Roman" pitchFamily="18" charset="0"/>
              </a:rPr>
              <a:t>Yılı KDV Artırımına Esas Tutar </a:t>
            </a:r>
            <a:r>
              <a:rPr lang="tr-TR" sz="2000" dirty="0" smtClean="0">
                <a:latin typeface="Times New Roman" pitchFamily="18" charset="0"/>
                <a:cs typeface="Times New Roman" pitchFamily="18" charset="0"/>
              </a:rPr>
              <a:t>: 9.000 </a:t>
            </a:r>
            <a:r>
              <a:rPr lang="tr-TR" sz="2000" dirty="0">
                <a:latin typeface="Times New Roman" pitchFamily="18" charset="0"/>
                <a:cs typeface="Times New Roman" pitchFamily="18" charset="0"/>
              </a:rPr>
              <a:t>x 12 = 108.000 TL</a:t>
            </a:r>
          </a:p>
          <a:p>
            <a:pPr marL="0" indent="0">
              <a:buNone/>
            </a:pPr>
            <a:r>
              <a:rPr lang="tr-TR" sz="2000" dirty="0" smtClean="0">
                <a:latin typeface="Times New Roman" pitchFamily="18" charset="0"/>
                <a:cs typeface="Times New Roman" pitchFamily="18" charset="0"/>
              </a:rPr>
              <a:t>2014 Yılı </a:t>
            </a:r>
            <a:r>
              <a:rPr lang="tr-TR" sz="2000" dirty="0">
                <a:latin typeface="Times New Roman" pitchFamily="18" charset="0"/>
                <a:cs typeface="Times New Roman" pitchFamily="18" charset="0"/>
              </a:rPr>
              <a:t>KDV Artırım </a:t>
            </a:r>
            <a:r>
              <a:rPr lang="tr-TR" sz="2000" dirty="0" smtClean="0">
                <a:latin typeface="Times New Roman" pitchFamily="18" charset="0"/>
                <a:cs typeface="Times New Roman" pitchFamily="18" charset="0"/>
              </a:rPr>
              <a:t>Tutarı : </a:t>
            </a:r>
            <a:r>
              <a:rPr lang="tr-TR" sz="2000" dirty="0">
                <a:latin typeface="Times New Roman" pitchFamily="18" charset="0"/>
                <a:cs typeface="Times New Roman" pitchFamily="18" charset="0"/>
              </a:rPr>
              <a:t>108.000 x %</a:t>
            </a:r>
            <a:r>
              <a:rPr lang="tr-TR" sz="2000" dirty="0" smtClean="0">
                <a:latin typeface="Times New Roman" pitchFamily="18" charset="0"/>
                <a:cs typeface="Times New Roman" pitchFamily="18" charset="0"/>
              </a:rPr>
              <a:t>3       = </a:t>
            </a:r>
            <a:r>
              <a:rPr lang="tr-TR" sz="2000" dirty="0">
                <a:latin typeface="Times New Roman" pitchFamily="18" charset="0"/>
                <a:cs typeface="Times New Roman" pitchFamily="18" charset="0"/>
              </a:rPr>
              <a:t>3.240 </a:t>
            </a:r>
            <a:r>
              <a:rPr lang="tr-TR" sz="2000" dirty="0" smtClean="0">
                <a:latin typeface="Times New Roman" pitchFamily="18" charset="0"/>
                <a:cs typeface="Times New Roman" pitchFamily="18" charset="0"/>
              </a:rPr>
              <a:t>TL</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5118160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328592"/>
          </a:xfrm>
        </p:spPr>
        <p:txBody>
          <a:bodyPr>
            <a:normAutofit/>
          </a:bodyPr>
          <a:lstStyle/>
          <a:p>
            <a:pPr marL="0" lvl="0" indent="0" algn="just">
              <a:buNone/>
            </a:pPr>
            <a:r>
              <a:rPr lang="tr-TR" sz="2000" b="1" dirty="0" smtClean="0">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Örnek 22: (V/D-2-b</a:t>
            </a:r>
            <a:r>
              <a:rPr lang="tr-TR" sz="2000" b="1" dirty="0">
                <a:solidFill>
                  <a:srgbClr val="FF0000"/>
                </a:solidFill>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a:t>
            </a:r>
            <a:r>
              <a:rPr lang="tr-TR" sz="2000" dirty="0" smtClean="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Mükellef (U) </a:t>
            </a:r>
            <a:r>
              <a:rPr lang="tr-TR" sz="2000" dirty="0" smtClean="0">
                <a:latin typeface="Times New Roman" pitchFamily="18" charset="0"/>
                <a:cs typeface="Times New Roman" pitchFamily="18" charset="0"/>
              </a:rPr>
              <a:t>A.Ş, </a:t>
            </a:r>
            <a:r>
              <a:rPr lang="tr-TR" sz="2000" dirty="0" smtClean="0">
                <a:latin typeface="Times New Roman" pitchFamily="18" charset="0"/>
                <a:cs typeface="Times New Roman" pitchFamily="18" charset="0"/>
              </a:rPr>
              <a:t>2014 </a:t>
            </a:r>
            <a:r>
              <a:rPr lang="tr-TR" sz="2000" dirty="0">
                <a:latin typeface="Times New Roman" pitchFamily="18" charset="0"/>
                <a:cs typeface="Times New Roman" pitchFamily="18" charset="0"/>
              </a:rPr>
              <a:t>yılı için KDV yönünden artırımda bulunmak istemektedir. Ancak söz </a:t>
            </a:r>
            <a:r>
              <a:rPr lang="tr-TR" sz="2000" dirty="0" smtClean="0">
                <a:latin typeface="Times New Roman" pitchFamily="18" charset="0"/>
                <a:cs typeface="Times New Roman" pitchFamily="18" charset="0"/>
              </a:rPr>
              <a:t>konusu yıla ilişkin </a:t>
            </a:r>
            <a:r>
              <a:rPr lang="tr-TR" sz="2000" dirty="0">
                <a:latin typeface="Times New Roman" pitchFamily="18" charset="0"/>
                <a:cs typeface="Times New Roman" pitchFamily="18" charset="0"/>
              </a:rPr>
              <a:t>olarak sadece iki vergilendirme dönemi için KDV beyannamesi </a:t>
            </a:r>
            <a:r>
              <a:rPr lang="tr-TR" sz="2000" dirty="0" smtClean="0">
                <a:latin typeface="Times New Roman" pitchFamily="18" charset="0"/>
                <a:cs typeface="Times New Roman" pitchFamily="18" charset="0"/>
              </a:rPr>
              <a:t>vermiştir. Mükellef</a:t>
            </a:r>
            <a:r>
              <a:rPr lang="tr-TR" sz="2000" dirty="0">
                <a:latin typeface="Times New Roman" pitchFamily="18" charset="0"/>
                <a:cs typeface="Times New Roman" pitchFamily="18" charset="0"/>
              </a:rPr>
              <a:t>, aynı takvim yılı ile ilgili olarak 80.000 TL kurumlar vergisi matrah artırımında </a:t>
            </a:r>
            <a:r>
              <a:rPr lang="tr-TR" sz="2000" dirty="0" smtClean="0">
                <a:latin typeface="Times New Roman" pitchFamily="18" charset="0"/>
                <a:cs typeface="Times New Roman" pitchFamily="18" charset="0"/>
              </a:rPr>
              <a:t>bulunmuştur. Bu </a:t>
            </a:r>
            <a:r>
              <a:rPr lang="tr-TR" sz="2000" dirty="0">
                <a:latin typeface="Times New Roman" pitchFamily="18" charset="0"/>
                <a:cs typeface="Times New Roman" pitchFamily="18" charset="0"/>
              </a:rPr>
              <a:t>durumda, mükellefin KDV artırım tutarı ve taksit tutarı </a:t>
            </a:r>
            <a:r>
              <a:rPr lang="tr-TR" sz="2000"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6 </a:t>
            </a:r>
            <a:r>
              <a:rPr lang="tr-TR" sz="2000" dirty="0" smtClean="0">
                <a:latin typeface="Times New Roman" pitchFamily="18" charset="0"/>
                <a:cs typeface="Times New Roman" pitchFamily="18" charset="0"/>
              </a:rPr>
              <a:t>taksit </a:t>
            </a:r>
            <a:r>
              <a:rPr lang="tr-TR" sz="2000" dirty="0">
                <a:latin typeface="Times New Roman" pitchFamily="18" charset="0"/>
                <a:cs typeface="Times New Roman" pitchFamily="18" charset="0"/>
              </a:rPr>
              <a:t>imkânından yararlandığı </a:t>
            </a:r>
            <a:r>
              <a:rPr lang="tr-TR" sz="2000" dirty="0" smtClean="0">
                <a:latin typeface="Times New Roman" pitchFamily="18" charset="0"/>
                <a:cs typeface="Times New Roman" pitchFamily="18" charset="0"/>
              </a:rPr>
              <a:t>varsayıldığında) aşağıdaki </a:t>
            </a:r>
            <a:r>
              <a:rPr lang="tr-TR" sz="2000" dirty="0">
                <a:latin typeface="Times New Roman" pitchFamily="18" charset="0"/>
                <a:cs typeface="Times New Roman" pitchFamily="18" charset="0"/>
              </a:rPr>
              <a:t>gibi hesaplanacaktır</a:t>
            </a:r>
            <a:r>
              <a:rPr lang="tr-TR" sz="2000" dirty="0" smtClean="0">
                <a:latin typeface="Times New Roman" pitchFamily="18" charset="0"/>
                <a:cs typeface="Times New Roman" pitchFamily="18" charset="0"/>
              </a:rPr>
              <a:t>.</a:t>
            </a:r>
          </a:p>
          <a:p>
            <a:pPr marL="0" indent="0">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2012 Yılı KDV Artırım </a:t>
            </a:r>
            <a:r>
              <a:rPr lang="tr-TR" sz="2000" dirty="0" smtClean="0">
                <a:latin typeface="Times New Roman" pitchFamily="18" charset="0"/>
                <a:cs typeface="Times New Roman" pitchFamily="18" charset="0"/>
              </a:rPr>
              <a:t>Tutarı; </a:t>
            </a:r>
            <a:r>
              <a:rPr lang="tr-TR" sz="2000" dirty="0">
                <a:latin typeface="Times New Roman" pitchFamily="18" charset="0"/>
                <a:cs typeface="Times New Roman" pitchFamily="18" charset="0"/>
              </a:rPr>
              <a:t>80.000 x %18 = 14.400 TL</a:t>
            </a:r>
          </a:p>
          <a:p>
            <a:pPr marL="0" indent="0">
              <a:buNone/>
            </a:pPr>
            <a:r>
              <a:rPr lang="tr-TR" sz="2000" dirty="0">
                <a:latin typeface="Times New Roman" pitchFamily="18" charset="0"/>
                <a:cs typeface="Times New Roman" pitchFamily="18" charset="0"/>
              </a:rPr>
              <a:t>Taksit Tutarı (14.400 x </a:t>
            </a:r>
            <a:r>
              <a:rPr lang="tr-TR" sz="2000" dirty="0" smtClean="0">
                <a:latin typeface="Times New Roman" pitchFamily="18" charset="0"/>
                <a:cs typeface="Times New Roman" pitchFamily="18" charset="0"/>
              </a:rPr>
              <a:t>1,045) </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6 = 2.508- </a:t>
            </a:r>
            <a:r>
              <a:rPr lang="tr-TR" sz="2000" dirty="0">
                <a:latin typeface="Times New Roman" pitchFamily="18" charset="0"/>
                <a:cs typeface="Times New Roman" pitchFamily="18" charset="0"/>
              </a:rPr>
              <a:t>TL</a:t>
            </a:r>
          </a:p>
        </p:txBody>
      </p:sp>
    </p:spTree>
    <p:extLst>
      <p:ext uri="{BB962C8B-B14F-4D97-AF65-F5344CB8AC3E}">
        <p14:creationId xmlns:p14="http://schemas.microsoft.com/office/powerpoint/2010/main" val="30174921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lstStyle/>
          <a:p>
            <a:pPr marL="0" indent="0" algn="just">
              <a:buNone/>
            </a:pPr>
            <a:r>
              <a:rPr lang="tr-TR" sz="2000" b="1" dirty="0" smtClean="0">
                <a:solidFill>
                  <a:srgbClr val="FF0000"/>
                </a:solidFill>
                <a:latin typeface="Times New Roman" pitchFamily="18" charset="0"/>
                <a:cs typeface="Times New Roman" pitchFamily="18" charset="0"/>
              </a:rPr>
              <a:t>	Örnek 23: (V/D-3-a)</a:t>
            </a:r>
            <a:r>
              <a:rPr lang="tr-TR" sz="2000" dirty="0" smtClean="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(Y) </a:t>
            </a:r>
            <a:r>
              <a:rPr lang="tr-TR" sz="2000" dirty="0" smtClean="0">
                <a:latin typeface="Times New Roman" pitchFamily="18" charset="0"/>
                <a:cs typeface="Times New Roman" pitchFamily="18" charset="0"/>
              </a:rPr>
              <a:t>A.Ş, 2015 </a:t>
            </a:r>
            <a:r>
              <a:rPr lang="tr-TR" sz="2000" dirty="0">
                <a:latin typeface="Times New Roman" pitchFamily="18" charset="0"/>
                <a:cs typeface="Times New Roman" pitchFamily="18" charset="0"/>
              </a:rPr>
              <a:t>yılı için KDV yönünden artırımda bulunmak istemektedir. Ancak söz konusu yıldaki </a:t>
            </a:r>
            <a:r>
              <a:rPr lang="tr-TR" sz="2000" dirty="0" smtClean="0">
                <a:latin typeface="Times New Roman" pitchFamily="18" charset="0"/>
                <a:cs typeface="Times New Roman" pitchFamily="18" charset="0"/>
              </a:rPr>
              <a:t>işlemleri </a:t>
            </a:r>
            <a:r>
              <a:rPr lang="tr-TR" sz="2000" dirty="0">
                <a:latin typeface="Times New Roman" pitchFamily="18" charset="0"/>
                <a:cs typeface="Times New Roman" pitchFamily="18" charset="0"/>
              </a:rPr>
              <a:t>KDV’den müstesna olan ve tecil-terkin uygulaması kapsamındaki </a:t>
            </a:r>
            <a:r>
              <a:rPr lang="tr-TR" sz="2000" dirty="0" smtClean="0">
                <a:latin typeface="Times New Roman" pitchFamily="18" charset="0"/>
                <a:cs typeface="Times New Roman" pitchFamily="18" charset="0"/>
              </a:rPr>
              <a:t>işlemlerden oluşmaktadır</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2015 </a:t>
            </a:r>
            <a:r>
              <a:rPr lang="tr-TR" sz="2000" dirty="0">
                <a:latin typeface="Times New Roman" pitchFamily="18" charset="0"/>
                <a:cs typeface="Times New Roman" pitchFamily="18" charset="0"/>
              </a:rPr>
              <a:t>yılı KDV beyannamelerinin üçünde “Hesaplanan Katma Değer Vergisi” beyanı bulunmakta, ancak bu beyanlar tecil-terkin uygulaması kapsamındaki </a:t>
            </a:r>
            <a:r>
              <a:rPr lang="tr-TR" sz="2000" dirty="0" smtClean="0">
                <a:latin typeface="Times New Roman" pitchFamily="18" charset="0"/>
                <a:cs typeface="Times New Roman" pitchFamily="18" charset="0"/>
              </a:rPr>
              <a:t>işlemlerden </a:t>
            </a:r>
            <a:r>
              <a:rPr lang="tr-TR" sz="2000" dirty="0">
                <a:latin typeface="Times New Roman" pitchFamily="18" charset="0"/>
                <a:cs typeface="Times New Roman" pitchFamily="18" charset="0"/>
              </a:rPr>
              <a:t>kaynaklanmaktadır. </a:t>
            </a:r>
            <a:r>
              <a:rPr lang="tr-TR" sz="2000" dirty="0" smtClean="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a:t>
            </a:r>
            <a:r>
              <a:rPr lang="tr-TR" sz="2000" dirty="0">
                <a:latin typeface="Times New Roman" pitchFamily="18" charset="0"/>
                <a:cs typeface="Times New Roman" pitchFamily="18" charset="0"/>
              </a:rPr>
              <a:t>, aynı takvim yılı ile ilgili olarak </a:t>
            </a:r>
            <a:r>
              <a:rPr lang="tr-TR" sz="2000" dirty="0" smtClean="0">
                <a:latin typeface="Times New Roman" pitchFamily="18" charset="0"/>
                <a:cs typeface="Times New Roman" pitchFamily="18" charset="0"/>
              </a:rPr>
              <a:t>90.000-TL </a:t>
            </a:r>
            <a:r>
              <a:rPr lang="tr-TR" sz="2000" dirty="0">
                <a:latin typeface="Times New Roman" pitchFamily="18" charset="0"/>
                <a:cs typeface="Times New Roman" pitchFamily="18" charset="0"/>
              </a:rPr>
              <a:t>kurumlar vergisi matrah artırımında </a:t>
            </a:r>
            <a:r>
              <a:rPr lang="tr-TR" sz="2000" dirty="0" smtClean="0">
                <a:latin typeface="Times New Roman" pitchFamily="18" charset="0"/>
                <a:cs typeface="Times New Roman" pitchFamily="18" charset="0"/>
              </a:rPr>
              <a:t>bulunmuştur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Mükellefin 2015 </a:t>
            </a:r>
            <a:r>
              <a:rPr lang="tr-TR" sz="2000" dirty="0">
                <a:latin typeface="Times New Roman" pitchFamily="18" charset="0"/>
                <a:cs typeface="Times New Roman" pitchFamily="18" charset="0"/>
              </a:rPr>
              <a:t>yılı beyan durumu her bir dönem itibarıyla </a:t>
            </a:r>
            <a:r>
              <a:rPr lang="tr-TR" sz="2000" dirty="0" smtClean="0">
                <a:latin typeface="Times New Roman" pitchFamily="18" charset="0"/>
                <a:cs typeface="Times New Roman" pitchFamily="18" charset="0"/>
              </a:rPr>
              <a:t>aşağıdaki </a:t>
            </a:r>
            <a:r>
              <a:rPr lang="tr-TR" sz="2000" dirty="0">
                <a:latin typeface="Times New Roman" pitchFamily="18" charset="0"/>
                <a:cs typeface="Times New Roman" pitchFamily="18" charset="0"/>
              </a:rPr>
              <a:t>gibidir. </a:t>
            </a:r>
          </a:p>
        </p:txBody>
      </p:sp>
    </p:spTree>
    <p:extLst>
      <p:ext uri="{BB962C8B-B14F-4D97-AF65-F5344CB8AC3E}">
        <p14:creationId xmlns:p14="http://schemas.microsoft.com/office/powerpoint/2010/main" val="27839074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fontScale="85000" lnSpcReduction="10000"/>
          </a:bodyPr>
          <a:lstStyle/>
          <a:p>
            <a:pPr marL="0" indent="0">
              <a:buNone/>
            </a:pPr>
            <a:endParaRPr lang="tr-TR" dirty="0"/>
          </a:p>
          <a:p>
            <a:pPr marL="0" indent="0">
              <a:buNone/>
            </a:pPr>
            <a:r>
              <a:rPr lang="tr-TR" b="1" dirty="0">
                <a:latin typeface="Times New Roman" pitchFamily="18" charset="0"/>
                <a:cs typeface="Times New Roman" pitchFamily="18" charset="0"/>
              </a:rPr>
              <a:t>DÖNEM </a:t>
            </a:r>
            <a:r>
              <a:rPr lang="tr-TR" b="1" dirty="0" smtClean="0">
                <a:latin typeface="Times New Roman" pitchFamily="18" charset="0"/>
                <a:cs typeface="Times New Roman" pitchFamily="18" charset="0"/>
              </a:rPr>
              <a:t>		  HESAPLANAN </a:t>
            </a:r>
            <a:r>
              <a:rPr lang="tr-TR" b="1" dirty="0">
                <a:latin typeface="Times New Roman" pitchFamily="18" charset="0"/>
                <a:cs typeface="Times New Roman" pitchFamily="18" charset="0"/>
              </a:rPr>
              <a:t>KDV (HKDV) BEYANI</a:t>
            </a:r>
          </a:p>
          <a:p>
            <a:pPr marL="0" indent="0">
              <a:buNone/>
            </a:pPr>
            <a:r>
              <a:rPr lang="tr-TR" dirty="0">
                <a:latin typeface="Times New Roman" pitchFamily="18" charset="0"/>
                <a:cs typeface="Times New Roman" pitchFamily="18" charset="0"/>
              </a:rPr>
              <a:t>OCAK </a:t>
            </a:r>
            <a:r>
              <a:rPr lang="tr-TR" dirty="0" smtClean="0">
                <a:latin typeface="Times New Roman" pitchFamily="18" charset="0"/>
                <a:cs typeface="Times New Roman" pitchFamily="18" charset="0"/>
              </a:rPr>
              <a:t>					HKDV </a:t>
            </a:r>
            <a:r>
              <a:rPr lang="tr-TR" dirty="0">
                <a:latin typeface="Times New Roman" pitchFamily="18" charset="0"/>
                <a:cs typeface="Times New Roman" pitchFamily="18" charset="0"/>
              </a:rPr>
              <a:t>yok</a:t>
            </a:r>
          </a:p>
          <a:p>
            <a:pPr marL="0" indent="0">
              <a:buNone/>
            </a:pPr>
            <a:r>
              <a:rPr lang="tr-TR" dirty="0" smtClean="0">
                <a:latin typeface="Times New Roman" pitchFamily="18" charset="0"/>
                <a:cs typeface="Times New Roman" pitchFamily="18" charset="0"/>
              </a:rPr>
              <a:t>ŞUBAT 					HKDV </a:t>
            </a:r>
            <a:r>
              <a:rPr lang="tr-TR" dirty="0">
                <a:latin typeface="Times New Roman" pitchFamily="18" charset="0"/>
                <a:cs typeface="Times New Roman" pitchFamily="18" charset="0"/>
              </a:rPr>
              <a:t>yok</a:t>
            </a:r>
          </a:p>
          <a:p>
            <a:pPr marL="0" indent="0">
              <a:buNone/>
            </a:pPr>
            <a:r>
              <a:rPr lang="tr-TR" dirty="0">
                <a:latin typeface="Times New Roman" pitchFamily="18" charset="0"/>
                <a:cs typeface="Times New Roman" pitchFamily="18" charset="0"/>
              </a:rPr>
              <a:t>MART </a:t>
            </a:r>
            <a:r>
              <a:rPr lang="tr-TR" dirty="0" smtClean="0">
                <a:latin typeface="Times New Roman" pitchFamily="18" charset="0"/>
                <a:cs typeface="Times New Roman" pitchFamily="18" charset="0"/>
              </a:rPr>
              <a:t>					HKDV </a:t>
            </a:r>
            <a:r>
              <a:rPr lang="tr-TR" dirty="0">
                <a:latin typeface="Times New Roman" pitchFamily="18" charset="0"/>
                <a:cs typeface="Times New Roman" pitchFamily="18" charset="0"/>
              </a:rPr>
              <a:t>yok</a:t>
            </a:r>
          </a:p>
          <a:p>
            <a:pPr marL="0" indent="0">
              <a:buNone/>
            </a:pPr>
            <a:r>
              <a:rPr lang="tr-TR" dirty="0" smtClean="0">
                <a:latin typeface="Times New Roman" pitchFamily="18" charset="0"/>
                <a:cs typeface="Times New Roman" pitchFamily="18" charset="0"/>
              </a:rPr>
              <a:t>NİSAN			 	10.000 </a:t>
            </a:r>
            <a:r>
              <a:rPr lang="tr-TR" dirty="0">
                <a:latin typeface="Times New Roman" pitchFamily="18" charset="0"/>
                <a:cs typeface="Times New Roman" pitchFamily="18" charset="0"/>
              </a:rPr>
              <a:t>TL (Tecil Edilebilir KDV)</a:t>
            </a:r>
          </a:p>
          <a:p>
            <a:pPr marL="0" indent="0">
              <a:buNone/>
            </a:pPr>
            <a:r>
              <a:rPr lang="tr-TR" dirty="0">
                <a:latin typeface="Times New Roman" pitchFamily="18" charset="0"/>
                <a:cs typeface="Times New Roman" pitchFamily="18" charset="0"/>
              </a:rPr>
              <a:t>MAYIS </a:t>
            </a:r>
            <a:r>
              <a:rPr lang="tr-TR" dirty="0" smtClean="0">
                <a:latin typeface="Times New Roman" pitchFamily="18" charset="0"/>
                <a:cs typeface="Times New Roman" pitchFamily="18" charset="0"/>
              </a:rPr>
              <a:t>			   	  8.000 </a:t>
            </a:r>
            <a:r>
              <a:rPr lang="tr-TR" dirty="0">
                <a:latin typeface="Times New Roman" pitchFamily="18" charset="0"/>
                <a:cs typeface="Times New Roman" pitchFamily="18" charset="0"/>
              </a:rPr>
              <a:t>TL (Tecil Edilebilir KDV)</a:t>
            </a:r>
          </a:p>
          <a:p>
            <a:pPr marL="0" indent="0">
              <a:buNone/>
            </a:pPr>
            <a:r>
              <a:rPr lang="tr-TR" dirty="0" smtClean="0">
                <a:latin typeface="Times New Roman" pitchFamily="18" charset="0"/>
                <a:cs typeface="Times New Roman" pitchFamily="18" charset="0"/>
              </a:rPr>
              <a:t>HAZİRAN 				HKDV </a:t>
            </a:r>
            <a:r>
              <a:rPr lang="tr-TR" dirty="0">
                <a:latin typeface="Times New Roman" pitchFamily="18" charset="0"/>
                <a:cs typeface="Times New Roman" pitchFamily="18" charset="0"/>
              </a:rPr>
              <a:t>yok</a:t>
            </a:r>
          </a:p>
          <a:p>
            <a:pPr marL="0" indent="0">
              <a:buNone/>
            </a:pPr>
            <a:r>
              <a:rPr lang="tr-TR" dirty="0">
                <a:latin typeface="Times New Roman" pitchFamily="18" charset="0"/>
                <a:cs typeface="Times New Roman" pitchFamily="18" charset="0"/>
              </a:rPr>
              <a:t>TEMMUZ </a:t>
            </a:r>
            <a:r>
              <a:rPr lang="tr-TR" dirty="0" smtClean="0">
                <a:latin typeface="Times New Roman" pitchFamily="18" charset="0"/>
                <a:cs typeface="Times New Roman" pitchFamily="18" charset="0"/>
              </a:rPr>
              <a:t>				HKDV </a:t>
            </a:r>
            <a:r>
              <a:rPr lang="tr-TR" dirty="0">
                <a:latin typeface="Times New Roman" pitchFamily="18" charset="0"/>
                <a:cs typeface="Times New Roman" pitchFamily="18" charset="0"/>
              </a:rPr>
              <a:t>yok</a:t>
            </a:r>
          </a:p>
          <a:p>
            <a:pPr marL="0" indent="0">
              <a:buNone/>
            </a:pPr>
            <a:r>
              <a:rPr lang="tr-TR" dirty="0">
                <a:latin typeface="Times New Roman" pitchFamily="18" charset="0"/>
                <a:cs typeface="Times New Roman" pitchFamily="18" charset="0"/>
              </a:rPr>
              <a:t>AĞUSTOS </a:t>
            </a:r>
            <a:r>
              <a:rPr lang="tr-TR" dirty="0" smtClean="0">
                <a:latin typeface="Times New Roman" pitchFamily="18" charset="0"/>
                <a:cs typeface="Times New Roman" pitchFamily="18" charset="0"/>
              </a:rPr>
              <a:t>				HKDV </a:t>
            </a:r>
            <a:r>
              <a:rPr lang="tr-TR" dirty="0">
                <a:latin typeface="Times New Roman" pitchFamily="18" charset="0"/>
                <a:cs typeface="Times New Roman" pitchFamily="18" charset="0"/>
              </a:rPr>
              <a:t>yok</a:t>
            </a:r>
          </a:p>
          <a:p>
            <a:pPr marL="0" indent="0">
              <a:buNone/>
            </a:pPr>
            <a:r>
              <a:rPr lang="tr-TR" dirty="0">
                <a:latin typeface="Times New Roman" pitchFamily="18" charset="0"/>
                <a:cs typeface="Times New Roman" pitchFamily="18" charset="0"/>
              </a:rPr>
              <a:t>EYLÜL </a:t>
            </a:r>
            <a:r>
              <a:rPr lang="tr-TR" dirty="0" smtClean="0">
                <a:latin typeface="Times New Roman" pitchFamily="18" charset="0"/>
                <a:cs typeface="Times New Roman" pitchFamily="18" charset="0"/>
              </a:rPr>
              <a:t>				16.000 </a:t>
            </a:r>
            <a:r>
              <a:rPr lang="tr-TR" dirty="0">
                <a:latin typeface="Times New Roman" pitchFamily="18" charset="0"/>
                <a:cs typeface="Times New Roman" pitchFamily="18" charset="0"/>
              </a:rPr>
              <a:t>TL (Tecil Edilebilir KDV)</a:t>
            </a:r>
          </a:p>
          <a:p>
            <a:pPr marL="0" indent="0">
              <a:buNone/>
            </a:pPr>
            <a:r>
              <a:rPr lang="tr-TR" dirty="0" smtClean="0">
                <a:latin typeface="Times New Roman" pitchFamily="18" charset="0"/>
                <a:cs typeface="Times New Roman" pitchFamily="18" charset="0"/>
              </a:rPr>
              <a:t>EKİM 					HKDV </a:t>
            </a:r>
            <a:r>
              <a:rPr lang="tr-TR" dirty="0">
                <a:latin typeface="Times New Roman" pitchFamily="18" charset="0"/>
                <a:cs typeface="Times New Roman" pitchFamily="18" charset="0"/>
              </a:rPr>
              <a:t>yok</a:t>
            </a:r>
          </a:p>
          <a:p>
            <a:pPr marL="0" indent="0">
              <a:buNone/>
            </a:pPr>
            <a:r>
              <a:rPr lang="tr-TR" dirty="0">
                <a:latin typeface="Times New Roman" pitchFamily="18" charset="0"/>
                <a:cs typeface="Times New Roman" pitchFamily="18" charset="0"/>
              </a:rPr>
              <a:t>KASIM </a:t>
            </a:r>
            <a:r>
              <a:rPr lang="tr-TR" dirty="0" smtClean="0">
                <a:latin typeface="Times New Roman" pitchFamily="18" charset="0"/>
                <a:cs typeface="Times New Roman" pitchFamily="18" charset="0"/>
              </a:rPr>
              <a:t>					HKDV </a:t>
            </a:r>
            <a:r>
              <a:rPr lang="tr-TR" dirty="0">
                <a:latin typeface="Times New Roman" pitchFamily="18" charset="0"/>
                <a:cs typeface="Times New Roman" pitchFamily="18" charset="0"/>
              </a:rPr>
              <a:t>yok</a:t>
            </a:r>
          </a:p>
          <a:p>
            <a:pPr marL="0" indent="0">
              <a:buNone/>
            </a:pPr>
            <a:r>
              <a:rPr lang="tr-TR" dirty="0">
                <a:latin typeface="Times New Roman" pitchFamily="18" charset="0"/>
                <a:cs typeface="Times New Roman" pitchFamily="18" charset="0"/>
              </a:rPr>
              <a:t>ARALIK </a:t>
            </a:r>
            <a:r>
              <a:rPr lang="tr-TR" dirty="0" smtClean="0">
                <a:latin typeface="Times New Roman" pitchFamily="18" charset="0"/>
                <a:cs typeface="Times New Roman" pitchFamily="18" charset="0"/>
              </a:rPr>
              <a:t>				HKDV </a:t>
            </a:r>
            <a:r>
              <a:rPr lang="tr-TR" dirty="0">
                <a:latin typeface="Times New Roman" pitchFamily="18" charset="0"/>
                <a:cs typeface="Times New Roman" pitchFamily="18" charset="0"/>
              </a:rPr>
              <a:t>yok</a:t>
            </a:r>
          </a:p>
          <a:p>
            <a:pPr marL="0" indent="0">
              <a:buNone/>
            </a:pPr>
            <a:r>
              <a:rPr lang="tr-TR" b="1" dirty="0">
                <a:latin typeface="Times New Roman" pitchFamily="18" charset="0"/>
                <a:cs typeface="Times New Roman" pitchFamily="18" charset="0"/>
              </a:rPr>
              <a:t>TOPLAM </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34.000 TL</a:t>
            </a: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2137274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lstStyle/>
          <a:p>
            <a:pPr marL="0" indent="0" algn="just">
              <a:buNone/>
            </a:pPr>
            <a:r>
              <a:rPr lang="tr-TR" sz="2000" dirty="0" smtClean="0">
                <a:latin typeface="Times New Roman" pitchFamily="18" charset="0"/>
                <a:cs typeface="Times New Roman" pitchFamily="18" charset="0"/>
              </a:rPr>
              <a:t>	Bu </a:t>
            </a:r>
            <a:r>
              <a:rPr lang="tr-TR" sz="2000" dirty="0">
                <a:latin typeface="Times New Roman" pitchFamily="18" charset="0"/>
                <a:cs typeface="Times New Roman" pitchFamily="18" charset="0"/>
              </a:rPr>
              <a:t>durumda, mükellefin KDV artırım tutarı ve taksit tutarı (6 taksit imkânından yararlandığı </a:t>
            </a:r>
            <a:r>
              <a:rPr lang="tr-TR" sz="2000" dirty="0" smtClean="0">
                <a:latin typeface="Times New Roman" pitchFamily="18" charset="0"/>
                <a:cs typeface="Times New Roman" pitchFamily="18" charset="0"/>
              </a:rPr>
              <a:t>varsayıldığında) aşağıdaki </a:t>
            </a:r>
            <a:r>
              <a:rPr lang="tr-TR" sz="2000" dirty="0">
                <a:latin typeface="Times New Roman" pitchFamily="18" charset="0"/>
                <a:cs typeface="Times New Roman" pitchFamily="18" charset="0"/>
              </a:rPr>
              <a:t>gibi hesaplanacaktır</a:t>
            </a:r>
            <a:r>
              <a:rPr lang="tr-TR" sz="2000" dirty="0" smtClean="0">
                <a:latin typeface="Times New Roman" pitchFamily="18" charset="0"/>
                <a:cs typeface="Times New Roman" pitchFamily="18" charset="0"/>
              </a:rPr>
              <a:t>.</a:t>
            </a:r>
          </a:p>
          <a:p>
            <a:pPr marL="0" indent="0">
              <a:buNone/>
            </a:pPr>
            <a:endParaRPr lang="tr-TR" sz="2000" dirty="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2015 Yılı </a:t>
            </a:r>
            <a:r>
              <a:rPr lang="tr-TR" sz="2000" dirty="0">
                <a:latin typeface="Times New Roman" pitchFamily="18" charset="0"/>
                <a:cs typeface="Times New Roman" pitchFamily="18" charset="0"/>
              </a:rPr>
              <a:t>KDV Artırım </a:t>
            </a:r>
            <a:r>
              <a:rPr lang="tr-TR" sz="2000" dirty="0" smtClean="0">
                <a:latin typeface="Times New Roman" pitchFamily="18" charset="0"/>
                <a:cs typeface="Times New Roman" pitchFamily="18" charset="0"/>
              </a:rPr>
              <a:t>Tutarı; </a:t>
            </a:r>
            <a:r>
              <a:rPr lang="tr-TR" sz="2000" dirty="0">
                <a:latin typeface="Times New Roman" pitchFamily="18" charset="0"/>
                <a:cs typeface="Times New Roman" pitchFamily="18" charset="0"/>
              </a:rPr>
              <a:t>90.000 x %18 = </a:t>
            </a:r>
            <a:r>
              <a:rPr lang="tr-TR" sz="2000" dirty="0" smtClean="0">
                <a:latin typeface="Times New Roman" pitchFamily="18" charset="0"/>
                <a:cs typeface="Times New Roman" pitchFamily="18" charset="0"/>
              </a:rPr>
              <a:t>16.200- </a:t>
            </a:r>
            <a:r>
              <a:rPr lang="tr-TR" sz="2000" dirty="0">
                <a:latin typeface="Times New Roman" pitchFamily="18" charset="0"/>
                <a:cs typeface="Times New Roman" pitchFamily="18" charset="0"/>
              </a:rPr>
              <a:t>TL</a:t>
            </a:r>
          </a:p>
          <a:p>
            <a:pPr marL="0" indent="0">
              <a:buNone/>
            </a:pPr>
            <a:r>
              <a:rPr lang="tr-TR" sz="2000" dirty="0">
                <a:latin typeface="Times New Roman" pitchFamily="18" charset="0"/>
                <a:cs typeface="Times New Roman" pitchFamily="18" charset="0"/>
              </a:rPr>
              <a:t>Taksit Tutarı (16.200 x 1,045) / 6 = 2.821,50 TL</a:t>
            </a:r>
          </a:p>
        </p:txBody>
      </p:sp>
    </p:spTree>
    <p:extLst>
      <p:ext uri="{BB962C8B-B14F-4D97-AF65-F5344CB8AC3E}">
        <p14:creationId xmlns:p14="http://schemas.microsoft.com/office/powerpoint/2010/main" val="1602516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706090"/>
          </a:xfrm>
        </p:spPr>
        <p:txBody>
          <a:bodyPr>
            <a:normAutofit/>
          </a:bodyPr>
          <a:lstStyle/>
          <a:p>
            <a:pPr algn="ctr"/>
            <a:r>
              <a:rPr lang="tr-TR" sz="1800" b="1" dirty="0" smtClean="0">
                <a:solidFill>
                  <a:srgbClr val="FF0000"/>
                </a:solidFill>
              </a:rPr>
              <a:t>NEDİR BU Yİ-ÜFE?</a:t>
            </a:r>
            <a:endParaRPr lang="tr-TR" sz="1800" b="1" dirty="0">
              <a:solidFill>
                <a:srgbClr val="FF0000"/>
              </a:solidFill>
            </a:endParaRPr>
          </a:p>
        </p:txBody>
      </p:sp>
      <p:sp>
        <p:nvSpPr>
          <p:cNvPr id="3" name="İçerik Yer Tutucusu 2"/>
          <p:cNvSpPr>
            <a:spLocks noGrp="1"/>
          </p:cNvSpPr>
          <p:nvPr>
            <p:ph sz="quarter" idx="1"/>
          </p:nvPr>
        </p:nvSpPr>
        <p:spPr>
          <a:xfrm>
            <a:off x="457200" y="1268760"/>
            <a:ext cx="7467600" cy="5205192"/>
          </a:xfrm>
        </p:spPr>
        <p:txBody>
          <a:bodyPr>
            <a:normAutofit/>
          </a:bodyPr>
          <a:lstStyle/>
          <a:p>
            <a:pPr marL="0" indent="0" algn="just">
              <a:buNone/>
            </a:pPr>
            <a:r>
              <a:rPr lang="tr-TR" sz="1800" dirty="0" smtClean="0">
                <a:latin typeface="Times New Roman" pitchFamily="18" charset="0"/>
                <a:cs typeface="Times New Roman" pitchFamily="18" charset="0"/>
              </a:rPr>
              <a:t>	Yİ-ÜFE </a:t>
            </a:r>
            <a:r>
              <a:rPr lang="tr-TR" sz="1800" dirty="0">
                <a:latin typeface="Times New Roman" pitchFamily="18" charset="0"/>
                <a:cs typeface="Times New Roman" pitchFamily="18" charset="0"/>
              </a:rPr>
              <a:t>tutarı, </a:t>
            </a:r>
            <a:r>
              <a:rPr lang="tr-TR" sz="1800" dirty="0" err="1">
                <a:solidFill>
                  <a:srgbClr val="FF0000"/>
                </a:solidFill>
                <a:latin typeface="Times New Roman" pitchFamily="18" charset="0"/>
                <a:cs typeface="Times New Roman" pitchFamily="18" charset="0"/>
              </a:rPr>
              <a:t>fer’i</a:t>
            </a:r>
            <a:r>
              <a:rPr lang="tr-TR" sz="1800" dirty="0">
                <a:solidFill>
                  <a:srgbClr val="FF0000"/>
                </a:solidFill>
                <a:latin typeface="Times New Roman" pitchFamily="18" charset="0"/>
                <a:cs typeface="Times New Roman" pitchFamily="18" charset="0"/>
              </a:rPr>
              <a:t> alacaklar için esas alınan</a:t>
            </a:r>
            <a:r>
              <a:rPr lang="tr-TR" sz="1800" dirty="0">
                <a:latin typeface="Times New Roman" pitchFamily="18" charset="0"/>
                <a:cs typeface="Times New Roman" pitchFamily="18" charset="0"/>
              </a:rPr>
              <a:t> hesaplama yöntemleri kullanılarak tespit edilecektir.</a:t>
            </a:r>
          </a:p>
          <a:p>
            <a:pPr marL="0" indent="0" algn="just">
              <a:buNone/>
            </a:pPr>
            <a:r>
              <a:rPr lang="tr-TR" sz="1800" dirty="0" smtClean="0">
                <a:latin typeface="Times New Roman" pitchFamily="18" charset="0"/>
                <a:cs typeface="Times New Roman" pitchFamily="18" charset="0"/>
              </a:rPr>
              <a:t>	Yİ-ÜFE </a:t>
            </a:r>
            <a:r>
              <a:rPr lang="tr-TR" sz="1800" dirty="0">
                <a:latin typeface="Times New Roman" pitchFamily="18" charset="0"/>
                <a:cs typeface="Times New Roman" pitchFamily="18" charset="0"/>
              </a:rPr>
              <a:t>tutarının hesaplanmasında, 213 sayılı Kanuna göre hesaplanan gecikme faizi ve 6183 sayılı Kanuna göre hesaplanan gecikme zammının hesaplama yöntemi ve hesaplama süreleri değiştirilmeyecek, </a:t>
            </a:r>
            <a:r>
              <a:rPr lang="tr-TR" sz="1800" b="1" dirty="0">
                <a:latin typeface="Times New Roman" pitchFamily="18" charset="0"/>
                <a:cs typeface="Times New Roman" pitchFamily="18" charset="0"/>
              </a:rPr>
              <a:t>sadece aylık gecikme faizi/gecikme zammı oranı yerine Yİ-ÜFE aylık değişim oranları kullanılacaktır.</a:t>
            </a:r>
          </a:p>
          <a:p>
            <a:pPr marL="0" indent="0" algn="just">
              <a:buNone/>
            </a:pPr>
            <a:r>
              <a:rPr lang="tr-TR" sz="1800" dirty="0" smtClean="0">
                <a:latin typeface="Times New Roman" pitchFamily="18" charset="0"/>
                <a:cs typeface="Times New Roman" pitchFamily="18" charset="0"/>
              </a:rPr>
              <a:t>	Ayrıca</a:t>
            </a:r>
            <a:r>
              <a:rPr lang="tr-TR" sz="1800" dirty="0">
                <a:latin typeface="Times New Roman" pitchFamily="18" charset="0"/>
                <a:cs typeface="Times New Roman" pitchFamily="18" charset="0"/>
              </a:rPr>
              <a:t>, Yİ-ÜFE tutarı, 31/10/2016 tarihine kadar (bu tarih dâhil) </a:t>
            </a:r>
            <a:r>
              <a:rPr lang="tr-TR" sz="1800" dirty="0" err="1">
                <a:latin typeface="Times New Roman" pitchFamily="18" charset="0"/>
                <a:cs typeface="Times New Roman" pitchFamily="18" charset="0"/>
              </a:rPr>
              <a:t>TÜİK’in</a:t>
            </a:r>
            <a:r>
              <a:rPr lang="tr-TR" sz="1800" dirty="0">
                <a:latin typeface="Times New Roman" pitchFamily="18" charset="0"/>
                <a:cs typeface="Times New Roman" pitchFamily="18" charset="0"/>
              </a:rPr>
              <a:t> her ay için belirlediği aylık değişim oranları, 1/11/2016 tarihinden itibaren Kanunun yayımlandığı Mayıs 2018 ayı dâhil geçen süreye her ay için aylık </a:t>
            </a:r>
            <a:r>
              <a:rPr lang="tr-TR" sz="1800" b="1" dirty="0">
                <a:solidFill>
                  <a:srgbClr val="FF0000"/>
                </a:solidFill>
                <a:latin typeface="Times New Roman" pitchFamily="18" charset="0"/>
                <a:cs typeface="Times New Roman" pitchFamily="18" charset="0"/>
              </a:rPr>
              <a:t>%0,35</a:t>
            </a:r>
            <a:r>
              <a:rPr lang="tr-TR" sz="1800" dirty="0">
                <a:latin typeface="Times New Roman" pitchFamily="18" charset="0"/>
                <a:cs typeface="Times New Roman" pitchFamily="18" charset="0"/>
              </a:rPr>
              <a:t> oranı esas alınmak suretiyle hesaplanacaktır.</a:t>
            </a:r>
          </a:p>
        </p:txBody>
      </p:sp>
    </p:spTree>
    <p:extLst>
      <p:ext uri="{BB962C8B-B14F-4D97-AF65-F5344CB8AC3E}">
        <p14:creationId xmlns:p14="http://schemas.microsoft.com/office/powerpoint/2010/main" val="32312229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7467600" cy="5853264"/>
          </a:xfrm>
        </p:spPr>
        <p:txBody>
          <a:bodyPr>
            <a:normAutofit/>
          </a:bodyPr>
          <a:lstStyle/>
          <a:p>
            <a:pPr marL="0" indent="0" algn="just">
              <a:buNone/>
            </a:pPr>
            <a:r>
              <a:rPr lang="tr-TR" sz="2000" b="1" dirty="0" smtClean="0">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Örnek (V/D-3-b): </a:t>
            </a:r>
            <a:r>
              <a:rPr lang="tr-TR" sz="2000" dirty="0" smtClean="0">
                <a:latin typeface="Times New Roman" pitchFamily="18" charset="0"/>
                <a:cs typeface="Times New Roman" pitchFamily="18" charset="0"/>
              </a:rPr>
              <a:t>Gelir </a:t>
            </a:r>
            <a:r>
              <a:rPr lang="tr-TR" sz="2000" dirty="0">
                <a:latin typeface="Times New Roman" pitchFamily="18" charset="0"/>
                <a:cs typeface="Times New Roman" pitchFamily="18" charset="0"/>
              </a:rPr>
              <a:t>vergisi mükellefi (A), 2015 yılı için KDV yönünden artırımda bulunmak istemektedir. Söz konusu yılda, KDV’den istisna </a:t>
            </a:r>
            <a:r>
              <a:rPr lang="tr-TR" sz="2000" dirty="0" smtClean="0">
                <a:latin typeface="Times New Roman" pitchFamily="18" charset="0"/>
                <a:cs typeface="Times New Roman" pitchFamily="18" charset="0"/>
              </a:rPr>
              <a:t>işlemlerin </a:t>
            </a:r>
            <a:r>
              <a:rPr lang="tr-TR" sz="2000" dirty="0">
                <a:latin typeface="Times New Roman" pitchFamily="18" charset="0"/>
                <a:cs typeface="Times New Roman" pitchFamily="18" charset="0"/>
              </a:rPr>
              <a:t>yanı sıra bazı dönemlerde </a:t>
            </a:r>
            <a:r>
              <a:rPr lang="tr-TR" sz="2000" dirty="0" smtClean="0">
                <a:latin typeface="Times New Roman" pitchFamily="18" charset="0"/>
                <a:cs typeface="Times New Roman" pitchFamily="18" charset="0"/>
              </a:rPr>
              <a:t>(şubat</a:t>
            </a:r>
            <a:r>
              <a:rPr lang="tr-TR" sz="2000" dirty="0">
                <a:latin typeface="Times New Roman" pitchFamily="18" charset="0"/>
                <a:cs typeface="Times New Roman" pitchFamily="18" charset="0"/>
              </a:rPr>
              <a:t>, Nisan, Mayıs ve Eylül/2015 dönemlerinde) vergiye tabi (KDV beyanını gerektiren) </a:t>
            </a:r>
            <a:r>
              <a:rPr lang="tr-TR" sz="2000" dirty="0" smtClean="0">
                <a:latin typeface="Times New Roman" pitchFamily="18" charset="0"/>
                <a:cs typeface="Times New Roman" pitchFamily="18" charset="0"/>
              </a:rPr>
              <a:t>işlemler </a:t>
            </a:r>
            <a:r>
              <a:rPr lang="tr-TR" sz="2000" dirty="0">
                <a:latin typeface="Times New Roman" pitchFamily="18" charset="0"/>
                <a:cs typeface="Times New Roman" pitchFamily="18" charset="0"/>
              </a:rPr>
              <a:t>de bulunmaktadır.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a:t>
            </a:r>
            <a:r>
              <a:rPr lang="tr-TR" sz="2000" dirty="0">
                <a:latin typeface="Times New Roman" pitchFamily="18" charset="0"/>
                <a:cs typeface="Times New Roman" pitchFamily="18" charset="0"/>
              </a:rPr>
              <a:t>, aynı takvim yılı ile ilgili olarak 30.000 TL gelir vergisi matrah artırımında </a:t>
            </a:r>
            <a:r>
              <a:rPr lang="tr-TR" sz="2000" dirty="0" smtClean="0">
                <a:latin typeface="Times New Roman" pitchFamily="18" charset="0"/>
                <a:cs typeface="Times New Roman" pitchFamily="18" charset="0"/>
              </a:rPr>
              <a:t>bulunmuştur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Mükellefin </a:t>
            </a:r>
            <a:r>
              <a:rPr lang="tr-TR" sz="2000" dirty="0">
                <a:latin typeface="Times New Roman" pitchFamily="18" charset="0"/>
                <a:cs typeface="Times New Roman" pitchFamily="18" charset="0"/>
              </a:rPr>
              <a:t>2015 yılı beyan durumu her bir dönem itibarıyla </a:t>
            </a:r>
            <a:r>
              <a:rPr lang="tr-TR" sz="2000" dirty="0" smtClean="0">
                <a:latin typeface="Times New Roman" pitchFamily="18" charset="0"/>
                <a:cs typeface="Times New Roman" pitchFamily="18" charset="0"/>
              </a:rPr>
              <a:t>aşağıdaki </a:t>
            </a:r>
            <a:r>
              <a:rPr lang="tr-TR" sz="2000" dirty="0">
                <a:latin typeface="Times New Roman" pitchFamily="18" charset="0"/>
                <a:cs typeface="Times New Roman" pitchFamily="18" charset="0"/>
              </a:rPr>
              <a:t>gibidir. </a:t>
            </a:r>
          </a:p>
        </p:txBody>
      </p:sp>
    </p:spTree>
    <p:extLst>
      <p:ext uri="{BB962C8B-B14F-4D97-AF65-F5344CB8AC3E}">
        <p14:creationId xmlns:p14="http://schemas.microsoft.com/office/powerpoint/2010/main" val="41968752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buNone/>
            </a:pPr>
            <a:r>
              <a:rPr lang="tr-TR" sz="2000" b="1" dirty="0" smtClean="0">
                <a:latin typeface="Times New Roman" pitchFamily="18" charset="0"/>
                <a:cs typeface="Times New Roman" pitchFamily="18" charset="0"/>
              </a:rPr>
              <a:t>DÖNEM		 </a:t>
            </a:r>
            <a:r>
              <a:rPr lang="tr-TR" sz="2000" b="1" dirty="0">
                <a:latin typeface="Times New Roman" pitchFamily="18" charset="0"/>
                <a:cs typeface="Times New Roman" pitchFamily="18" charset="0"/>
              </a:rPr>
              <a:t>HESAPLANAN KDV (HKDV) BEYANI</a:t>
            </a:r>
          </a:p>
          <a:p>
            <a:pPr marL="0" indent="0">
              <a:buNone/>
            </a:pPr>
            <a:r>
              <a:rPr lang="tr-TR" sz="2000" dirty="0">
                <a:latin typeface="Times New Roman" pitchFamily="18" charset="0"/>
                <a:cs typeface="Times New Roman" pitchFamily="18" charset="0"/>
              </a:rPr>
              <a:t>OCAK </a:t>
            </a:r>
            <a:r>
              <a:rPr lang="tr-TR" sz="2000" dirty="0" smtClean="0">
                <a:latin typeface="Times New Roman" pitchFamily="18" charset="0"/>
                <a:cs typeface="Times New Roman" pitchFamily="18" charset="0"/>
              </a:rPr>
              <a:t>					HKDV </a:t>
            </a:r>
            <a:r>
              <a:rPr lang="tr-TR" sz="2000" dirty="0">
                <a:latin typeface="Times New Roman" pitchFamily="18" charset="0"/>
                <a:cs typeface="Times New Roman" pitchFamily="18" charset="0"/>
              </a:rPr>
              <a:t>yok</a:t>
            </a:r>
          </a:p>
          <a:p>
            <a:pPr marL="0" indent="0">
              <a:buNone/>
            </a:pPr>
            <a:r>
              <a:rPr lang="tr-TR" sz="2000" dirty="0" smtClean="0">
                <a:solidFill>
                  <a:srgbClr val="FF0000"/>
                </a:solidFill>
                <a:latin typeface="Times New Roman" pitchFamily="18" charset="0"/>
                <a:cs typeface="Times New Roman" pitchFamily="18" charset="0"/>
              </a:rPr>
              <a:t>ŞUBAT 					</a:t>
            </a:r>
            <a:r>
              <a:rPr lang="tr-TR" sz="2000" b="1" dirty="0" smtClean="0">
                <a:solidFill>
                  <a:srgbClr val="FF0000"/>
                </a:solidFill>
                <a:latin typeface="Times New Roman" pitchFamily="18" charset="0"/>
                <a:cs typeface="Times New Roman" pitchFamily="18" charset="0"/>
              </a:rPr>
              <a:t>31.500 </a:t>
            </a:r>
            <a:r>
              <a:rPr lang="tr-TR" sz="2000" b="1" dirty="0">
                <a:solidFill>
                  <a:srgbClr val="FF0000"/>
                </a:solidFill>
                <a:latin typeface="Times New Roman" pitchFamily="18" charset="0"/>
                <a:cs typeface="Times New Roman" pitchFamily="18" charset="0"/>
              </a:rPr>
              <a:t>TL</a:t>
            </a:r>
          </a:p>
          <a:p>
            <a:pPr marL="0" indent="0">
              <a:buNone/>
            </a:pPr>
            <a:r>
              <a:rPr lang="tr-TR" sz="2000" dirty="0">
                <a:latin typeface="Times New Roman" pitchFamily="18" charset="0"/>
                <a:cs typeface="Times New Roman" pitchFamily="18" charset="0"/>
              </a:rPr>
              <a:t>MART </a:t>
            </a:r>
            <a:r>
              <a:rPr lang="tr-TR" sz="2000" dirty="0" smtClean="0">
                <a:latin typeface="Times New Roman" pitchFamily="18" charset="0"/>
                <a:cs typeface="Times New Roman" pitchFamily="18" charset="0"/>
              </a:rPr>
              <a:t>					HKDV </a:t>
            </a:r>
            <a:r>
              <a:rPr lang="tr-TR" sz="2000" dirty="0">
                <a:latin typeface="Times New Roman" pitchFamily="18" charset="0"/>
                <a:cs typeface="Times New Roman" pitchFamily="18" charset="0"/>
              </a:rPr>
              <a:t>yok</a:t>
            </a:r>
          </a:p>
          <a:p>
            <a:pPr marL="0" indent="0">
              <a:buNone/>
            </a:pPr>
            <a:r>
              <a:rPr lang="tr-TR" sz="2000" dirty="0" smtClean="0">
                <a:solidFill>
                  <a:srgbClr val="FF0000"/>
                </a:solidFill>
                <a:latin typeface="Times New Roman" pitchFamily="18" charset="0"/>
                <a:cs typeface="Times New Roman" pitchFamily="18" charset="0"/>
              </a:rPr>
              <a:t>NİSAN 					</a:t>
            </a:r>
            <a:r>
              <a:rPr lang="tr-TR" sz="2000" b="1" dirty="0" smtClean="0">
                <a:solidFill>
                  <a:srgbClr val="FF0000"/>
                </a:solidFill>
                <a:latin typeface="Times New Roman" pitchFamily="18" charset="0"/>
                <a:cs typeface="Times New Roman" pitchFamily="18" charset="0"/>
              </a:rPr>
              <a:t>30.000 </a:t>
            </a:r>
            <a:r>
              <a:rPr lang="tr-TR" sz="2000" b="1" dirty="0">
                <a:solidFill>
                  <a:srgbClr val="FF0000"/>
                </a:solidFill>
                <a:latin typeface="Times New Roman" pitchFamily="18" charset="0"/>
                <a:cs typeface="Times New Roman" pitchFamily="18" charset="0"/>
              </a:rPr>
              <a:t>TL</a:t>
            </a:r>
          </a:p>
          <a:p>
            <a:pPr marL="0" indent="0">
              <a:buNone/>
            </a:pPr>
            <a:r>
              <a:rPr lang="tr-TR" sz="2000" dirty="0">
                <a:solidFill>
                  <a:srgbClr val="FF0000"/>
                </a:solidFill>
                <a:latin typeface="Times New Roman" pitchFamily="18" charset="0"/>
                <a:cs typeface="Times New Roman" pitchFamily="18" charset="0"/>
              </a:rPr>
              <a:t>MAYIS </a:t>
            </a:r>
            <a:r>
              <a:rPr lang="tr-TR" sz="2000" dirty="0" smtClean="0">
                <a:solidFill>
                  <a:srgbClr val="FF0000"/>
                </a:solidFill>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49.000 </a:t>
            </a:r>
            <a:r>
              <a:rPr lang="tr-TR" sz="2000" b="1" dirty="0">
                <a:solidFill>
                  <a:srgbClr val="FF0000"/>
                </a:solidFill>
                <a:latin typeface="Times New Roman" pitchFamily="18" charset="0"/>
                <a:cs typeface="Times New Roman" pitchFamily="18" charset="0"/>
              </a:rPr>
              <a:t>TL</a:t>
            </a:r>
          </a:p>
          <a:p>
            <a:pPr marL="0" indent="0">
              <a:buNone/>
            </a:pPr>
            <a:r>
              <a:rPr lang="tr-TR" sz="2000" dirty="0" smtClean="0">
                <a:latin typeface="Times New Roman" pitchFamily="18" charset="0"/>
                <a:cs typeface="Times New Roman" pitchFamily="18" charset="0"/>
              </a:rPr>
              <a:t>HAZİRAN 				HKDV </a:t>
            </a:r>
            <a:r>
              <a:rPr lang="tr-TR" sz="2000" dirty="0">
                <a:latin typeface="Times New Roman" pitchFamily="18" charset="0"/>
                <a:cs typeface="Times New Roman" pitchFamily="18" charset="0"/>
              </a:rPr>
              <a:t>yok</a:t>
            </a:r>
          </a:p>
          <a:p>
            <a:pPr marL="0" indent="0">
              <a:buNone/>
            </a:pPr>
            <a:r>
              <a:rPr lang="tr-TR" sz="2000" dirty="0">
                <a:latin typeface="Times New Roman" pitchFamily="18" charset="0"/>
                <a:cs typeface="Times New Roman" pitchFamily="18" charset="0"/>
              </a:rPr>
              <a:t>TEMMUZ </a:t>
            </a:r>
            <a:r>
              <a:rPr lang="tr-TR" sz="2000" dirty="0" smtClean="0">
                <a:latin typeface="Times New Roman" pitchFamily="18" charset="0"/>
                <a:cs typeface="Times New Roman" pitchFamily="18" charset="0"/>
              </a:rPr>
              <a:t>				HKDV </a:t>
            </a:r>
            <a:r>
              <a:rPr lang="tr-TR" sz="2000" dirty="0">
                <a:latin typeface="Times New Roman" pitchFamily="18" charset="0"/>
                <a:cs typeface="Times New Roman" pitchFamily="18" charset="0"/>
              </a:rPr>
              <a:t>yok</a:t>
            </a:r>
          </a:p>
          <a:p>
            <a:pPr marL="0" indent="0">
              <a:buNone/>
            </a:pPr>
            <a:r>
              <a:rPr lang="tr-TR" sz="2000" dirty="0">
                <a:latin typeface="Times New Roman" pitchFamily="18" charset="0"/>
                <a:cs typeface="Times New Roman" pitchFamily="18" charset="0"/>
              </a:rPr>
              <a:t>AĞUSTOS </a:t>
            </a:r>
            <a:r>
              <a:rPr lang="tr-TR" sz="2000" dirty="0" smtClean="0">
                <a:latin typeface="Times New Roman" pitchFamily="18" charset="0"/>
                <a:cs typeface="Times New Roman" pitchFamily="18" charset="0"/>
              </a:rPr>
              <a:t>				HKDV </a:t>
            </a:r>
            <a:r>
              <a:rPr lang="tr-TR" sz="2000" dirty="0">
                <a:latin typeface="Times New Roman" pitchFamily="18" charset="0"/>
                <a:cs typeface="Times New Roman" pitchFamily="18" charset="0"/>
              </a:rPr>
              <a:t>yok</a:t>
            </a:r>
          </a:p>
          <a:p>
            <a:pPr marL="0" indent="0">
              <a:buNone/>
            </a:pPr>
            <a:r>
              <a:rPr lang="tr-TR" sz="2000" dirty="0">
                <a:solidFill>
                  <a:srgbClr val="FF0000"/>
                </a:solidFill>
                <a:latin typeface="Times New Roman" pitchFamily="18" charset="0"/>
                <a:cs typeface="Times New Roman" pitchFamily="18" charset="0"/>
              </a:rPr>
              <a:t>EYLÜL </a:t>
            </a:r>
            <a:r>
              <a:rPr lang="tr-TR" sz="2000" dirty="0" smtClean="0">
                <a:solidFill>
                  <a:srgbClr val="FF0000"/>
                </a:solidFill>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38.000 </a:t>
            </a:r>
            <a:r>
              <a:rPr lang="tr-TR" sz="2000" b="1" dirty="0">
                <a:solidFill>
                  <a:srgbClr val="FF0000"/>
                </a:solidFill>
                <a:latin typeface="Times New Roman" pitchFamily="18" charset="0"/>
                <a:cs typeface="Times New Roman" pitchFamily="18" charset="0"/>
              </a:rPr>
              <a:t>TL</a:t>
            </a:r>
          </a:p>
          <a:p>
            <a:pPr marL="0" indent="0">
              <a:buNone/>
            </a:pPr>
            <a:r>
              <a:rPr lang="tr-TR" sz="2000" dirty="0" smtClean="0">
                <a:latin typeface="Times New Roman" pitchFamily="18" charset="0"/>
                <a:cs typeface="Times New Roman" pitchFamily="18" charset="0"/>
              </a:rPr>
              <a:t>EKİM 					HKDV </a:t>
            </a:r>
            <a:r>
              <a:rPr lang="tr-TR" sz="2000" dirty="0">
                <a:latin typeface="Times New Roman" pitchFamily="18" charset="0"/>
                <a:cs typeface="Times New Roman" pitchFamily="18" charset="0"/>
              </a:rPr>
              <a:t>yok</a:t>
            </a:r>
          </a:p>
          <a:p>
            <a:pPr marL="0" indent="0">
              <a:buNone/>
            </a:pPr>
            <a:r>
              <a:rPr lang="tr-TR" sz="2000" dirty="0">
                <a:latin typeface="Times New Roman" pitchFamily="18" charset="0"/>
                <a:cs typeface="Times New Roman" pitchFamily="18" charset="0"/>
              </a:rPr>
              <a:t>KASIM </a:t>
            </a:r>
            <a:r>
              <a:rPr lang="tr-TR" sz="2000" dirty="0" smtClean="0">
                <a:latin typeface="Times New Roman" pitchFamily="18" charset="0"/>
                <a:cs typeface="Times New Roman" pitchFamily="18" charset="0"/>
              </a:rPr>
              <a:t>					HKDV </a:t>
            </a:r>
            <a:r>
              <a:rPr lang="tr-TR" sz="2000" dirty="0">
                <a:latin typeface="Times New Roman" pitchFamily="18" charset="0"/>
                <a:cs typeface="Times New Roman" pitchFamily="18" charset="0"/>
              </a:rPr>
              <a:t>yok</a:t>
            </a:r>
          </a:p>
          <a:p>
            <a:pPr marL="0" indent="0">
              <a:buNone/>
            </a:pPr>
            <a:r>
              <a:rPr lang="tr-TR" sz="2000" dirty="0" smtClean="0">
                <a:latin typeface="Times New Roman" pitchFamily="18" charset="0"/>
                <a:cs typeface="Times New Roman" pitchFamily="18" charset="0"/>
              </a:rPr>
              <a:t>ARALIK				HKDV </a:t>
            </a:r>
            <a:r>
              <a:rPr lang="tr-TR" sz="2000" dirty="0">
                <a:latin typeface="Times New Roman" pitchFamily="18" charset="0"/>
                <a:cs typeface="Times New Roman" pitchFamily="18" charset="0"/>
              </a:rPr>
              <a:t>yok</a:t>
            </a:r>
          </a:p>
          <a:p>
            <a:pPr marL="0" indent="0">
              <a:buNone/>
            </a:pPr>
            <a:r>
              <a:rPr lang="tr-TR" sz="2000" b="1" dirty="0">
                <a:latin typeface="Times New Roman" pitchFamily="18" charset="0"/>
                <a:cs typeface="Times New Roman" pitchFamily="18" charset="0"/>
              </a:rPr>
              <a:t>TOPLAM </a:t>
            </a:r>
            <a:r>
              <a:rPr lang="tr-TR" sz="2000" b="1" dirty="0" smtClean="0">
                <a:latin typeface="Times New Roman" pitchFamily="18" charset="0"/>
                <a:cs typeface="Times New Roman" pitchFamily="18" charset="0"/>
              </a:rPr>
              <a:t>				148.500 </a:t>
            </a:r>
            <a:r>
              <a:rPr lang="tr-TR" sz="2000" b="1" dirty="0">
                <a:latin typeface="Times New Roman" pitchFamily="18" charset="0"/>
                <a:cs typeface="Times New Roman" pitchFamily="18" charset="0"/>
              </a:rPr>
              <a:t>TL</a:t>
            </a:r>
          </a:p>
        </p:txBody>
      </p:sp>
    </p:spTree>
    <p:extLst>
      <p:ext uri="{BB962C8B-B14F-4D97-AF65-F5344CB8AC3E}">
        <p14:creationId xmlns:p14="http://schemas.microsoft.com/office/powerpoint/2010/main" val="38299990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467600" cy="5565232"/>
          </a:xfrm>
        </p:spPr>
        <p:txBody>
          <a:bodyPr/>
          <a:lstStyle/>
          <a:p>
            <a:pPr marL="0" indent="0" algn="just">
              <a:buNone/>
            </a:pPr>
            <a:r>
              <a:rPr lang="tr-TR" dirty="0" smtClean="0"/>
              <a:t>	</a:t>
            </a:r>
            <a:r>
              <a:rPr lang="tr-TR" sz="2000" dirty="0" smtClean="0">
                <a:latin typeface="Times New Roman" pitchFamily="18" charset="0"/>
                <a:cs typeface="Times New Roman" pitchFamily="18" charset="0"/>
              </a:rPr>
              <a:t>Bu </a:t>
            </a:r>
            <a:r>
              <a:rPr lang="tr-TR" sz="2000" dirty="0">
                <a:latin typeface="Times New Roman" pitchFamily="18" charset="0"/>
                <a:cs typeface="Times New Roman" pitchFamily="18" charset="0"/>
              </a:rPr>
              <a:t>durumda, mükellefin KDV artırım tutarı ve taksit tutarı </a:t>
            </a:r>
            <a:r>
              <a:rPr lang="tr-TR" sz="2000" dirty="0" smtClean="0">
                <a:latin typeface="Times New Roman" pitchFamily="18" charset="0"/>
                <a:cs typeface="Times New Roman" pitchFamily="18" charset="0"/>
              </a:rPr>
              <a:t>(</a:t>
            </a:r>
            <a:r>
              <a:rPr lang="tr-TR" sz="2000" dirty="0">
                <a:latin typeface="Times New Roman" pitchFamily="18" charset="0"/>
                <a:cs typeface="Times New Roman" pitchFamily="18" charset="0"/>
              </a:rPr>
              <a:t>6</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taksit imkânından yararlandığı </a:t>
            </a:r>
            <a:r>
              <a:rPr lang="tr-TR" sz="2000" dirty="0" smtClean="0">
                <a:latin typeface="Times New Roman" pitchFamily="18" charset="0"/>
                <a:cs typeface="Times New Roman" pitchFamily="18" charset="0"/>
              </a:rPr>
              <a:t>varsayıldığında) aşağıdaki </a:t>
            </a:r>
            <a:r>
              <a:rPr lang="tr-TR" sz="2000" dirty="0">
                <a:latin typeface="Times New Roman" pitchFamily="18" charset="0"/>
                <a:cs typeface="Times New Roman" pitchFamily="18" charset="0"/>
              </a:rPr>
              <a:t>gibi </a:t>
            </a:r>
            <a:r>
              <a:rPr lang="tr-TR" sz="2000" dirty="0" smtClean="0">
                <a:latin typeface="Times New Roman" pitchFamily="18" charset="0"/>
                <a:cs typeface="Times New Roman" pitchFamily="18" charset="0"/>
              </a:rPr>
              <a:t>hesaplanacaktır.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2015 </a:t>
            </a:r>
            <a:r>
              <a:rPr lang="tr-TR" sz="2000" dirty="0">
                <a:latin typeface="Times New Roman" pitchFamily="18" charset="0"/>
                <a:cs typeface="Times New Roman" pitchFamily="18" charset="0"/>
              </a:rPr>
              <a:t>Yılı KDV Artırım Tutarı:</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1) 148.500 </a:t>
            </a:r>
            <a:r>
              <a:rPr lang="tr-TR" sz="2000" dirty="0">
                <a:latin typeface="Times New Roman" pitchFamily="18" charset="0"/>
                <a:cs typeface="Times New Roman" pitchFamily="18" charset="0"/>
              </a:rPr>
              <a:t>x </a:t>
            </a:r>
            <a:r>
              <a:rPr lang="tr-TR" sz="2000" dirty="0" smtClean="0">
                <a:latin typeface="Times New Roman" pitchFamily="18" charset="0"/>
                <a:cs typeface="Times New Roman" pitchFamily="18" charset="0"/>
              </a:rPr>
              <a:t>%2,5 </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3.712,50-TL. </a:t>
            </a:r>
          </a:p>
          <a:p>
            <a:pPr marL="0" indent="0" algn="just">
              <a:buNone/>
            </a:pPr>
            <a:r>
              <a:rPr lang="tr-TR" sz="2000" dirty="0" smtClean="0">
                <a:latin typeface="Times New Roman" pitchFamily="18" charset="0"/>
                <a:cs typeface="Times New Roman" pitchFamily="18" charset="0"/>
              </a:rPr>
              <a:t>2) 30.000 </a:t>
            </a:r>
            <a:r>
              <a:rPr lang="tr-TR" sz="2000" dirty="0">
                <a:latin typeface="Times New Roman" pitchFamily="18" charset="0"/>
                <a:cs typeface="Times New Roman" pitchFamily="18" charset="0"/>
              </a:rPr>
              <a:t>x %18 = 5.400 </a:t>
            </a:r>
            <a:r>
              <a:rPr lang="tr-TR" sz="2000" dirty="0" smtClean="0">
                <a:latin typeface="Times New Roman" pitchFamily="18" charset="0"/>
                <a:cs typeface="Times New Roman" pitchFamily="18" charset="0"/>
              </a:rPr>
              <a:t>TL.</a:t>
            </a:r>
          </a:p>
          <a:p>
            <a:pPr marL="0" lvl="0" indent="0" algn="just">
              <a:buClr>
                <a:srgbClr val="FE8637"/>
              </a:buClr>
              <a:buNone/>
            </a:pPr>
            <a:r>
              <a:rPr lang="tr-TR" sz="2000" dirty="0">
                <a:solidFill>
                  <a:prstClr val="black"/>
                </a:solidFill>
                <a:latin typeface="Times New Roman" pitchFamily="18" charset="0"/>
                <a:cs typeface="Times New Roman" pitchFamily="18" charset="0"/>
              </a:rPr>
              <a:t>KDV artırım tutarı bu tutarlardan </a:t>
            </a:r>
            <a:r>
              <a:rPr lang="tr-TR" sz="2000" dirty="0" smtClean="0">
                <a:solidFill>
                  <a:prstClr val="black"/>
                </a:solidFill>
                <a:latin typeface="Times New Roman" pitchFamily="18" charset="0"/>
                <a:cs typeface="Times New Roman" pitchFamily="18" charset="0"/>
              </a:rPr>
              <a:t>büyük</a:t>
            </a:r>
            <a:r>
              <a:rPr lang="tr-TR" sz="2000" dirty="0" smtClean="0">
                <a:latin typeface="Times New Roman" pitchFamily="18" charset="0"/>
                <a:cs typeface="Times New Roman" pitchFamily="18" charset="0"/>
              </a:rPr>
              <a:t>    </a:t>
            </a:r>
            <a:r>
              <a:rPr lang="tr-TR" sz="2000" b="1" dirty="0">
                <a:latin typeface="Times New Roman" pitchFamily="18" charset="0"/>
                <a:cs typeface="Times New Roman" pitchFamily="18" charset="0"/>
              </a:rPr>
              <a:t>5.400 TL olacaktır.</a:t>
            </a:r>
          </a:p>
          <a:p>
            <a:pPr marL="0" indent="0" algn="just">
              <a:buNone/>
            </a:pP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Taksit </a:t>
            </a:r>
            <a:r>
              <a:rPr lang="tr-TR" sz="2000" dirty="0">
                <a:latin typeface="Times New Roman" pitchFamily="18" charset="0"/>
                <a:cs typeface="Times New Roman" pitchFamily="18" charset="0"/>
              </a:rPr>
              <a:t>Tutarı ise [(5.400 x </a:t>
            </a:r>
            <a:r>
              <a:rPr lang="tr-TR" sz="2000" dirty="0" smtClean="0">
                <a:latin typeface="Times New Roman" pitchFamily="18" charset="0"/>
                <a:cs typeface="Times New Roman" pitchFamily="18" charset="0"/>
              </a:rPr>
              <a:t>1,045) </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6] </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940,50- </a:t>
            </a:r>
            <a:r>
              <a:rPr lang="tr-TR" sz="2000" dirty="0">
                <a:latin typeface="Times New Roman" pitchFamily="18" charset="0"/>
                <a:cs typeface="Times New Roman" pitchFamily="18" charset="0"/>
              </a:rPr>
              <a:t>TL </a:t>
            </a:r>
            <a:r>
              <a:rPr lang="tr-TR" sz="2000" dirty="0" smtClean="0">
                <a:latin typeface="Times New Roman" pitchFamily="18" charset="0"/>
                <a:cs typeface="Times New Roman" pitchFamily="18" charset="0"/>
              </a:rPr>
              <a:t>olacaktır</a:t>
            </a:r>
            <a:r>
              <a:rPr lang="tr-TR" sz="2000" dirty="0" smtClean="0">
                <a:latin typeface="Times New Roman" pitchFamily="18" charset="0"/>
                <a:cs typeface="Times New Roman" pitchFamily="18" charset="0"/>
              </a:rPr>
              <a:t>.</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Görüldüğü gibi burada karşılaştırma yapılmakta ve yüksek olan rakam beyan edilmektedir.</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5347905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20688"/>
            <a:ext cx="7467600" cy="5976664"/>
          </a:xfrm>
        </p:spPr>
        <p:txBody>
          <a:bodyPr>
            <a:normAutofit fontScale="77500" lnSpcReduction="20000"/>
          </a:bodyPr>
          <a:lstStyle/>
          <a:p>
            <a:pPr marL="0" indent="0" algn="just">
              <a:buNone/>
            </a:pPr>
            <a:r>
              <a:rPr lang="tr-TR" sz="2300" dirty="0" smtClean="0">
                <a:solidFill>
                  <a:srgbClr val="FF0000"/>
                </a:solidFill>
                <a:latin typeface="Times New Roman" pitchFamily="18" charset="0"/>
                <a:cs typeface="Times New Roman" pitchFamily="18" charset="0"/>
              </a:rPr>
              <a:t>	Örnek 26: </a:t>
            </a:r>
            <a:r>
              <a:rPr lang="tr-TR" sz="2300" dirty="0" smtClean="0">
                <a:latin typeface="Times New Roman" pitchFamily="18" charset="0"/>
                <a:cs typeface="Times New Roman" pitchFamily="18" charset="0"/>
              </a:rPr>
              <a:t>2016 </a:t>
            </a:r>
            <a:r>
              <a:rPr lang="tr-TR" sz="2300" dirty="0">
                <a:latin typeface="Times New Roman" pitchFamily="18" charset="0"/>
                <a:cs typeface="Times New Roman" pitchFamily="18" charset="0"/>
              </a:rPr>
              <a:t>takvim yılına ilişkin olarak sadece 3 dönemde vergili işlemleri bulunan ve yılın 9 döneminde beyanname verip, 3 döneminde vermemiş olan gelir vergisi mükellefi (B)’</a:t>
            </a:r>
            <a:r>
              <a:rPr lang="tr-TR" sz="2300" dirty="0" err="1">
                <a:latin typeface="Times New Roman" pitchFamily="18" charset="0"/>
                <a:cs typeface="Times New Roman" pitchFamily="18" charset="0"/>
              </a:rPr>
              <a:t>nin</a:t>
            </a:r>
            <a:r>
              <a:rPr lang="tr-TR" sz="2300" dirty="0">
                <a:latin typeface="Times New Roman" pitchFamily="18" charset="0"/>
                <a:cs typeface="Times New Roman" pitchFamily="18" charset="0"/>
              </a:rPr>
              <a:t> KDV beyan durumu aşağıdaki gibidir.</a:t>
            </a:r>
          </a:p>
          <a:p>
            <a:pPr marL="0" indent="0">
              <a:buNone/>
            </a:pPr>
            <a:r>
              <a:rPr lang="tr-TR" sz="2300" dirty="0" smtClean="0">
                <a:latin typeface="Times New Roman" pitchFamily="18" charset="0"/>
                <a:cs typeface="Times New Roman" pitchFamily="18" charset="0"/>
              </a:rPr>
              <a:t>	Mükellef </a:t>
            </a:r>
            <a:r>
              <a:rPr lang="tr-TR" sz="2300" dirty="0">
                <a:latin typeface="Times New Roman" pitchFamily="18" charset="0"/>
                <a:cs typeface="Times New Roman" pitchFamily="18" charset="0"/>
              </a:rPr>
              <a:t>2016 yılı ile ilgili olarak </a:t>
            </a:r>
            <a:r>
              <a:rPr lang="tr-TR" sz="2300" b="1" dirty="0">
                <a:latin typeface="Times New Roman" pitchFamily="18" charset="0"/>
                <a:cs typeface="Times New Roman" pitchFamily="18" charset="0"/>
              </a:rPr>
              <a:t>30.000 TL </a:t>
            </a:r>
            <a:r>
              <a:rPr lang="tr-TR" sz="2300" dirty="0">
                <a:latin typeface="Times New Roman" pitchFamily="18" charset="0"/>
                <a:cs typeface="Times New Roman" pitchFamily="18" charset="0"/>
              </a:rPr>
              <a:t>gelir vergisi matrah artırımında bulunmuştur.</a:t>
            </a:r>
          </a:p>
          <a:p>
            <a:pPr marL="0" indent="0">
              <a:buNone/>
            </a:pPr>
            <a:r>
              <a:rPr lang="tr-TR" sz="2300" b="1" dirty="0" smtClean="0">
                <a:latin typeface="Times New Roman" pitchFamily="18" charset="0"/>
                <a:cs typeface="Times New Roman" pitchFamily="18" charset="0"/>
              </a:rPr>
              <a:t>DÖNEM		HESAPLANAN </a:t>
            </a:r>
            <a:r>
              <a:rPr lang="tr-TR" sz="2300" b="1" dirty="0">
                <a:latin typeface="Times New Roman" pitchFamily="18" charset="0"/>
                <a:cs typeface="Times New Roman" pitchFamily="18" charset="0"/>
              </a:rPr>
              <a:t>KDV (HKDV) BEYANI</a:t>
            </a:r>
          </a:p>
          <a:p>
            <a:pPr marL="0" indent="0">
              <a:buNone/>
            </a:pPr>
            <a:r>
              <a:rPr lang="tr-TR" sz="2300" dirty="0" smtClean="0">
                <a:latin typeface="Times New Roman" pitchFamily="18" charset="0"/>
                <a:cs typeface="Times New Roman" pitchFamily="18" charset="0"/>
              </a:rPr>
              <a:t>OCAK			HKDV </a:t>
            </a:r>
            <a:r>
              <a:rPr lang="tr-TR" sz="2300" dirty="0">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ŞUBAT			</a:t>
            </a:r>
            <a:r>
              <a:rPr lang="tr-TR" sz="2300" dirty="0" smtClean="0">
                <a:solidFill>
                  <a:srgbClr val="FF0000"/>
                </a:solidFill>
                <a:latin typeface="Times New Roman" pitchFamily="18" charset="0"/>
                <a:cs typeface="Times New Roman" pitchFamily="18" charset="0"/>
              </a:rPr>
              <a:t>Beyanname </a:t>
            </a:r>
            <a:r>
              <a:rPr lang="tr-TR" sz="2300" dirty="0">
                <a:solidFill>
                  <a:srgbClr val="FF0000"/>
                </a:solidFill>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MART			HKDV </a:t>
            </a:r>
            <a:r>
              <a:rPr lang="tr-TR" sz="2300" dirty="0">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NİSAN			30.000 </a:t>
            </a:r>
            <a:r>
              <a:rPr lang="tr-TR" sz="2300" dirty="0">
                <a:latin typeface="Times New Roman" pitchFamily="18" charset="0"/>
                <a:cs typeface="Times New Roman" pitchFamily="18" charset="0"/>
              </a:rPr>
              <a:t>TL</a:t>
            </a:r>
          </a:p>
          <a:p>
            <a:pPr marL="0" indent="0">
              <a:buNone/>
            </a:pPr>
            <a:r>
              <a:rPr lang="tr-TR" sz="2300" dirty="0" smtClean="0">
                <a:latin typeface="Times New Roman" pitchFamily="18" charset="0"/>
                <a:cs typeface="Times New Roman" pitchFamily="18" charset="0"/>
              </a:rPr>
              <a:t>MAYIS			48.000 </a:t>
            </a:r>
            <a:r>
              <a:rPr lang="tr-TR" sz="2300" dirty="0">
                <a:latin typeface="Times New Roman" pitchFamily="18" charset="0"/>
                <a:cs typeface="Times New Roman" pitchFamily="18" charset="0"/>
              </a:rPr>
              <a:t>TL</a:t>
            </a:r>
          </a:p>
          <a:p>
            <a:pPr marL="0" indent="0">
              <a:buNone/>
            </a:pPr>
            <a:r>
              <a:rPr lang="tr-TR" sz="2300" dirty="0" smtClean="0">
                <a:latin typeface="Times New Roman" pitchFamily="18" charset="0"/>
                <a:cs typeface="Times New Roman" pitchFamily="18" charset="0"/>
              </a:rPr>
              <a:t>HAZİRAN		</a:t>
            </a:r>
            <a:r>
              <a:rPr lang="tr-TR" sz="2300" dirty="0" smtClean="0">
                <a:solidFill>
                  <a:srgbClr val="FF0000"/>
                </a:solidFill>
                <a:latin typeface="Times New Roman" pitchFamily="18" charset="0"/>
                <a:cs typeface="Times New Roman" pitchFamily="18" charset="0"/>
              </a:rPr>
              <a:t>Beyanname </a:t>
            </a:r>
            <a:r>
              <a:rPr lang="tr-TR" sz="2300" dirty="0">
                <a:solidFill>
                  <a:srgbClr val="FF0000"/>
                </a:solidFill>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TEMMUZ		HKDV </a:t>
            </a:r>
            <a:r>
              <a:rPr lang="tr-TR" sz="2300" dirty="0">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AĞUSTOS		HKDV </a:t>
            </a:r>
            <a:r>
              <a:rPr lang="tr-TR" sz="2300" dirty="0">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EYLÜL			36.000 </a:t>
            </a:r>
            <a:r>
              <a:rPr lang="tr-TR" sz="2300" dirty="0">
                <a:latin typeface="Times New Roman" pitchFamily="18" charset="0"/>
                <a:cs typeface="Times New Roman" pitchFamily="18" charset="0"/>
              </a:rPr>
              <a:t>TL</a:t>
            </a:r>
          </a:p>
          <a:p>
            <a:pPr marL="0" indent="0">
              <a:buNone/>
            </a:pPr>
            <a:r>
              <a:rPr lang="tr-TR" sz="2300" dirty="0" smtClean="0">
                <a:latin typeface="Times New Roman" pitchFamily="18" charset="0"/>
                <a:cs typeface="Times New Roman" pitchFamily="18" charset="0"/>
              </a:rPr>
              <a:t>EKİM			HKDV </a:t>
            </a:r>
            <a:r>
              <a:rPr lang="tr-TR" sz="2300" dirty="0">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KASIM			</a:t>
            </a:r>
            <a:r>
              <a:rPr lang="tr-TR" sz="2300" dirty="0" smtClean="0">
                <a:solidFill>
                  <a:srgbClr val="FF0000"/>
                </a:solidFill>
                <a:latin typeface="Times New Roman" pitchFamily="18" charset="0"/>
                <a:cs typeface="Times New Roman" pitchFamily="18" charset="0"/>
              </a:rPr>
              <a:t>Beyanname </a:t>
            </a:r>
            <a:r>
              <a:rPr lang="tr-TR" sz="2300" dirty="0">
                <a:solidFill>
                  <a:srgbClr val="FF0000"/>
                </a:solidFill>
                <a:latin typeface="Times New Roman" pitchFamily="18" charset="0"/>
                <a:cs typeface="Times New Roman" pitchFamily="18" charset="0"/>
              </a:rPr>
              <a:t>yok</a:t>
            </a:r>
          </a:p>
          <a:p>
            <a:pPr marL="0" indent="0">
              <a:buNone/>
            </a:pPr>
            <a:r>
              <a:rPr lang="tr-TR" sz="2300" dirty="0" smtClean="0">
                <a:latin typeface="Times New Roman" pitchFamily="18" charset="0"/>
                <a:cs typeface="Times New Roman" pitchFamily="18" charset="0"/>
              </a:rPr>
              <a:t>ARALIK			HKDV </a:t>
            </a:r>
            <a:r>
              <a:rPr lang="tr-TR" sz="2300" dirty="0">
                <a:latin typeface="Times New Roman" pitchFamily="18" charset="0"/>
                <a:cs typeface="Times New Roman" pitchFamily="18" charset="0"/>
              </a:rPr>
              <a:t>yok</a:t>
            </a:r>
          </a:p>
          <a:p>
            <a:pPr marL="0" indent="0">
              <a:buNone/>
            </a:pPr>
            <a:r>
              <a:rPr lang="tr-TR" sz="2300" b="1" dirty="0" smtClean="0">
                <a:latin typeface="Times New Roman" pitchFamily="18" charset="0"/>
                <a:cs typeface="Times New Roman" pitchFamily="18" charset="0"/>
              </a:rPr>
              <a:t>TOPLAM		114.000</a:t>
            </a:r>
            <a:endParaRPr lang="tr-TR" sz="2300" b="1" dirty="0">
              <a:latin typeface="Times New Roman" pitchFamily="18" charset="0"/>
              <a:cs typeface="Times New Roman" pitchFamily="18" charset="0"/>
            </a:endParaRPr>
          </a:p>
        </p:txBody>
      </p:sp>
    </p:spTree>
    <p:extLst>
      <p:ext uri="{BB962C8B-B14F-4D97-AF65-F5344CB8AC3E}">
        <p14:creationId xmlns:p14="http://schemas.microsoft.com/office/powerpoint/2010/main" val="40770419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normAutofit/>
          </a:bodyPr>
          <a:lstStyle/>
          <a:p>
            <a:pPr marL="0" indent="0" algn="just">
              <a:buNone/>
            </a:pPr>
            <a:r>
              <a:rPr lang="tr-TR" sz="1800" dirty="0" smtClean="0">
                <a:latin typeface="Times New Roman" pitchFamily="18" charset="0"/>
                <a:cs typeface="Times New Roman" pitchFamily="18" charset="0"/>
              </a:rPr>
              <a:t>	Bu </a:t>
            </a:r>
            <a:r>
              <a:rPr lang="tr-TR" sz="1800" dirty="0">
                <a:latin typeface="Times New Roman" pitchFamily="18" charset="0"/>
                <a:cs typeface="Times New Roman" pitchFamily="18" charset="0"/>
              </a:rPr>
              <a:t>durumda, mükellefin KDV artırım tutarı (peşin ödeme imkânından yararlandığı varsayıldığında) aşağıdaki gibi hesaplanacaktır.</a:t>
            </a:r>
          </a:p>
          <a:p>
            <a:pPr marL="0" indent="0">
              <a:buNone/>
            </a:pPr>
            <a:r>
              <a:rPr lang="tr-TR" sz="1800" dirty="0">
                <a:latin typeface="Times New Roman" pitchFamily="18" charset="0"/>
                <a:cs typeface="Times New Roman" pitchFamily="18" charset="0"/>
              </a:rPr>
              <a:t>2016 Yılı KDV Artırım Tutarı</a:t>
            </a:r>
            <a:r>
              <a:rPr lang="tr-TR" sz="1800" dirty="0" smtClean="0">
                <a:latin typeface="Times New Roman" pitchFamily="18" charset="0"/>
                <a:cs typeface="Times New Roman" pitchFamily="18" charset="0"/>
              </a:rPr>
              <a:t>:</a:t>
            </a:r>
          </a:p>
          <a:p>
            <a:pPr marL="0" indent="0">
              <a:buNone/>
            </a:pPr>
            <a:endParaRPr lang="tr-TR" sz="1800" dirty="0">
              <a:latin typeface="Times New Roman" pitchFamily="18" charset="0"/>
              <a:cs typeface="Times New Roman" pitchFamily="18" charset="0"/>
            </a:endParaRPr>
          </a:p>
          <a:p>
            <a:pPr marL="0" indent="0">
              <a:buNone/>
            </a:pPr>
            <a:r>
              <a:rPr lang="tr-TR" sz="1800" dirty="0">
                <a:latin typeface="Times New Roman" pitchFamily="18" charset="0"/>
                <a:cs typeface="Times New Roman" pitchFamily="18" charset="0"/>
              </a:rPr>
              <a:t>1) 114.000 / 9 = 12.666,66 </a:t>
            </a:r>
            <a:r>
              <a:rPr lang="tr-TR" sz="1800" dirty="0" smtClean="0">
                <a:latin typeface="Times New Roman" pitchFamily="18" charset="0"/>
                <a:cs typeface="Times New Roman" pitchFamily="18" charset="0"/>
              </a:rPr>
              <a:t>TL (9 dönem beyanname verilmiş)</a:t>
            </a:r>
            <a:endParaRPr lang="tr-TR" sz="1800" dirty="0">
              <a:latin typeface="Times New Roman" pitchFamily="18" charset="0"/>
              <a:cs typeface="Times New Roman" pitchFamily="18" charset="0"/>
            </a:endParaRPr>
          </a:p>
          <a:p>
            <a:pPr marL="0" indent="0">
              <a:buNone/>
            </a:pPr>
            <a:r>
              <a:rPr lang="tr-TR" sz="1800" dirty="0" smtClean="0">
                <a:latin typeface="Times New Roman" pitchFamily="18" charset="0"/>
                <a:cs typeface="Times New Roman" pitchFamily="18" charset="0"/>
              </a:rPr>
              <a:t>12.666,66 </a:t>
            </a:r>
            <a:r>
              <a:rPr lang="tr-TR" sz="1800" dirty="0">
                <a:latin typeface="Times New Roman" pitchFamily="18" charset="0"/>
                <a:cs typeface="Times New Roman" pitchFamily="18" charset="0"/>
              </a:rPr>
              <a:t>x 12 = 152.000 TL</a:t>
            </a:r>
          </a:p>
          <a:p>
            <a:pPr marL="0" indent="0">
              <a:buNone/>
            </a:pPr>
            <a:r>
              <a:rPr lang="tr-TR" sz="1800" dirty="0">
                <a:latin typeface="Times New Roman" pitchFamily="18" charset="0"/>
                <a:cs typeface="Times New Roman" pitchFamily="18" charset="0"/>
              </a:rPr>
              <a:t>152.000 x %2 = 3.040 TL</a:t>
            </a:r>
          </a:p>
          <a:p>
            <a:pPr marL="0" indent="0">
              <a:buNone/>
            </a:pPr>
            <a:r>
              <a:rPr lang="tr-TR" sz="1800" dirty="0">
                <a:latin typeface="Times New Roman" pitchFamily="18" charset="0"/>
                <a:cs typeface="Times New Roman" pitchFamily="18" charset="0"/>
              </a:rPr>
              <a:t>2) </a:t>
            </a:r>
            <a:r>
              <a:rPr lang="tr-TR" sz="1800" dirty="0" smtClean="0">
                <a:latin typeface="Times New Roman" pitchFamily="18" charset="0"/>
                <a:cs typeface="Times New Roman" pitchFamily="18" charset="0"/>
              </a:rPr>
              <a:t>30.000 </a:t>
            </a:r>
            <a:r>
              <a:rPr lang="tr-TR" sz="1800" dirty="0">
                <a:latin typeface="Times New Roman" pitchFamily="18" charset="0"/>
                <a:cs typeface="Times New Roman" pitchFamily="18" charset="0"/>
              </a:rPr>
              <a:t>x %18 = 5.400 </a:t>
            </a:r>
            <a:r>
              <a:rPr lang="tr-TR" sz="1800" dirty="0" smtClean="0">
                <a:latin typeface="Times New Roman" pitchFamily="18" charset="0"/>
                <a:cs typeface="Times New Roman" pitchFamily="18" charset="0"/>
              </a:rPr>
              <a:t>TL</a:t>
            </a:r>
          </a:p>
          <a:p>
            <a:pPr marL="0" indent="0">
              <a:buNone/>
            </a:pPr>
            <a:endParaRPr lang="tr-TR" sz="1800" dirty="0">
              <a:latin typeface="Times New Roman" pitchFamily="18" charset="0"/>
              <a:cs typeface="Times New Roman" pitchFamily="18" charset="0"/>
            </a:endParaRPr>
          </a:p>
          <a:p>
            <a:pPr marL="0" indent="0">
              <a:buNone/>
            </a:pPr>
            <a:r>
              <a:rPr lang="tr-TR" sz="1800" dirty="0">
                <a:latin typeface="Times New Roman" pitchFamily="18" charset="0"/>
                <a:cs typeface="Times New Roman" pitchFamily="18" charset="0"/>
              </a:rPr>
              <a:t>KDV artırım tutarı bu tutarlardan büyük olan 5.400 TL olacaktır.</a:t>
            </a:r>
          </a:p>
          <a:p>
            <a:pPr marL="0" indent="0">
              <a:buNone/>
            </a:pP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642930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KDV </a:t>
            </a:r>
            <a:r>
              <a:rPr lang="tr-TR" sz="2000" dirty="0">
                <a:latin typeface="Times New Roman" pitchFamily="18" charset="0"/>
                <a:cs typeface="Times New Roman" pitchFamily="18" charset="0"/>
              </a:rPr>
              <a:t>artırımı bir tam yıl için yapılacaktır. </a:t>
            </a:r>
          </a:p>
          <a:p>
            <a:pPr marL="0" indent="0" algn="just">
              <a:buNone/>
            </a:pPr>
            <a:r>
              <a:rPr lang="tr-TR" sz="2000"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İade talebi olanlar bakımından inceleme hakkı saklı </a:t>
            </a:r>
            <a:r>
              <a:rPr lang="tr-TR" sz="2000" b="1" dirty="0" smtClean="0">
                <a:solidFill>
                  <a:srgbClr val="FF0000"/>
                </a:solidFill>
                <a:latin typeface="Times New Roman" pitchFamily="18" charset="0"/>
                <a:cs typeface="Times New Roman" pitchFamily="18" charset="0"/>
              </a:rPr>
              <a:t>olacaktır.</a:t>
            </a:r>
          </a:p>
          <a:p>
            <a:pPr marL="0" indent="0" algn="just">
              <a:buNone/>
            </a:pPr>
            <a:r>
              <a:rPr lang="tr-TR" sz="2000" b="1"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7143</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sayılı Kanuna göre vergi artırımından yararlanmak isteyen mükellefler nezdinde, </a:t>
            </a:r>
            <a:r>
              <a:rPr lang="tr-TR" sz="2000" b="1" dirty="0">
                <a:latin typeface="Times New Roman" pitchFamily="18" charset="0"/>
                <a:cs typeface="Times New Roman" pitchFamily="18" charset="0"/>
              </a:rPr>
              <a:t>artırımda bulundukları yıl veya yılların kapsadığı dönemler itibarıyla KDV yönünden vergi incelemesi ve tarhiyat yapılmayacaktır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Ancak</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Artırımda </a:t>
            </a:r>
            <a:r>
              <a:rPr lang="tr-TR" sz="2000" dirty="0">
                <a:latin typeface="Times New Roman" pitchFamily="18" charset="0"/>
                <a:cs typeface="Times New Roman" pitchFamily="18" charset="0"/>
              </a:rPr>
              <a:t>bulunulan yılları izleyen dönemlerde yapılacak vergi incelemelerine </a:t>
            </a:r>
            <a:r>
              <a:rPr lang="tr-TR" sz="2000" dirty="0" smtClean="0">
                <a:latin typeface="Times New Roman" pitchFamily="18" charset="0"/>
                <a:cs typeface="Times New Roman" pitchFamily="18" charset="0"/>
              </a:rPr>
              <a:t>ilişkin </a:t>
            </a:r>
            <a:r>
              <a:rPr lang="tr-TR" sz="2000" dirty="0">
                <a:latin typeface="Times New Roman" pitchFamily="18" charset="0"/>
                <a:cs typeface="Times New Roman" pitchFamily="18" charset="0"/>
              </a:rPr>
              <a:t>olarak </a:t>
            </a:r>
            <a:r>
              <a:rPr lang="tr-TR" sz="2000" u="sng" dirty="0">
                <a:latin typeface="Times New Roman" pitchFamily="18" charset="0"/>
                <a:cs typeface="Times New Roman" pitchFamily="18" charset="0"/>
              </a:rPr>
              <a:t>artırımda bulunulan dönemler için </a:t>
            </a:r>
            <a:r>
              <a:rPr lang="tr-TR" sz="2000" b="1" dirty="0">
                <a:solidFill>
                  <a:srgbClr val="FF0000"/>
                </a:solidFill>
                <a:latin typeface="Times New Roman" pitchFamily="18" charset="0"/>
                <a:cs typeface="Times New Roman" pitchFamily="18" charset="0"/>
              </a:rPr>
              <a:t>“Sonraki Dönemlere Devreden KDV” </a:t>
            </a:r>
            <a:r>
              <a:rPr lang="tr-TR" sz="2000" dirty="0">
                <a:latin typeface="Times New Roman" pitchFamily="18" charset="0"/>
                <a:cs typeface="Times New Roman" pitchFamily="18" charset="0"/>
              </a:rPr>
              <a:t>yönünden </a:t>
            </a:r>
            <a:r>
              <a:rPr lang="tr-TR" sz="2000" b="1" dirty="0">
                <a:latin typeface="Times New Roman" pitchFamily="18" charset="0"/>
                <a:cs typeface="Times New Roman" pitchFamily="18" charset="0"/>
              </a:rPr>
              <a:t>vergi incelemesi yapılabilecektir.</a:t>
            </a:r>
            <a:r>
              <a:rPr lang="tr-TR" sz="2000" dirty="0">
                <a:latin typeface="Times New Roman" pitchFamily="18" charset="0"/>
                <a:cs typeface="Times New Roman" pitchFamily="18" charset="0"/>
              </a:rPr>
              <a:t> </a:t>
            </a:r>
            <a:r>
              <a:rPr lang="tr-TR" sz="2000" u="sng" dirty="0">
                <a:latin typeface="Times New Roman" pitchFamily="18" charset="0"/>
                <a:cs typeface="Times New Roman" pitchFamily="18" charset="0"/>
              </a:rPr>
              <a:t>Bu incelemelerde artırımda bulunulan dönemler için tarhiyat önerilemeyecek, elde edilen bulgular artırımda bulunulmayan dönemlerdeki tarhiyatlar için kullanılabilecektir</a:t>
            </a:r>
            <a:r>
              <a:rPr lang="tr-TR" u="sng" dirty="0"/>
              <a:t>.</a:t>
            </a:r>
            <a:endParaRPr lang="tr-TR" b="1" u="sng"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24002213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normAutofit/>
          </a:bodyPr>
          <a:lstStyle/>
          <a:p>
            <a:pPr marL="0" indent="0" algn="just">
              <a:buNone/>
            </a:pPr>
            <a:r>
              <a:rPr lang="tr-TR" sz="1800" dirty="0" smtClean="0">
                <a:latin typeface="Times New Roman" pitchFamily="18" charset="0"/>
                <a:cs typeface="Times New Roman" pitchFamily="18" charset="0"/>
              </a:rPr>
              <a:t>	Artırımda </a:t>
            </a:r>
            <a:r>
              <a:rPr lang="tr-TR" sz="1800" dirty="0">
                <a:latin typeface="Times New Roman" pitchFamily="18" charset="0"/>
                <a:cs typeface="Times New Roman" pitchFamily="18" charset="0"/>
              </a:rPr>
              <a:t>bulunulan dönemler için </a:t>
            </a:r>
            <a:r>
              <a:rPr lang="tr-TR" sz="1800" dirty="0">
                <a:solidFill>
                  <a:srgbClr val="FF0000"/>
                </a:solidFill>
                <a:latin typeface="Times New Roman" pitchFamily="18" charset="0"/>
                <a:cs typeface="Times New Roman" pitchFamily="18" charset="0"/>
              </a:rPr>
              <a:t>iade hakkı doğuran işlemlerden ya da ihraç kaydıyla teslimlerden doğan iade ve terkin taleplerine ilişkin olarak </a:t>
            </a:r>
            <a:r>
              <a:rPr lang="tr-TR" sz="1800" dirty="0">
                <a:latin typeface="Times New Roman" pitchFamily="18" charset="0"/>
                <a:cs typeface="Times New Roman" pitchFamily="18" charset="0"/>
              </a:rPr>
              <a:t>(iade ve terkinin doğruluğunu </a:t>
            </a:r>
            <a:r>
              <a:rPr lang="tr-TR" sz="1800" dirty="0" err="1">
                <a:latin typeface="Times New Roman" pitchFamily="18" charset="0"/>
                <a:cs typeface="Times New Roman" pitchFamily="18" charset="0"/>
              </a:rPr>
              <a:t>teminen</a:t>
            </a:r>
            <a:r>
              <a:rPr lang="tr-TR" sz="1800" dirty="0">
                <a:latin typeface="Times New Roman" pitchFamily="18" charset="0"/>
                <a:cs typeface="Times New Roman" pitchFamily="18" charset="0"/>
              </a:rPr>
              <a:t> doğrudan veya dolaylı olarak mal ve hizmet temin edilen mükellefler nezdinde karşıt incelemeler dâhil) </a:t>
            </a:r>
            <a:r>
              <a:rPr lang="tr-TR" sz="1800" dirty="0">
                <a:solidFill>
                  <a:srgbClr val="FF0000"/>
                </a:solidFill>
                <a:latin typeface="Times New Roman" pitchFamily="18" charset="0"/>
                <a:cs typeface="Times New Roman" pitchFamily="18" charset="0"/>
              </a:rPr>
              <a:t>vergi incelemesi yapılabilecektir.</a:t>
            </a:r>
            <a:r>
              <a:rPr lang="tr-TR" sz="1800" dirty="0">
                <a:latin typeface="Times New Roman" pitchFamily="18" charset="0"/>
                <a:cs typeface="Times New Roman" pitchFamily="18" charset="0"/>
              </a:rPr>
              <a:t> İnceleme sonunda artırımda bulunulan dönemler için terkin ve iade işlemleri ile sınırlı olmak üzere tarhiyat yapılabilecektir.</a:t>
            </a:r>
          </a:p>
          <a:p>
            <a:pPr marL="0" indent="0" algn="just">
              <a:buNone/>
            </a:pPr>
            <a:r>
              <a:rPr lang="tr-TR" sz="1800" dirty="0" smtClean="0">
                <a:latin typeface="Times New Roman" pitchFamily="18" charset="0"/>
                <a:cs typeface="Times New Roman" pitchFamily="18" charset="0"/>
              </a:rPr>
              <a:t>	Buna </a:t>
            </a:r>
            <a:r>
              <a:rPr lang="tr-TR" sz="1800" dirty="0">
                <a:latin typeface="Times New Roman" pitchFamily="18" charset="0"/>
                <a:cs typeface="Times New Roman" pitchFamily="18" charset="0"/>
              </a:rPr>
              <a:t>göre, KDV artırımında bulunulan yıllarla ilgili olarak mükellefler hakkında </a:t>
            </a:r>
            <a:r>
              <a:rPr lang="tr-TR" sz="1800" dirty="0">
                <a:solidFill>
                  <a:srgbClr val="FF0000"/>
                </a:solidFill>
                <a:latin typeface="Times New Roman" pitchFamily="18" charset="0"/>
                <a:cs typeface="Times New Roman" pitchFamily="18" charset="0"/>
              </a:rPr>
              <a:t>sonraki dönemlere devreden indirilebilir KDV ve ihraç kaydıyla teslimlerden veya iade hakkı doğuran işlemlerden doğan terkin ve iade işlemleri ile sınırlı olmak üzere</a:t>
            </a:r>
            <a:r>
              <a:rPr lang="tr-TR" sz="1800" dirty="0">
                <a:latin typeface="Times New Roman" pitchFamily="18" charset="0"/>
                <a:cs typeface="Times New Roman" pitchFamily="18" charset="0"/>
              </a:rPr>
              <a:t>, 7143 sayılı Kanunun 5 inci maddesinin yedinci fıkrasında düzenlenen 2 aylık inceleme süresi şartı aranmaksızın, inceleme ve tarhiyat yapılabilecektir.</a:t>
            </a:r>
          </a:p>
        </p:txBody>
      </p:sp>
    </p:spTree>
    <p:extLst>
      <p:ext uri="{BB962C8B-B14F-4D97-AF65-F5344CB8AC3E}">
        <p14:creationId xmlns:p14="http://schemas.microsoft.com/office/powerpoint/2010/main" val="36700624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467600" cy="5781256"/>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Matrah Artırımı </a:t>
            </a:r>
            <a:r>
              <a:rPr lang="tr-TR" sz="2000" b="1" dirty="0" smtClean="0">
                <a:solidFill>
                  <a:srgbClr val="FF0000"/>
                </a:solidFill>
                <a:latin typeface="Times New Roman" pitchFamily="18" charset="0"/>
                <a:cs typeface="Times New Roman" pitchFamily="18" charset="0"/>
              </a:rPr>
              <a:t>Sonucunda Ortaya çıkan taksitlerin ödenmesi</a:t>
            </a:r>
          </a:p>
          <a:p>
            <a:pPr marL="0" indent="0" algn="just">
              <a:buNone/>
            </a:pPr>
            <a:r>
              <a:rPr lang="tr-TR" sz="2000" dirty="0" smtClean="0"/>
              <a:t>	</a:t>
            </a:r>
            <a:r>
              <a:rPr lang="tr-TR" sz="1800" dirty="0">
                <a:latin typeface="Times New Roman" pitchFamily="18" charset="0"/>
                <a:cs typeface="Times New Roman" pitchFamily="18" charset="0"/>
              </a:rPr>
              <a:t>7143 sayılı Kanunun 5 inci maddesi hükmünden yararlanılarak artırımda veya beyanda bulunanlar, anılan hükümlere göre hesaplanan veya </a:t>
            </a:r>
            <a:r>
              <a:rPr lang="tr-TR" sz="1800" b="1" dirty="0">
                <a:latin typeface="Times New Roman" pitchFamily="18" charset="0"/>
                <a:cs typeface="Times New Roman" pitchFamily="18" charset="0"/>
              </a:rPr>
              <a:t>artırılan gelir, kurumlar ve katma değer vergisi ile gelir (stopaj) ve kurumlar (stopaj) vergisi tutarlarını </a:t>
            </a:r>
            <a:r>
              <a:rPr lang="tr-TR" sz="1800" dirty="0">
                <a:solidFill>
                  <a:srgbClr val="FF0000"/>
                </a:solidFill>
                <a:latin typeface="Times New Roman" pitchFamily="18" charset="0"/>
                <a:cs typeface="Times New Roman" pitchFamily="18" charset="0"/>
              </a:rPr>
              <a:t>30/9/2018 tarihi Pazar gününe rastladığından 1 Ekim 2018 tarihine</a:t>
            </a:r>
            <a:r>
              <a:rPr lang="tr-TR" sz="1800" dirty="0">
                <a:latin typeface="Times New Roman" pitchFamily="18" charset="0"/>
                <a:cs typeface="Times New Roman" pitchFamily="18" charset="0"/>
              </a:rPr>
              <a:t> (bu tarih dâhil) kadar tamamen ödeyebilecekleri gibi talep etmeleri hâlinde ilk taksiti Kanunun yayımını izleyen dördüncü ay olan Eylül/2018 ayından başlamak üzere </a:t>
            </a:r>
            <a:r>
              <a:rPr lang="tr-TR" sz="1800" dirty="0">
                <a:solidFill>
                  <a:srgbClr val="FF0000"/>
                </a:solidFill>
                <a:latin typeface="Times New Roman" pitchFamily="18" charset="0"/>
                <a:cs typeface="Times New Roman" pitchFamily="18" charset="0"/>
              </a:rPr>
              <a:t>ikişer aylık </a:t>
            </a:r>
            <a:r>
              <a:rPr lang="tr-TR" sz="1800" dirty="0" smtClean="0">
                <a:latin typeface="Times New Roman" pitchFamily="18" charset="0"/>
                <a:cs typeface="Times New Roman" pitchFamily="18" charset="0"/>
              </a:rPr>
              <a:t>dönemler </a:t>
            </a:r>
            <a:r>
              <a:rPr lang="tr-TR" sz="1800" dirty="0">
                <a:latin typeface="Times New Roman" pitchFamily="18" charset="0"/>
                <a:cs typeface="Times New Roman" pitchFamily="18" charset="0"/>
              </a:rPr>
              <a:t>halinde </a:t>
            </a:r>
            <a:r>
              <a:rPr lang="tr-TR" sz="1800" dirty="0">
                <a:solidFill>
                  <a:srgbClr val="FF0000"/>
                </a:solidFill>
                <a:latin typeface="Times New Roman" pitchFamily="18" charset="0"/>
                <a:cs typeface="Times New Roman" pitchFamily="18" charset="0"/>
              </a:rPr>
              <a:t>altı eşit taksitte </a:t>
            </a:r>
            <a:r>
              <a:rPr lang="tr-TR" sz="1800" dirty="0">
                <a:latin typeface="Times New Roman" pitchFamily="18" charset="0"/>
                <a:cs typeface="Times New Roman" pitchFamily="18" charset="0"/>
              </a:rPr>
              <a:t>ödeyebilirler</a:t>
            </a:r>
            <a:r>
              <a:rPr lang="tr-TR" sz="1800" dirty="0" smtClean="0">
                <a:latin typeface="Times New Roman" pitchFamily="18" charset="0"/>
                <a:cs typeface="Times New Roman" pitchFamily="18" charset="0"/>
              </a:rPr>
              <a:t>. (Bir önceki yapılandırma yasası olan 6736 da matrah artırımı yapılması halinde beyan edilen rakam 18 taksite kadar ödenebiliyordu)</a:t>
            </a:r>
          </a:p>
          <a:p>
            <a:pPr marL="0" indent="0" algn="just">
              <a:buNone/>
            </a:pPr>
            <a:endParaRPr lang="tr-TR" sz="1800" b="1" dirty="0">
              <a:latin typeface="Times New Roman" pitchFamily="18" charset="0"/>
              <a:cs typeface="Times New Roman" pitchFamily="18" charset="0"/>
            </a:endParaRPr>
          </a:p>
          <a:p>
            <a:pPr marL="0" indent="0" algn="just">
              <a:buNone/>
            </a:pPr>
            <a:r>
              <a:rPr lang="tr-TR" sz="1800" b="1" dirty="0" smtClean="0">
                <a:solidFill>
                  <a:srgbClr val="FF0000"/>
                </a:solidFill>
                <a:latin typeface="Times New Roman" pitchFamily="18" charset="0"/>
                <a:cs typeface="Times New Roman" pitchFamily="18" charset="0"/>
              </a:rPr>
              <a:t>Taksitler Ödenmezse Ne Olur?</a:t>
            </a:r>
          </a:p>
          <a:p>
            <a:pPr marL="0" indent="0" algn="just">
              <a:buNone/>
            </a:pPr>
            <a:r>
              <a:rPr lang="tr-TR" sz="1800" b="1" dirty="0" smtClean="0">
                <a:latin typeface="Times New Roman" pitchFamily="18" charset="0"/>
                <a:cs typeface="Times New Roman" pitchFamily="18" charset="0"/>
              </a:rPr>
              <a:t>	Matrah </a:t>
            </a:r>
            <a:r>
              <a:rPr lang="tr-TR" sz="1800" b="1" dirty="0">
                <a:latin typeface="Times New Roman" pitchFamily="18" charset="0"/>
                <a:cs typeface="Times New Roman" pitchFamily="18" charset="0"/>
              </a:rPr>
              <a:t>ve vergi artırımında bulunanların bu vergileri, Kanunda öngörülen süre ve şekilde </a:t>
            </a:r>
            <a:r>
              <a:rPr lang="tr-TR" sz="1800" b="1" u="sng" dirty="0">
                <a:latin typeface="Times New Roman" pitchFamily="18" charset="0"/>
                <a:cs typeface="Times New Roman" pitchFamily="18" charset="0"/>
              </a:rPr>
              <a:t>ödememeleri halinde</a:t>
            </a:r>
            <a:r>
              <a:rPr lang="tr-TR" sz="1800" b="1" dirty="0">
                <a:latin typeface="Times New Roman" pitchFamily="18" charset="0"/>
                <a:cs typeface="Times New Roman" pitchFamily="18" charset="0"/>
              </a:rPr>
              <a:t> artırım hükümlerinden</a:t>
            </a:r>
            <a:r>
              <a:rPr lang="tr-TR" sz="1800" b="1" dirty="0">
                <a:solidFill>
                  <a:srgbClr val="FF0000"/>
                </a:solidFill>
                <a:latin typeface="Times New Roman" pitchFamily="18" charset="0"/>
                <a:cs typeface="Times New Roman" pitchFamily="18" charset="0"/>
              </a:rPr>
              <a:t> </a:t>
            </a:r>
            <a:r>
              <a:rPr lang="tr-TR" sz="1800" b="1" dirty="0">
                <a:latin typeface="Times New Roman" pitchFamily="18" charset="0"/>
                <a:cs typeface="Times New Roman" pitchFamily="18" charset="0"/>
              </a:rPr>
              <a:t>yararlanma</a:t>
            </a:r>
            <a:r>
              <a:rPr lang="tr-TR" sz="1800" b="1" dirty="0">
                <a:solidFill>
                  <a:srgbClr val="FF0000"/>
                </a:solidFill>
                <a:latin typeface="Times New Roman" pitchFamily="18" charset="0"/>
                <a:cs typeface="Times New Roman" pitchFamily="18" charset="0"/>
              </a:rPr>
              <a:t> hakkı kaybedilecektir</a:t>
            </a:r>
            <a:r>
              <a:rPr lang="tr-TR" sz="1800" b="1" dirty="0" smtClean="0">
                <a:solidFill>
                  <a:srgbClr val="FF0000"/>
                </a:solidFill>
                <a:latin typeface="Times New Roman" pitchFamily="18" charset="0"/>
                <a:cs typeface="Times New Roman" pitchFamily="18" charset="0"/>
              </a:rPr>
              <a:t>. </a:t>
            </a:r>
            <a:r>
              <a:rPr lang="tr-TR" sz="1800" b="1" dirty="0" smtClean="0">
                <a:latin typeface="Times New Roman" pitchFamily="18" charset="0"/>
                <a:cs typeface="Times New Roman" pitchFamily="18" charset="0"/>
              </a:rPr>
              <a:t>(6736 da ödeme yapılmasa da bu hak kaybedilmiyordu)</a:t>
            </a:r>
          </a:p>
          <a:p>
            <a:pPr marL="0" indent="0" algn="just">
              <a:buNone/>
            </a:pPr>
            <a:r>
              <a:rPr lang="tr-TR" sz="1800" b="1" dirty="0">
                <a:latin typeface="Times New Roman" pitchFamily="18" charset="0"/>
                <a:cs typeface="Times New Roman" pitchFamily="18" charset="0"/>
              </a:rPr>
              <a:t>	</a:t>
            </a:r>
            <a:r>
              <a:rPr lang="tr-TR" sz="1800" dirty="0" smtClean="0">
                <a:latin typeface="Times New Roman" pitchFamily="18" charset="0"/>
                <a:cs typeface="Times New Roman" pitchFamily="18" charset="0"/>
              </a:rPr>
              <a:t>Yani ödeme olmazsa incelenmeme garantisi kalkacaktır.</a:t>
            </a: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49698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normAutofit/>
          </a:bodyPr>
          <a:lstStyle/>
          <a:p>
            <a:pPr marL="0" indent="0" algn="just">
              <a:buNone/>
            </a:pPr>
            <a:r>
              <a:rPr lang="tr-TR" sz="1800" dirty="0" smtClean="0">
                <a:latin typeface="Times New Roman" pitchFamily="18" charset="0"/>
                <a:cs typeface="Times New Roman" pitchFamily="18" charset="0"/>
              </a:rPr>
              <a:t>	Bu </a:t>
            </a:r>
            <a:r>
              <a:rPr lang="tr-TR" sz="1800" dirty="0">
                <a:latin typeface="Times New Roman" pitchFamily="18" charset="0"/>
                <a:cs typeface="Times New Roman" pitchFamily="18" charset="0"/>
              </a:rPr>
              <a:t>takdirde, </a:t>
            </a:r>
            <a:r>
              <a:rPr lang="tr-TR" sz="1800" dirty="0">
                <a:solidFill>
                  <a:srgbClr val="FF0000"/>
                </a:solidFill>
                <a:latin typeface="Times New Roman" pitchFamily="18" charset="0"/>
                <a:cs typeface="Times New Roman" pitchFamily="18" charset="0"/>
              </a:rPr>
              <a:t>matrah ve vergi artırımı üzerine tahakkuk eden vergiler, </a:t>
            </a:r>
            <a:r>
              <a:rPr lang="tr-TR" sz="1800" dirty="0">
                <a:latin typeface="Times New Roman" pitchFamily="18" charset="0"/>
                <a:cs typeface="Times New Roman" pitchFamily="18" charset="0"/>
              </a:rPr>
              <a:t>ilk taksit ödeme süresinin son günü olan 30 Eylül 2018 tarihi vade tarihi kabul edilerek 6183 sayılı Kanunun 51 inci maddesine göre gecikme zammıyla birlikte takip ve tahsil edilecektir. </a:t>
            </a:r>
            <a:endParaRPr lang="tr-TR" sz="1800" dirty="0" smtClean="0">
              <a:latin typeface="Times New Roman" pitchFamily="18" charset="0"/>
              <a:cs typeface="Times New Roman" pitchFamily="18" charset="0"/>
            </a:endParaRPr>
          </a:p>
          <a:p>
            <a:pPr marL="0" indent="0" algn="just">
              <a:buNone/>
            </a:pPr>
            <a:r>
              <a:rPr lang="tr-TR" sz="1800" dirty="0">
                <a:latin typeface="Times New Roman" pitchFamily="18" charset="0"/>
                <a:cs typeface="Times New Roman" pitchFamily="18" charset="0"/>
              </a:rPr>
              <a:t>	</a:t>
            </a:r>
            <a:r>
              <a:rPr lang="tr-TR" sz="1800" dirty="0" smtClean="0">
                <a:latin typeface="Times New Roman" pitchFamily="18" charset="0"/>
                <a:cs typeface="Times New Roman" pitchFamily="18" charset="0"/>
              </a:rPr>
              <a:t>Diğer </a:t>
            </a:r>
            <a:r>
              <a:rPr lang="tr-TR" sz="1800" dirty="0">
                <a:latin typeface="Times New Roman" pitchFamily="18" charset="0"/>
                <a:cs typeface="Times New Roman" pitchFamily="18" charset="0"/>
              </a:rPr>
              <a:t>taraftan, 7143 sayılı Kanunun 9 uncu maddesinin </a:t>
            </a:r>
            <a:r>
              <a:rPr lang="tr-TR" sz="1800" dirty="0" err="1">
                <a:latin typeface="Times New Roman" pitchFamily="18" charset="0"/>
                <a:cs typeface="Times New Roman" pitchFamily="18" charset="0"/>
              </a:rPr>
              <a:t>onbeşinci</a:t>
            </a:r>
            <a:r>
              <a:rPr lang="tr-TR" sz="1800" dirty="0">
                <a:latin typeface="Times New Roman" pitchFamily="18" charset="0"/>
                <a:cs typeface="Times New Roman" pitchFamily="18" charset="0"/>
              </a:rPr>
              <a:t> fıkrasında “… bu Kanun kapsamındaki alacaklarla ilgili olarak mevzuatlarında yer alan özel hükümler saklı kalmak kaydıyla </a:t>
            </a:r>
            <a:r>
              <a:rPr lang="tr-TR" sz="1800" dirty="0">
                <a:solidFill>
                  <a:srgbClr val="FF0000"/>
                </a:solidFill>
                <a:latin typeface="Times New Roman" pitchFamily="18" charset="0"/>
                <a:cs typeface="Times New Roman" pitchFamily="18" charset="0"/>
              </a:rPr>
              <a:t>taksit ödeme süresince zamanaşımı süreleri işlemez.</a:t>
            </a:r>
            <a:r>
              <a:rPr lang="tr-TR" sz="1800" dirty="0">
                <a:latin typeface="Times New Roman" pitchFamily="18" charset="0"/>
                <a:cs typeface="Times New Roman" pitchFamily="18" charset="0"/>
              </a:rPr>
              <a:t>” hükmü yer almaktadır. </a:t>
            </a:r>
            <a:endParaRPr lang="tr-TR" sz="1800" dirty="0" smtClean="0">
              <a:latin typeface="Times New Roman" pitchFamily="18" charset="0"/>
              <a:cs typeface="Times New Roman" pitchFamily="18" charset="0"/>
            </a:endParaRPr>
          </a:p>
          <a:p>
            <a:pPr marL="0" indent="0" algn="just">
              <a:buNone/>
            </a:pPr>
            <a:r>
              <a:rPr lang="tr-TR" sz="1800" dirty="0">
                <a:latin typeface="Times New Roman" pitchFamily="18" charset="0"/>
                <a:cs typeface="Times New Roman" pitchFamily="18" charset="0"/>
              </a:rPr>
              <a:t>	</a:t>
            </a:r>
            <a:r>
              <a:rPr lang="tr-TR" sz="1800" dirty="0" smtClean="0">
                <a:latin typeface="Times New Roman" pitchFamily="18" charset="0"/>
                <a:cs typeface="Times New Roman" pitchFamily="18" charset="0"/>
              </a:rPr>
              <a:t>Bu </a:t>
            </a:r>
            <a:r>
              <a:rPr lang="tr-TR" sz="1800" dirty="0">
                <a:latin typeface="Times New Roman" pitchFamily="18" charset="0"/>
                <a:cs typeface="Times New Roman" pitchFamily="18" charset="0"/>
              </a:rPr>
              <a:t>hüküm çerçevesinde, </a:t>
            </a:r>
            <a:r>
              <a:rPr lang="tr-TR" sz="1800" b="1" dirty="0">
                <a:latin typeface="Times New Roman" pitchFamily="18" charset="0"/>
                <a:cs typeface="Times New Roman" pitchFamily="18" charset="0"/>
              </a:rPr>
              <a:t>matrah ve vergi artırımında bulunan ancak tahakkuk eden vergileri bu Kanunda öngörülen süre ve şekilde </a:t>
            </a:r>
            <a:r>
              <a:rPr lang="tr-TR" sz="1800" dirty="0">
                <a:solidFill>
                  <a:srgbClr val="FF0000"/>
                </a:solidFill>
                <a:latin typeface="Times New Roman" pitchFamily="18" charset="0"/>
                <a:cs typeface="Times New Roman" pitchFamily="18" charset="0"/>
              </a:rPr>
              <a:t>ödemeyen</a:t>
            </a:r>
            <a:r>
              <a:rPr lang="tr-TR" sz="1800" dirty="0">
                <a:latin typeface="Times New Roman" pitchFamily="18" charset="0"/>
                <a:cs typeface="Times New Roman" pitchFamily="18" charset="0"/>
              </a:rPr>
              <a:t> mükellefler nezdinde yapılacak vergi incelemeleri ve tarhiyat işlemlerinde taksit ödeme süresince işlemeyen süre, tarh zamanaşımı süresinin hesabında işlemeyen süre olarak dikkate alınacaktır.</a:t>
            </a:r>
          </a:p>
        </p:txBody>
      </p:sp>
    </p:spTree>
    <p:extLst>
      <p:ext uri="{BB962C8B-B14F-4D97-AF65-F5344CB8AC3E}">
        <p14:creationId xmlns:p14="http://schemas.microsoft.com/office/powerpoint/2010/main" val="30200365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Takdir Komisyonlarına Sevk </a:t>
            </a:r>
            <a:r>
              <a:rPr lang="tr-TR" sz="2000" b="1" dirty="0" smtClean="0">
                <a:solidFill>
                  <a:srgbClr val="FF0000"/>
                </a:solidFill>
                <a:latin typeface="Times New Roman" pitchFamily="18" charset="0"/>
                <a:cs typeface="Times New Roman" pitchFamily="18" charset="0"/>
              </a:rPr>
              <a:t>Edilmiş </a:t>
            </a:r>
            <a:r>
              <a:rPr lang="tr-TR" sz="2000" b="1" dirty="0">
                <a:solidFill>
                  <a:srgbClr val="FF0000"/>
                </a:solidFill>
                <a:latin typeface="Times New Roman" pitchFamily="18" charset="0"/>
                <a:cs typeface="Times New Roman" pitchFamily="18" charset="0"/>
              </a:rPr>
              <a:t>veya Haklarında Vergi </a:t>
            </a:r>
            <a:r>
              <a:rPr lang="tr-TR" sz="2000" b="1" dirty="0" smtClean="0">
                <a:solidFill>
                  <a:srgbClr val="FF0000"/>
                </a:solidFill>
                <a:latin typeface="Times New Roman" pitchFamily="18" charset="0"/>
                <a:cs typeface="Times New Roman" pitchFamily="18" charset="0"/>
              </a:rPr>
              <a:t>İncelemesine Başlanılmış </a:t>
            </a:r>
            <a:r>
              <a:rPr lang="tr-TR" sz="2000" b="1" dirty="0">
                <a:solidFill>
                  <a:srgbClr val="FF0000"/>
                </a:solidFill>
                <a:latin typeface="Times New Roman" pitchFamily="18" charset="0"/>
                <a:cs typeface="Times New Roman" pitchFamily="18" charset="0"/>
              </a:rPr>
              <a:t>Mükelleflerin </a:t>
            </a:r>
            <a:r>
              <a:rPr lang="tr-TR" sz="2000" b="1" dirty="0" smtClean="0">
                <a:solidFill>
                  <a:srgbClr val="FF0000"/>
                </a:solidFill>
                <a:latin typeface="Times New Roman" pitchFamily="18" charset="0"/>
                <a:cs typeface="Times New Roman" pitchFamily="18" charset="0"/>
              </a:rPr>
              <a:t>Durumu:</a:t>
            </a:r>
          </a:p>
          <a:p>
            <a:pPr marL="0" indent="0" algn="just">
              <a:buNone/>
            </a:pP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7143 </a:t>
            </a:r>
            <a:r>
              <a:rPr lang="tr-TR" sz="2000" dirty="0">
                <a:latin typeface="Times New Roman" pitchFamily="18" charset="0"/>
                <a:cs typeface="Times New Roman" pitchFamily="18" charset="0"/>
              </a:rPr>
              <a:t>sayılı Kanuna göre matrah ve vergi artırımında bulunan mükellefler hakkında, artırımda bulunulan yıllar ve vergi türleri ile ilgili olarak Kanunun yayımlandığı </a:t>
            </a:r>
            <a:r>
              <a:rPr lang="tr-TR" sz="2000" dirty="0" smtClean="0">
                <a:latin typeface="Times New Roman" pitchFamily="18" charset="0"/>
                <a:cs typeface="Times New Roman" pitchFamily="18" charset="0"/>
              </a:rPr>
              <a:t>tarihten </a:t>
            </a:r>
            <a:r>
              <a:rPr lang="tr-TR" sz="2000" b="1" dirty="0" smtClean="0">
                <a:solidFill>
                  <a:srgbClr val="FF0000"/>
                </a:solidFill>
                <a:latin typeface="Times New Roman" pitchFamily="18" charset="0"/>
                <a:cs typeface="Times New Roman" pitchFamily="18" charset="0"/>
              </a:rPr>
              <a:t>(18.05.2018)</a:t>
            </a:r>
            <a:r>
              <a:rPr lang="tr-TR" sz="2000" dirty="0" smtClean="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önce </a:t>
            </a:r>
            <a:r>
              <a:rPr lang="tr-TR" sz="2000" dirty="0" smtClean="0">
                <a:latin typeface="Times New Roman" pitchFamily="18" charset="0"/>
                <a:cs typeface="Times New Roman" pitchFamily="18" charset="0"/>
              </a:rPr>
              <a:t>başlanılmış </a:t>
            </a:r>
            <a:r>
              <a:rPr lang="tr-TR" sz="2000" dirty="0">
                <a:latin typeface="Times New Roman" pitchFamily="18" charset="0"/>
                <a:cs typeface="Times New Roman" pitchFamily="18" charset="0"/>
              </a:rPr>
              <a:t>olan vergi incelemeleri ile takdir </a:t>
            </a:r>
            <a:r>
              <a:rPr lang="tr-TR" sz="2000" dirty="0" smtClean="0">
                <a:latin typeface="Times New Roman" pitchFamily="18" charset="0"/>
                <a:cs typeface="Times New Roman" pitchFamily="18" charset="0"/>
              </a:rPr>
              <a:t>işlemlerinin</a:t>
            </a:r>
            <a:r>
              <a:rPr lang="tr-TR" sz="2000" dirty="0">
                <a:latin typeface="Times New Roman" pitchFamily="18" charset="0"/>
                <a:cs typeface="Times New Roman" pitchFamily="18" charset="0"/>
              </a:rPr>
              <a:t>, Kanunun yayımlandığı tarihi izleyen ayın </a:t>
            </a:r>
            <a:r>
              <a:rPr lang="tr-TR" sz="2000" dirty="0" smtClean="0">
                <a:latin typeface="Times New Roman" pitchFamily="18" charset="0"/>
                <a:cs typeface="Times New Roman" pitchFamily="18" charset="0"/>
              </a:rPr>
              <a:t>başından </a:t>
            </a:r>
            <a:r>
              <a:rPr lang="tr-TR" sz="2000" dirty="0">
                <a:latin typeface="Times New Roman" pitchFamily="18" charset="0"/>
                <a:cs typeface="Times New Roman" pitchFamily="18" charset="0"/>
              </a:rPr>
              <a:t>itibaren </a:t>
            </a:r>
            <a:r>
              <a:rPr lang="tr-TR" sz="2000" dirty="0" smtClean="0">
                <a:latin typeface="Times New Roman" pitchFamily="18" charset="0"/>
                <a:cs typeface="Times New Roman" pitchFamily="18" charset="0"/>
              </a:rPr>
              <a:t>2 </a:t>
            </a:r>
            <a:r>
              <a:rPr lang="tr-TR" sz="2000" dirty="0">
                <a:latin typeface="Times New Roman" pitchFamily="18" charset="0"/>
                <a:cs typeface="Times New Roman" pitchFamily="18" charset="0"/>
              </a:rPr>
              <a:t>ay </a:t>
            </a:r>
            <a:r>
              <a:rPr lang="tr-TR" sz="2000" dirty="0" smtClean="0">
                <a:latin typeface="Times New Roman" pitchFamily="18" charset="0"/>
                <a:cs typeface="Times New Roman" pitchFamily="18" charset="0"/>
              </a:rPr>
              <a:t>içerisinde </a:t>
            </a:r>
            <a:r>
              <a:rPr lang="tr-TR" sz="2000" b="1" dirty="0" smtClean="0">
                <a:solidFill>
                  <a:srgbClr val="FF0000"/>
                </a:solidFill>
                <a:latin typeface="Times New Roman" pitchFamily="18" charset="0"/>
                <a:cs typeface="Times New Roman" pitchFamily="18" charset="0"/>
              </a:rPr>
              <a:t>(31.07.2018) </a:t>
            </a:r>
            <a:r>
              <a:rPr lang="tr-TR" sz="2000" dirty="0">
                <a:latin typeface="Times New Roman" pitchFamily="18" charset="0"/>
                <a:cs typeface="Times New Roman" pitchFamily="18" charset="0"/>
              </a:rPr>
              <a:t>sonuçlandırılması </a:t>
            </a:r>
            <a:r>
              <a:rPr lang="tr-TR" sz="2000" dirty="0" smtClean="0">
                <a:latin typeface="Times New Roman" pitchFamily="18" charset="0"/>
                <a:cs typeface="Times New Roman" pitchFamily="18" charset="0"/>
              </a:rPr>
              <a:t>şarttır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Bir </a:t>
            </a:r>
            <a:r>
              <a:rPr lang="tr-TR" sz="2000" dirty="0" smtClean="0">
                <a:latin typeface="Times New Roman" pitchFamily="18" charset="0"/>
                <a:cs typeface="Times New Roman" pitchFamily="18" charset="0"/>
              </a:rPr>
              <a:t>başka </a:t>
            </a:r>
            <a:r>
              <a:rPr lang="tr-TR" sz="2000" dirty="0">
                <a:latin typeface="Times New Roman" pitchFamily="18" charset="0"/>
                <a:cs typeface="Times New Roman" pitchFamily="18" charset="0"/>
              </a:rPr>
              <a:t>anlatımla, Kanunun yayımı tarihinden önce </a:t>
            </a:r>
            <a:r>
              <a:rPr lang="tr-TR" sz="2000" dirty="0" smtClean="0">
                <a:latin typeface="Times New Roman" pitchFamily="18" charset="0"/>
                <a:cs typeface="Times New Roman" pitchFamily="18" charset="0"/>
              </a:rPr>
              <a:t>başlanılmış </a:t>
            </a:r>
            <a:r>
              <a:rPr lang="tr-TR" sz="2000" dirty="0">
                <a:latin typeface="Times New Roman" pitchFamily="18" charset="0"/>
                <a:cs typeface="Times New Roman" pitchFamily="18" charset="0"/>
              </a:rPr>
              <a:t>vergi incelemeleri ve takdir </a:t>
            </a:r>
            <a:r>
              <a:rPr lang="tr-TR" sz="2000" dirty="0" smtClean="0">
                <a:latin typeface="Times New Roman" pitchFamily="18" charset="0"/>
                <a:cs typeface="Times New Roman" pitchFamily="18" charset="0"/>
              </a:rPr>
              <a:t>işlemlerinin </a:t>
            </a:r>
            <a:r>
              <a:rPr lang="tr-TR" sz="2000" dirty="0" smtClean="0">
                <a:latin typeface="Times New Roman" pitchFamily="18" charset="0"/>
                <a:cs typeface="Times New Roman" pitchFamily="18" charset="0"/>
              </a:rPr>
              <a:t>31.07.2018 </a:t>
            </a:r>
            <a:r>
              <a:rPr lang="tr-TR" sz="2000" dirty="0">
                <a:latin typeface="Times New Roman" pitchFamily="18" charset="0"/>
                <a:cs typeface="Times New Roman" pitchFamily="18" charset="0"/>
              </a:rPr>
              <a:t>tarihine (bu tarih dahil) kadar tamamlanamaması hâlinde mükelleflerin, </a:t>
            </a:r>
            <a:r>
              <a:rPr lang="tr-TR" sz="2000" dirty="0" smtClean="0">
                <a:latin typeface="Times New Roman" pitchFamily="18" charset="0"/>
                <a:cs typeface="Times New Roman" pitchFamily="18" charset="0"/>
              </a:rPr>
              <a:t>başvuru </a:t>
            </a:r>
            <a:r>
              <a:rPr lang="tr-TR" sz="2000" dirty="0">
                <a:latin typeface="Times New Roman" pitchFamily="18" charset="0"/>
                <a:cs typeface="Times New Roman" pitchFamily="18" charset="0"/>
              </a:rPr>
              <a:t>süresinin </a:t>
            </a:r>
            <a:r>
              <a:rPr lang="tr-TR" sz="2000" b="1" dirty="0">
                <a:latin typeface="Times New Roman" pitchFamily="18" charset="0"/>
                <a:cs typeface="Times New Roman" pitchFamily="18" charset="0"/>
              </a:rPr>
              <a:t>(31 </a:t>
            </a:r>
            <a:r>
              <a:rPr lang="tr-TR" sz="2000" b="1" dirty="0" smtClean="0">
                <a:latin typeface="Times New Roman" pitchFamily="18" charset="0"/>
                <a:cs typeface="Times New Roman" pitchFamily="18" charset="0"/>
              </a:rPr>
              <a:t>Ağustos 2018) </a:t>
            </a:r>
            <a:r>
              <a:rPr lang="tr-TR" sz="2000" dirty="0">
                <a:latin typeface="Times New Roman" pitchFamily="18" charset="0"/>
                <a:cs typeface="Times New Roman" pitchFamily="18" charset="0"/>
              </a:rPr>
              <a:t>sonuna kadar matrah ve vergi artırımında </a:t>
            </a:r>
            <a:r>
              <a:rPr lang="tr-TR" sz="2000" dirty="0" smtClean="0">
                <a:latin typeface="Times New Roman" pitchFamily="18" charset="0"/>
                <a:cs typeface="Times New Roman" pitchFamily="18" charset="0"/>
              </a:rPr>
              <a:t>bulunmuş </a:t>
            </a:r>
            <a:r>
              <a:rPr lang="tr-TR" sz="2000" dirty="0">
                <a:latin typeface="Times New Roman" pitchFamily="18" charset="0"/>
                <a:cs typeface="Times New Roman" pitchFamily="18" charset="0"/>
              </a:rPr>
              <a:t>olmaları </a:t>
            </a:r>
            <a:r>
              <a:rPr lang="tr-TR" sz="2000" dirty="0" smtClean="0">
                <a:latin typeface="Times New Roman" pitchFamily="18" charset="0"/>
                <a:cs typeface="Times New Roman" pitchFamily="18" charset="0"/>
              </a:rPr>
              <a:t>şartıyla</a:t>
            </a:r>
            <a:r>
              <a:rPr lang="tr-TR" sz="2000" dirty="0">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31 Temmuz 2018</a:t>
            </a:r>
            <a:r>
              <a:rPr lang="tr-TR" sz="2000" b="1" dirty="0" smtClean="0">
                <a:latin typeface="Times New Roman" pitchFamily="18" charset="0"/>
                <a:cs typeface="Times New Roman" pitchFamily="18" charset="0"/>
              </a:rPr>
              <a:t> </a:t>
            </a:r>
            <a:r>
              <a:rPr lang="tr-TR" sz="2000" b="1" dirty="0">
                <a:latin typeface="Times New Roman" pitchFamily="18" charset="0"/>
                <a:cs typeface="Times New Roman" pitchFamily="18" charset="0"/>
              </a:rPr>
              <a:t>tarihinden sonra vergi dairesi kayıtlarına intikal eden raporlar ve kararlar </a:t>
            </a:r>
            <a:r>
              <a:rPr lang="tr-TR" sz="2000" dirty="0">
                <a:latin typeface="Times New Roman" pitchFamily="18" charset="0"/>
                <a:cs typeface="Times New Roman" pitchFamily="18" charset="0"/>
              </a:rPr>
              <a:t>üzerine tarhiyat </a:t>
            </a:r>
            <a:r>
              <a:rPr lang="tr-TR" sz="2000" b="1" dirty="0">
                <a:latin typeface="Times New Roman" pitchFamily="18" charset="0"/>
                <a:cs typeface="Times New Roman" pitchFamily="18" charset="0"/>
              </a:rPr>
              <a:t>yapılmayacağından</a:t>
            </a:r>
            <a:r>
              <a:rPr lang="tr-TR" sz="2000" dirty="0">
                <a:latin typeface="Times New Roman" pitchFamily="18" charset="0"/>
                <a:cs typeface="Times New Roman" pitchFamily="18" charset="0"/>
              </a:rPr>
              <a:t>, vergi incelemesi ve takdir </a:t>
            </a:r>
            <a:r>
              <a:rPr lang="tr-TR" sz="2000" dirty="0" smtClean="0">
                <a:latin typeface="Times New Roman" pitchFamily="18" charset="0"/>
                <a:cs typeface="Times New Roman" pitchFamily="18" charset="0"/>
              </a:rPr>
              <a:t>işlemlerine </a:t>
            </a:r>
            <a:r>
              <a:rPr lang="tr-TR" sz="2000" dirty="0">
                <a:latin typeface="Times New Roman" pitchFamily="18" charset="0"/>
                <a:cs typeface="Times New Roman" pitchFamily="18" charset="0"/>
              </a:rPr>
              <a:t>devam edilmeyecektir.</a:t>
            </a:r>
          </a:p>
        </p:txBody>
      </p:sp>
    </p:spTree>
    <p:extLst>
      <p:ext uri="{BB962C8B-B14F-4D97-AF65-F5344CB8AC3E}">
        <p14:creationId xmlns:p14="http://schemas.microsoft.com/office/powerpoint/2010/main" val="22723999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476672"/>
            <a:ext cx="7715200" cy="5919936"/>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Başvuru Süresi ve Şekli:</a:t>
            </a:r>
          </a:p>
          <a:p>
            <a:pPr marL="0" indent="0" algn="just">
              <a:buNone/>
            </a:pPr>
            <a:r>
              <a:rPr lang="tr-TR" sz="2000" dirty="0" smtClean="0">
                <a:latin typeface="Times New Roman" pitchFamily="18" charset="0"/>
                <a:cs typeface="Times New Roman" pitchFamily="18" charset="0"/>
              </a:rPr>
              <a:t>	-Kanunun yayımlandığı tarihi izleyen 2. ayın sonuna kadar yani </a:t>
            </a:r>
            <a:r>
              <a:rPr lang="tr-TR" sz="2000" dirty="0" smtClean="0">
                <a:solidFill>
                  <a:srgbClr val="FF0000"/>
                </a:solidFill>
                <a:latin typeface="Times New Roman" pitchFamily="18" charset="0"/>
                <a:cs typeface="Times New Roman" pitchFamily="18" charset="0"/>
              </a:rPr>
              <a:t>31 Temmuz 2018 </a:t>
            </a:r>
            <a:r>
              <a:rPr lang="tr-TR" sz="2000" dirty="0" smtClean="0">
                <a:latin typeface="Times New Roman" pitchFamily="18" charset="0"/>
                <a:cs typeface="Times New Roman" pitchFamily="18" charset="0"/>
              </a:rPr>
              <a:t>tarihine kadar borçlu bulunulan tahsil dairesine başvurulacaktır.</a:t>
            </a:r>
          </a:p>
          <a:p>
            <a:pPr marL="0" indent="0" algn="just">
              <a:buNone/>
            </a:pPr>
            <a:r>
              <a:rPr lang="tr-TR" sz="2000" dirty="0" smtClean="0">
                <a:latin typeface="Times New Roman" pitchFamily="18" charset="0"/>
                <a:cs typeface="Times New Roman" pitchFamily="18" charset="0"/>
              </a:rPr>
              <a:t>	-Birden fazla vergi dairesine borçlu olunması durumunda, her bir vergi dairesine ayrı ayrı başvuru yapılacaktır.</a:t>
            </a: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-Bu madde hükmünden yararlanmak isteyen borçluların maddede belirtilen şartların yanı sıra dava açmamaları, açılmış davalardan vazgeçmeleri ve kanun yollarına başvurmamaları şarttır</a:t>
            </a:r>
            <a:r>
              <a:rPr lang="tr-TR" sz="2000" dirty="0" smtClean="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-213 ve 6183 sayılı Kanunlar ile diğer kanunlarda yer alan sorumluluk düzenlemeleri nedeniyle mirasçılar, kefiller, </a:t>
            </a:r>
            <a:r>
              <a:rPr lang="tr-TR" sz="2000" b="1" dirty="0">
                <a:latin typeface="Times New Roman" pitchFamily="18" charset="0"/>
                <a:cs typeface="Times New Roman" pitchFamily="18" charset="0"/>
              </a:rPr>
              <a:t>şirket ortakları</a:t>
            </a:r>
            <a:r>
              <a:rPr lang="tr-TR" sz="2000" dirty="0">
                <a:latin typeface="Times New Roman" pitchFamily="18" charset="0"/>
                <a:cs typeface="Times New Roman" pitchFamily="18" charset="0"/>
              </a:rPr>
              <a:t> ve </a:t>
            </a:r>
            <a:r>
              <a:rPr lang="tr-TR" sz="2000" b="1" dirty="0">
                <a:latin typeface="Times New Roman" pitchFamily="18" charset="0"/>
                <a:cs typeface="Times New Roman" pitchFamily="18" charset="0"/>
              </a:rPr>
              <a:t>kanuni temsilciler</a:t>
            </a:r>
            <a:r>
              <a:rPr lang="tr-TR" sz="2000" dirty="0">
                <a:latin typeface="Times New Roman" pitchFamily="18" charset="0"/>
                <a:cs typeface="Times New Roman" pitchFamily="18" charset="0"/>
              </a:rPr>
              <a:t> gibi amme borçlusu sayılan kişiler </a:t>
            </a:r>
            <a:r>
              <a:rPr lang="tr-TR" sz="2000" dirty="0">
                <a:solidFill>
                  <a:srgbClr val="FF0000"/>
                </a:solidFill>
                <a:latin typeface="Times New Roman" pitchFamily="18" charset="0"/>
                <a:cs typeface="Times New Roman" pitchFamily="18" charset="0"/>
              </a:rPr>
              <a:t>sorumlu oldukları tutarlar dikkate alınarak</a:t>
            </a:r>
            <a:r>
              <a:rPr lang="tr-TR" sz="2000" dirty="0">
                <a:latin typeface="Times New Roman" pitchFamily="18" charset="0"/>
                <a:cs typeface="Times New Roman" pitchFamily="18" charset="0"/>
              </a:rPr>
              <a:t> ilgili vergi dairesine </a:t>
            </a:r>
            <a:r>
              <a:rPr lang="tr-TR" sz="2000" u="sng" dirty="0">
                <a:solidFill>
                  <a:srgbClr val="FF0000"/>
                </a:solidFill>
                <a:latin typeface="Times New Roman" pitchFamily="18" charset="0"/>
                <a:cs typeface="Times New Roman" pitchFamily="18" charset="0"/>
              </a:rPr>
              <a:t>yazılı başvuru </a:t>
            </a:r>
            <a:r>
              <a:rPr lang="tr-TR" sz="2000" u="sng" dirty="0">
                <a:latin typeface="Times New Roman" pitchFamily="18" charset="0"/>
                <a:cs typeface="Times New Roman" pitchFamily="18" charset="0"/>
              </a:rPr>
              <a:t>yapmak suretiyle</a:t>
            </a:r>
            <a:r>
              <a:rPr lang="tr-TR" sz="2000" dirty="0">
                <a:latin typeface="Times New Roman" pitchFamily="18" charset="0"/>
                <a:cs typeface="Times New Roman" pitchFamily="18" charset="0"/>
              </a:rPr>
              <a:t> 7143 sayılı Kanun hükümlerinden yararlanabileceklerdir. Dolayısıyla bu kişilerin Kanundan yararlanabilmek için Gelir İdaresi Başkanlığının internet adresi üzerinden başvurmaları mümkün bulunmamaktadır.</a:t>
            </a:r>
            <a:endParaRPr lang="tr-TR" dirty="0"/>
          </a:p>
        </p:txBody>
      </p:sp>
    </p:spTree>
    <p:extLst>
      <p:ext uri="{BB962C8B-B14F-4D97-AF65-F5344CB8AC3E}">
        <p14:creationId xmlns:p14="http://schemas.microsoft.com/office/powerpoint/2010/main" val="5209773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normAutofit/>
          </a:bodyPr>
          <a:lstStyle/>
          <a:p>
            <a:pPr marL="0" indent="0" algn="ctr">
              <a:buNone/>
            </a:pPr>
            <a:r>
              <a:rPr lang="tr-TR" sz="2000" b="1" dirty="0" smtClean="0">
                <a:solidFill>
                  <a:srgbClr val="FF0000"/>
                </a:solidFill>
                <a:latin typeface="Times New Roman" pitchFamily="18" charset="0"/>
                <a:cs typeface="Times New Roman" pitchFamily="18" charset="0"/>
              </a:rPr>
              <a:t>İncelemenin </a:t>
            </a:r>
            <a:r>
              <a:rPr lang="tr-TR" sz="2000" b="1" dirty="0" smtClean="0">
                <a:solidFill>
                  <a:srgbClr val="FF0000"/>
                </a:solidFill>
                <a:latin typeface="Times New Roman" pitchFamily="18" charset="0"/>
                <a:cs typeface="Times New Roman" pitchFamily="18" charset="0"/>
              </a:rPr>
              <a:t>31.07.2018’den </a:t>
            </a:r>
            <a:r>
              <a:rPr lang="tr-TR" sz="2000" b="1" dirty="0">
                <a:solidFill>
                  <a:srgbClr val="FF0000"/>
                </a:solidFill>
                <a:latin typeface="Times New Roman" pitchFamily="18" charset="0"/>
                <a:cs typeface="Times New Roman" pitchFamily="18" charset="0"/>
              </a:rPr>
              <a:t>Ö</a:t>
            </a:r>
            <a:r>
              <a:rPr lang="tr-TR" sz="2000" b="1" dirty="0" smtClean="0">
                <a:solidFill>
                  <a:srgbClr val="FF0000"/>
                </a:solidFill>
                <a:latin typeface="Times New Roman" pitchFamily="18" charset="0"/>
                <a:cs typeface="Times New Roman" pitchFamily="18" charset="0"/>
              </a:rPr>
              <a:t>nce Vergi Dairesi Kayıtlarına İntikal Etmesi Ve Aynı Dönemler İçin Matrah Artırımından Yararlanmış Olma Hali;</a:t>
            </a:r>
          </a:p>
          <a:p>
            <a:pPr marL="0" indent="0" algn="just">
              <a:buNone/>
            </a:pPr>
            <a:r>
              <a:rPr lang="tr-TR" sz="2000" dirty="0" smtClean="0"/>
              <a:t>	</a:t>
            </a:r>
            <a:r>
              <a:rPr lang="tr-TR" sz="2000" dirty="0" smtClean="0">
                <a:latin typeface="Times New Roman" pitchFamily="18" charset="0"/>
                <a:cs typeface="Times New Roman" pitchFamily="18" charset="0"/>
              </a:rPr>
              <a:t>Mükellef</a:t>
            </a:r>
            <a:r>
              <a:rPr lang="tr-TR" sz="2000" dirty="0">
                <a:latin typeface="Times New Roman" pitchFamily="18" charset="0"/>
                <a:cs typeface="Times New Roman" pitchFamily="18" charset="0"/>
              </a:rPr>
              <a:t>, inceleme raporları ile takdir komisyonu kararlarının </a:t>
            </a:r>
            <a:r>
              <a:rPr lang="tr-TR" sz="2000" b="1" dirty="0">
                <a:latin typeface="Times New Roman" pitchFamily="18" charset="0"/>
                <a:cs typeface="Times New Roman" pitchFamily="18" charset="0"/>
              </a:rPr>
              <a:t>vergi dairesi kayıtlarına intikal ettiği tarihten önce </a:t>
            </a:r>
            <a:r>
              <a:rPr lang="tr-TR" sz="2000" dirty="0">
                <a:latin typeface="Times New Roman" pitchFamily="18" charset="0"/>
                <a:cs typeface="Times New Roman" pitchFamily="18" charset="0"/>
              </a:rPr>
              <a:t>matrah artırımında </a:t>
            </a:r>
            <a:r>
              <a:rPr lang="tr-TR" sz="2000" dirty="0" smtClean="0">
                <a:latin typeface="Times New Roman" pitchFamily="18" charset="0"/>
                <a:cs typeface="Times New Roman" pitchFamily="18" charset="0"/>
              </a:rPr>
              <a:t>bulunmuş </a:t>
            </a:r>
            <a:r>
              <a:rPr lang="tr-TR" sz="2000" dirty="0">
                <a:latin typeface="Times New Roman" pitchFamily="18" charset="0"/>
                <a:cs typeface="Times New Roman" pitchFamily="18" charset="0"/>
              </a:rPr>
              <a:t>ise inceleme ve takdir sonucu bulunan matrah farkı ile mükelleflerin Kanunun 5 inci maddesi hükümlerine göre artırdıkları matrahlar birlikte değerlendirilir.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Bu </a:t>
            </a:r>
            <a:r>
              <a:rPr lang="tr-TR" sz="2000" dirty="0">
                <a:latin typeface="Times New Roman" pitchFamily="18" charset="0"/>
                <a:cs typeface="Times New Roman" pitchFamily="18" charset="0"/>
              </a:rPr>
              <a:t>değerlendirme sonucu mükellefin ilgili yıllarda artırılan matrah tutarlarının, vergi incelemeleri veya takdir komisyonu kararlarına göre o yıl için belirlenen matrah farkından fazla veya bu tutar kadar olması durumunda </a:t>
            </a:r>
            <a:r>
              <a:rPr lang="tr-TR" sz="2000" b="1" dirty="0">
                <a:latin typeface="Times New Roman" pitchFamily="18" charset="0"/>
                <a:cs typeface="Times New Roman" pitchFamily="18" charset="0"/>
              </a:rPr>
              <a:t>mükellef hakkında ayrıca vergi incelemeleri ve takdir komisyonu kararlarına göre vergi tarhiyatı yapılmaz ve ceza uygulanmaz</a:t>
            </a:r>
            <a:r>
              <a:rPr lang="tr-TR" sz="2000" dirty="0">
                <a:latin typeface="Times New Roman" pitchFamily="18" charset="0"/>
                <a:cs typeface="Times New Roman" pitchFamily="18" charset="0"/>
              </a:rPr>
              <a:t>.</a:t>
            </a: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83806035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sz="2000" dirty="0" smtClean="0">
                <a:latin typeface="Times New Roman" pitchFamily="18" charset="0"/>
                <a:cs typeface="Times New Roman" pitchFamily="18" charset="0"/>
              </a:rPr>
              <a:t>	Vergi </a:t>
            </a:r>
            <a:r>
              <a:rPr lang="tr-TR" sz="2000" dirty="0">
                <a:latin typeface="Times New Roman" pitchFamily="18" charset="0"/>
                <a:cs typeface="Times New Roman" pitchFamily="18" charset="0"/>
              </a:rPr>
              <a:t>incelemeleri ve takdir sonucu belirlenen tarhiyata konu matrah farkının, mükellefin ilgili yıl için artırdığı matrah tutarından fazla olması hâlinde, </a:t>
            </a:r>
            <a:r>
              <a:rPr lang="tr-TR" sz="2000" b="1" dirty="0">
                <a:latin typeface="Times New Roman" pitchFamily="18" charset="0"/>
                <a:cs typeface="Times New Roman" pitchFamily="18" charset="0"/>
              </a:rPr>
              <a:t>aradaki fark tutar kadar matrah farkı üzerinden mükellef hakkında gerekli vergi tarhiyatı yapılacak ve ceza uygulanacaktır.</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Ancak </a:t>
            </a:r>
            <a:r>
              <a:rPr lang="tr-TR" sz="2000" dirty="0">
                <a:latin typeface="Times New Roman" pitchFamily="18" charset="0"/>
                <a:cs typeface="Times New Roman" pitchFamily="18" charset="0"/>
              </a:rPr>
              <a:t>mükellef, bu fark tutar üzerinden tarh edilen vergiler ile uygulanan gecikme faizi ve cezalar için Kanunun 4 üncü maddesi hükmünden yararlanarak ödemede </a:t>
            </a:r>
            <a:r>
              <a:rPr lang="tr-TR" sz="2000" dirty="0" smtClean="0">
                <a:latin typeface="Times New Roman" pitchFamily="18" charset="0"/>
                <a:cs typeface="Times New Roman" pitchFamily="18" charset="0"/>
              </a:rPr>
              <a:t>bulunabilecektir. </a:t>
            </a:r>
            <a:r>
              <a:rPr lang="tr-TR" sz="2000" b="1" dirty="0" smtClean="0">
                <a:latin typeface="Times New Roman" pitchFamily="18" charset="0"/>
                <a:cs typeface="Times New Roman" pitchFamily="18" charset="0"/>
              </a:rPr>
              <a:t>Yani %50’sini 6 taksitte ödeyebilecektir.</a:t>
            </a:r>
          </a:p>
          <a:p>
            <a:pPr marL="0" indent="0" algn="just">
              <a:buNone/>
            </a:pPr>
            <a:r>
              <a:rPr lang="tr-TR" sz="2000" b="1"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Ancak matrah artırımı inceleme raporunun vergi dairesi kayıtlarına girdiği tarihten sonra yapılırsa bahsedilen mahsup imkanından yararlanılamayacaktır.</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80920873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040560"/>
          </a:xfrm>
        </p:spPr>
        <p:txBody>
          <a:bodyPr>
            <a:normAutofit/>
          </a:bodyPr>
          <a:lstStyle/>
          <a:p>
            <a:pPr marL="0" indent="0" algn="just">
              <a:buNone/>
            </a:pPr>
            <a:r>
              <a:rPr lang="tr-TR" sz="2000" dirty="0" smtClean="0">
                <a:latin typeface="Times New Roman" pitchFamily="18" charset="0"/>
                <a:cs typeface="Times New Roman" pitchFamily="18" charset="0"/>
              </a:rPr>
              <a:t>	Matrah </a:t>
            </a:r>
            <a:r>
              <a:rPr lang="tr-TR" sz="2000" dirty="0">
                <a:latin typeface="Times New Roman" pitchFamily="18" charset="0"/>
                <a:cs typeface="Times New Roman" pitchFamily="18" charset="0"/>
              </a:rPr>
              <a:t>ve vergi artırımında bulunan ve bu konudaki ş</a:t>
            </a:r>
            <a:r>
              <a:rPr lang="tr-TR" sz="2000" dirty="0" smtClean="0">
                <a:latin typeface="Times New Roman" pitchFamily="18" charset="0"/>
                <a:cs typeface="Times New Roman" pitchFamily="18" charset="0"/>
              </a:rPr>
              <a:t>artları </a:t>
            </a:r>
            <a:r>
              <a:rPr lang="tr-TR" sz="2000" dirty="0">
                <a:latin typeface="Times New Roman" pitchFamily="18" charset="0"/>
                <a:cs typeface="Times New Roman" pitchFamily="18" charset="0"/>
              </a:rPr>
              <a:t>yerine getiren mükelleflerin defter ve belgeleri artırıma konu vergi türleri için kendileri adına tarhiyat yapılmak amacıyla incelenmeyecek olmasına rağmen, defter ve belgelere, diğer vergi türleri için inceleme yapılması, üçüncü </a:t>
            </a:r>
            <a:r>
              <a:rPr lang="tr-TR" sz="2000" dirty="0" smtClean="0">
                <a:latin typeface="Times New Roman" pitchFamily="18" charset="0"/>
                <a:cs typeface="Times New Roman" pitchFamily="18" charset="0"/>
              </a:rPr>
              <a:t>kişilerle </a:t>
            </a:r>
            <a:r>
              <a:rPr lang="tr-TR" sz="2000" dirty="0">
                <a:latin typeface="Times New Roman" pitchFamily="18" charset="0"/>
                <a:cs typeface="Times New Roman" pitchFamily="18" charset="0"/>
              </a:rPr>
              <a:t>ilgili olarak </a:t>
            </a:r>
            <a:r>
              <a:rPr lang="tr-TR" sz="2000" dirty="0" smtClean="0">
                <a:latin typeface="Times New Roman" pitchFamily="18" charset="0"/>
                <a:cs typeface="Times New Roman" pitchFamily="18" charset="0"/>
              </a:rPr>
              <a:t>karşıt </a:t>
            </a:r>
            <a:r>
              <a:rPr lang="tr-TR" sz="2000" dirty="0">
                <a:latin typeface="Times New Roman" pitchFamily="18" charset="0"/>
                <a:cs typeface="Times New Roman" pitchFamily="18" charset="0"/>
              </a:rPr>
              <a:t>incelemeler yapılması, mahkemelerce belli konulara bakılması veya </a:t>
            </a:r>
            <a:r>
              <a:rPr lang="tr-TR" sz="2000" dirty="0" smtClean="0">
                <a:latin typeface="Times New Roman" pitchFamily="18" charset="0"/>
                <a:cs typeface="Times New Roman" pitchFamily="18" charset="0"/>
              </a:rPr>
              <a:t>bilirkişilerce </a:t>
            </a:r>
            <a:r>
              <a:rPr lang="tr-TR" sz="2000" dirty="0">
                <a:latin typeface="Times New Roman" pitchFamily="18" charset="0"/>
                <a:cs typeface="Times New Roman" pitchFamily="18" charset="0"/>
              </a:rPr>
              <a:t>ihtiyaç duyulması gibi nedenlerle müracaat edilebilecektir. Bu nedenle, matrah ve vergi artırımından yararlanan mükelleflerin, defter ve belgelerini 213 sayılı Kanun hükümleri uyarınca saklayacakları ve ibraz edecekleri </a:t>
            </a:r>
            <a:r>
              <a:rPr lang="tr-TR" sz="2000" dirty="0" smtClean="0">
                <a:latin typeface="Times New Roman" pitchFamily="18" charset="0"/>
                <a:cs typeface="Times New Roman" pitchFamily="18" charset="0"/>
              </a:rPr>
              <a:t>tabiidir.</a:t>
            </a:r>
          </a:p>
          <a:p>
            <a:pPr marL="0" indent="0" algn="just">
              <a:buNone/>
            </a:pP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134455900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329355" y="1412776"/>
            <a:ext cx="7848872" cy="3303468"/>
          </a:xfrm>
          <a:prstGeom prst="rect">
            <a:avLst/>
          </a:prstGeom>
        </p:spPr>
        <p:txBody>
          <a:bodyPr wrap="square">
            <a:spAutoFit/>
          </a:bodyPr>
          <a:lstStyle/>
          <a:p>
            <a:pPr algn="just">
              <a:lnSpc>
                <a:spcPts val="2000"/>
              </a:lnSpc>
              <a:buClr>
                <a:srgbClr val="FF0000"/>
              </a:buClr>
              <a:buSzPct val="160000"/>
              <a:defRPr/>
            </a:pPr>
            <a:r>
              <a:rPr lang="tr-TR" sz="2400" b="1" dirty="0" smtClean="0">
                <a:solidFill>
                  <a:srgbClr val="FF0000"/>
                </a:solidFill>
                <a:latin typeface="Times New Roman" pitchFamily="18" charset="0"/>
                <a:cs typeface="Times New Roman" pitchFamily="18" charset="0"/>
              </a:rPr>
              <a:t>Maddenin Kapsamı:</a:t>
            </a:r>
            <a:endParaRPr lang="tr-TR" sz="2400" b="1" dirty="0" smtClean="0">
              <a:solidFill>
                <a:srgbClr val="FF0000"/>
              </a:solidFill>
              <a:latin typeface="Arial" panose="020B0604020202020204" pitchFamily="34" charset="0"/>
              <a:cs typeface="Arial" panose="020B0604020202020204" pitchFamily="34" charset="0"/>
            </a:endParaRPr>
          </a:p>
          <a:p>
            <a:pPr algn="just">
              <a:buClr>
                <a:srgbClr val="FF0000"/>
              </a:buClr>
              <a:buSzPct val="160000"/>
              <a:defRPr/>
            </a:pPr>
            <a:endParaRPr lang="tr-TR" sz="2800" dirty="0" smtClean="0">
              <a:solidFill>
                <a:srgbClr val="C00000"/>
              </a:solidFill>
              <a:latin typeface="Times New Roman" pitchFamily="18" charset="0"/>
              <a:cs typeface="Times New Roman" pitchFamily="18" charset="0"/>
            </a:endParaRPr>
          </a:p>
          <a:p>
            <a:pPr algn="just">
              <a:buClr>
                <a:srgbClr val="FF0000"/>
              </a:buClr>
              <a:buSzPct val="160000"/>
              <a:defRPr/>
            </a:pPr>
            <a:r>
              <a:rPr lang="tr-TR" sz="2000" b="1" dirty="0">
                <a:solidFill>
                  <a:srgbClr val="FF0000"/>
                </a:solidFill>
                <a:latin typeface="Times New Roman" pitchFamily="18" charset="0"/>
                <a:cs typeface="Times New Roman" pitchFamily="18" charset="0"/>
              </a:rPr>
              <a:t>A</a:t>
            </a:r>
            <a:r>
              <a:rPr lang="tr-TR" sz="2000" dirty="0" smtClean="0">
                <a:solidFill>
                  <a:srgbClr val="FF0000"/>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 İşletmede </a:t>
            </a:r>
            <a:r>
              <a:rPr lang="tr-TR" sz="2000" dirty="0">
                <a:solidFill>
                  <a:prstClr val="black"/>
                </a:solidFill>
                <a:latin typeface="Times New Roman" pitchFamily="18" charset="0"/>
                <a:cs typeface="Times New Roman" pitchFamily="18" charset="0"/>
              </a:rPr>
              <a:t>Mevcut Olduğu Halde Kayıtlarda Yer Almayan Emtia, Makine, Teçhizat Ve Demirbaşlar (Md. 6/1)</a:t>
            </a:r>
          </a:p>
          <a:p>
            <a:pPr algn="just">
              <a:buClr>
                <a:srgbClr val="FF0000"/>
              </a:buClr>
              <a:buSzPct val="160000"/>
              <a:defRPr/>
            </a:pPr>
            <a:endParaRPr lang="tr-TR" sz="2000" dirty="0">
              <a:solidFill>
                <a:prstClr val="black"/>
              </a:solidFill>
              <a:latin typeface="Times New Roman" pitchFamily="18" charset="0"/>
              <a:cs typeface="Times New Roman" pitchFamily="18" charset="0"/>
            </a:endParaRPr>
          </a:p>
          <a:p>
            <a:pPr algn="just">
              <a:buClr>
                <a:srgbClr val="FF0000"/>
              </a:buClr>
              <a:buSzPct val="160000"/>
              <a:defRPr/>
            </a:pPr>
            <a:r>
              <a:rPr lang="tr-TR" sz="2000" b="1" dirty="0" smtClean="0">
                <a:solidFill>
                  <a:srgbClr val="FF0000"/>
                </a:solidFill>
                <a:latin typeface="Times New Roman" pitchFamily="18" charset="0"/>
                <a:cs typeface="Times New Roman" pitchFamily="18" charset="0"/>
              </a:rPr>
              <a:t>B</a:t>
            </a:r>
            <a:r>
              <a:rPr lang="tr-TR" sz="2000" dirty="0" smtClean="0">
                <a:solidFill>
                  <a:srgbClr val="FF0000"/>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Kayıtlarda </a:t>
            </a:r>
            <a:r>
              <a:rPr lang="tr-TR" sz="2000" dirty="0">
                <a:solidFill>
                  <a:prstClr val="black"/>
                </a:solidFill>
                <a:latin typeface="Times New Roman" pitchFamily="18" charset="0"/>
                <a:cs typeface="Times New Roman" pitchFamily="18" charset="0"/>
              </a:rPr>
              <a:t>Yer Aldığı Halde İşletmede Bulunmayan </a:t>
            </a:r>
            <a:r>
              <a:rPr lang="tr-TR" sz="2000" b="1" dirty="0">
                <a:solidFill>
                  <a:prstClr val="black"/>
                </a:solidFill>
                <a:latin typeface="Times New Roman" pitchFamily="18" charset="0"/>
                <a:cs typeface="Times New Roman" pitchFamily="18" charset="0"/>
              </a:rPr>
              <a:t>Emtia</a:t>
            </a:r>
            <a:r>
              <a:rPr lang="tr-TR" sz="2000" dirty="0">
                <a:solidFill>
                  <a:prstClr val="black"/>
                </a:solidFill>
                <a:latin typeface="Times New Roman" pitchFamily="18" charset="0"/>
                <a:cs typeface="Times New Roman" pitchFamily="18" charset="0"/>
              </a:rPr>
              <a:t> (Md.6/2)</a:t>
            </a:r>
          </a:p>
          <a:p>
            <a:pPr algn="just">
              <a:buClr>
                <a:srgbClr val="FF0000"/>
              </a:buClr>
              <a:buSzPct val="160000"/>
              <a:defRPr/>
            </a:pPr>
            <a:endParaRPr lang="tr-TR" sz="2000" dirty="0">
              <a:solidFill>
                <a:prstClr val="black"/>
              </a:solidFill>
              <a:latin typeface="Times New Roman" pitchFamily="18" charset="0"/>
              <a:cs typeface="Times New Roman" pitchFamily="18" charset="0"/>
            </a:endParaRPr>
          </a:p>
          <a:p>
            <a:pPr algn="just">
              <a:buClr>
                <a:srgbClr val="FF0000"/>
              </a:buClr>
              <a:buSzPct val="160000"/>
              <a:defRPr/>
            </a:pPr>
            <a:r>
              <a:rPr lang="tr-TR" sz="2000" b="1" dirty="0" smtClean="0">
                <a:solidFill>
                  <a:srgbClr val="FF0000"/>
                </a:solidFill>
                <a:latin typeface="Times New Roman" pitchFamily="18" charset="0"/>
                <a:cs typeface="Times New Roman" pitchFamily="18" charset="0"/>
              </a:rPr>
              <a:t>C</a:t>
            </a:r>
            <a:r>
              <a:rPr lang="tr-TR" sz="2000" dirty="0" smtClean="0">
                <a:solidFill>
                  <a:srgbClr val="FF0000"/>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 Kayıtlarda </a:t>
            </a:r>
            <a:r>
              <a:rPr lang="tr-TR" sz="2000" dirty="0">
                <a:solidFill>
                  <a:prstClr val="black"/>
                </a:solidFill>
                <a:latin typeface="Times New Roman" pitchFamily="18" charset="0"/>
                <a:cs typeface="Times New Roman" pitchFamily="18" charset="0"/>
              </a:rPr>
              <a:t>Y</a:t>
            </a:r>
            <a:r>
              <a:rPr lang="tr-TR" sz="2000" dirty="0" smtClean="0">
                <a:solidFill>
                  <a:prstClr val="black"/>
                </a:solidFill>
                <a:latin typeface="Times New Roman" pitchFamily="18" charset="0"/>
                <a:cs typeface="Times New Roman" pitchFamily="18" charset="0"/>
              </a:rPr>
              <a:t>er Aldığı Halde İşletmede Bulunmayan Kasa Mevcudu Ve Ortaklardan Alacaklar (</a:t>
            </a:r>
            <a:r>
              <a:rPr lang="tr-TR" sz="2000" dirty="0">
                <a:solidFill>
                  <a:prstClr val="black"/>
                </a:solidFill>
                <a:latin typeface="Times New Roman" pitchFamily="18" charset="0"/>
                <a:cs typeface="Times New Roman" pitchFamily="18" charset="0"/>
              </a:rPr>
              <a:t>Md.6/3)</a:t>
            </a:r>
          </a:p>
          <a:p>
            <a:pPr algn="just">
              <a:buClr>
                <a:srgbClr val="FF0000"/>
              </a:buClr>
              <a:buSzPct val="160000"/>
              <a:defRPr/>
            </a:pPr>
            <a:endParaRPr lang="tr-TR" sz="2400" dirty="0">
              <a:solidFill>
                <a:srgbClr val="FE8637">
                  <a:lumMod val="50000"/>
                </a:srgbClr>
              </a:solidFill>
              <a:latin typeface="Arial" panose="020B0604020202020204" pitchFamily="34" charset="0"/>
              <a:cs typeface="Arial" panose="020B0604020202020204" pitchFamily="34" charset="0"/>
            </a:endParaRPr>
          </a:p>
        </p:txBody>
      </p:sp>
      <p:sp>
        <p:nvSpPr>
          <p:cNvPr id="2" name="Başlık 1"/>
          <p:cNvSpPr>
            <a:spLocks noGrp="1"/>
          </p:cNvSpPr>
          <p:nvPr>
            <p:ph type="title"/>
          </p:nvPr>
        </p:nvSpPr>
        <p:spPr>
          <a:xfrm>
            <a:off x="457200" y="274638"/>
            <a:ext cx="7467600" cy="706090"/>
          </a:xfrm>
        </p:spPr>
        <p:txBody>
          <a:bodyPr>
            <a:normAutofit/>
          </a:bodyPr>
          <a:lstStyle/>
          <a:p>
            <a:pPr algn="ctr"/>
            <a:r>
              <a:rPr lang="tr-TR" altLang="tr-TR" sz="2400" b="1" dirty="0" smtClean="0">
                <a:solidFill>
                  <a:srgbClr val="FF0000"/>
                </a:solidFill>
                <a:latin typeface="Times New Roman" pitchFamily="18" charset="0"/>
                <a:cs typeface="Times New Roman" pitchFamily="18" charset="0"/>
              </a:rPr>
              <a:t>5-İŞLETME </a:t>
            </a:r>
            <a:r>
              <a:rPr lang="tr-TR" altLang="tr-TR" sz="2400" b="1" dirty="0">
                <a:solidFill>
                  <a:srgbClr val="FF0000"/>
                </a:solidFill>
                <a:latin typeface="Times New Roman" pitchFamily="18" charset="0"/>
                <a:cs typeface="Times New Roman" pitchFamily="18" charset="0"/>
              </a:rPr>
              <a:t>KAYITLARININ DÜZELTİLMESİ</a:t>
            </a:r>
            <a:endParaRPr lang="tr-TR"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487722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2 İçerik Yer Tutucusu"/>
          <p:cNvSpPr>
            <a:spLocks noGrp="1"/>
          </p:cNvSpPr>
          <p:nvPr>
            <p:ph sz="quarter" idx="1"/>
          </p:nvPr>
        </p:nvSpPr>
        <p:spPr>
          <a:xfrm>
            <a:off x="251520" y="980728"/>
            <a:ext cx="7920880" cy="5328592"/>
          </a:xfrm>
        </p:spPr>
        <p:txBody>
          <a:bodyPr>
            <a:normAutofit/>
          </a:bodyPr>
          <a:lstStyle/>
          <a:p>
            <a:pPr marL="0" lvl="0" indent="0" algn="ctr">
              <a:spcBef>
                <a:spcPts val="0"/>
              </a:spcBef>
              <a:buClr>
                <a:srgbClr val="FF0000"/>
              </a:buClr>
              <a:buSzPct val="160000"/>
              <a:buNone/>
              <a:defRPr/>
            </a:pPr>
            <a:r>
              <a:rPr lang="tr-TR" sz="2000" b="1" dirty="0" smtClean="0">
                <a:solidFill>
                  <a:srgbClr val="FF0000"/>
                </a:solidFill>
                <a:latin typeface="Times New Roman" pitchFamily="18" charset="0"/>
                <a:cs typeface="Times New Roman" pitchFamily="18" charset="0"/>
              </a:rPr>
              <a:t>A- İşletmede </a:t>
            </a:r>
            <a:r>
              <a:rPr lang="tr-TR" sz="2000" b="1" dirty="0">
                <a:solidFill>
                  <a:srgbClr val="FF0000"/>
                </a:solidFill>
                <a:latin typeface="Times New Roman" pitchFamily="18" charset="0"/>
                <a:cs typeface="Times New Roman" pitchFamily="18" charset="0"/>
              </a:rPr>
              <a:t>Mevcut Olduğu Halde Kayıtlarda Yer Almayan Emtia, Makine, Teçhizat Ve Demirbaşlar (Md. 6/1</a:t>
            </a:r>
            <a:r>
              <a:rPr lang="tr-TR" sz="2000" b="1" dirty="0" smtClean="0">
                <a:solidFill>
                  <a:srgbClr val="FF0000"/>
                </a:solidFill>
                <a:latin typeface="Times New Roman" pitchFamily="18" charset="0"/>
                <a:cs typeface="Times New Roman" pitchFamily="18" charset="0"/>
              </a:rPr>
              <a:t>)</a:t>
            </a:r>
          </a:p>
          <a:p>
            <a:pPr marL="0" lvl="0" indent="0" algn="just">
              <a:spcBef>
                <a:spcPts val="0"/>
              </a:spcBef>
              <a:buClr>
                <a:srgbClr val="FF0000"/>
              </a:buClr>
              <a:buSzPct val="160000"/>
              <a:buNone/>
              <a:defRPr/>
            </a:pPr>
            <a:endParaRPr lang="tr-TR" sz="2000" b="1" dirty="0">
              <a:solidFill>
                <a:prstClr val="black"/>
              </a:solidFill>
              <a:latin typeface="Times New Roman" pitchFamily="18" charset="0"/>
              <a:cs typeface="Times New Roman" pitchFamily="18" charset="0"/>
            </a:endParaRPr>
          </a:p>
          <a:p>
            <a:pPr algn="just">
              <a:buFont typeface="Arial" charset="0"/>
              <a:buNone/>
            </a:pP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Kanunun 6/1 inci maddesi hükmü ile gelir ve kurumlar vergisi mükelleflerine (adi, </a:t>
            </a:r>
            <a:r>
              <a:rPr lang="tr-TR" altLang="tr-TR" sz="2000" dirty="0" err="1" smtClean="0">
                <a:latin typeface="Times New Roman" pitchFamily="18" charset="0"/>
                <a:cs typeface="Times New Roman" pitchFamily="18" charset="0"/>
              </a:rPr>
              <a:t>kollektif</a:t>
            </a:r>
            <a:r>
              <a:rPr lang="tr-TR" altLang="tr-TR" sz="2000" dirty="0" smtClean="0">
                <a:latin typeface="Times New Roman" pitchFamily="18" charset="0"/>
                <a:cs typeface="Times New Roman" pitchFamily="18" charset="0"/>
              </a:rPr>
              <a:t> ve adi komandit şirketler dahil); </a:t>
            </a:r>
            <a:r>
              <a:rPr lang="tr-TR" altLang="tr-TR" sz="2000" u="sng" dirty="0" smtClean="0">
                <a:latin typeface="Times New Roman" pitchFamily="18" charset="0"/>
                <a:cs typeface="Times New Roman" pitchFamily="18" charset="0"/>
              </a:rPr>
              <a:t>İşletmelerinde mevcut olduğu halde kayıtlarında yer almayan; </a:t>
            </a:r>
          </a:p>
          <a:p>
            <a:pPr lvl="1">
              <a:buFont typeface="Arial" charset="0"/>
              <a:buChar char="–"/>
            </a:pPr>
            <a:r>
              <a:rPr lang="tr-TR" altLang="tr-TR" sz="2000" b="1" dirty="0" smtClean="0">
                <a:latin typeface="Times New Roman" pitchFamily="18" charset="0"/>
                <a:cs typeface="Times New Roman" pitchFamily="18" charset="0"/>
              </a:rPr>
              <a:t>Emtia, </a:t>
            </a:r>
          </a:p>
          <a:p>
            <a:pPr lvl="1">
              <a:buFont typeface="Arial" charset="0"/>
              <a:buChar char="–"/>
            </a:pPr>
            <a:r>
              <a:rPr lang="tr-TR" altLang="tr-TR" sz="2000" b="1" dirty="0" smtClean="0">
                <a:latin typeface="Times New Roman" pitchFamily="18" charset="0"/>
                <a:cs typeface="Times New Roman" pitchFamily="18" charset="0"/>
              </a:rPr>
              <a:t>Makine, </a:t>
            </a:r>
          </a:p>
          <a:p>
            <a:pPr lvl="1">
              <a:buFont typeface="Arial" charset="0"/>
              <a:buChar char="–"/>
            </a:pPr>
            <a:r>
              <a:rPr lang="tr-TR" altLang="tr-TR" sz="2000" b="1" dirty="0" smtClean="0">
                <a:latin typeface="Times New Roman" pitchFamily="18" charset="0"/>
                <a:cs typeface="Times New Roman" pitchFamily="18" charset="0"/>
              </a:rPr>
              <a:t>Teçhizat, </a:t>
            </a:r>
          </a:p>
          <a:p>
            <a:pPr lvl="1">
              <a:buFont typeface="Arial" charset="0"/>
              <a:buChar char="–"/>
            </a:pPr>
            <a:r>
              <a:rPr lang="tr-TR" altLang="tr-TR" sz="2000" b="1" dirty="0" smtClean="0">
                <a:latin typeface="Times New Roman" pitchFamily="18" charset="0"/>
                <a:cs typeface="Times New Roman" pitchFamily="18" charset="0"/>
              </a:rPr>
              <a:t>Demirbaşları, </a:t>
            </a:r>
          </a:p>
          <a:p>
            <a:pPr algn="just">
              <a:buFont typeface="Arial" charset="0"/>
              <a:buNone/>
            </a:pPr>
            <a:r>
              <a:rPr lang="tr-TR" altLang="tr-TR" sz="2000" dirty="0" smtClean="0">
                <a:latin typeface="Times New Roman" pitchFamily="18" charset="0"/>
                <a:cs typeface="Times New Roman" pitchFamily="18" charset="0"/>
              </a:rPr>
              <a:t>	yasal kayıtlarına intikal ettirmek suretiyle, kayıtlarını fiili duruma uygun hale getirmelerine, imkan sağlanmıştır.</a:t>
            </a:r>
          </a:p>
          <a:p>
            <a:pPr algn="just">
              <a:buFont typeface="Arial" charset="0"/>
              <a:buNone/>
            </a:pPr>
            <a:endParaRPr lang="tr-TR" altLang="tr-TR" sz="2200" b="1" dirty="0" smtClean="0"/>
          </a:p>
          <a:p>
            <a:pPr>
              <a:buFont typeface="Arial" charset="0"/>
              <a:buNone/>
            </a:pPr>
            <a:endParaRPr lang="tr-TR" altLang="tr-TR" sz="2200" b="1" dirty="0" smtClean="0"/>
          </a:p>
        </p:txBody>
      </p:sp>
    </p:spTree>
    <p:extLst>
      <p:ext uri="{BB962C8B-B14F-4D97-AF65-F5344CB8AC3E}">
        <p14:creationId xmlns:p14="http://schemas.microsoft.com/office/powerpoint/2010/main" val="9847153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7 Dikdörtgen"/>
          <p:cNvSpPr>
            <a:spLocks noChangeArrowheads="1"/>
          </p:cNvSpPr>
          <p:nvPr/>
        </p:nvSpPr>
        <p:spPr bwMode="auto">
          <a:xfrm>
            <a:off x="467544" y="1052736"/>
            <a:ext cx="7776864" cy="5170646"/>
          </a:xfrm>
          <a:prstGeom prst="rect">
            <a:avLst/>
          </a:prstGeom>
          <a:noFill/>
          <a:ln w="9525">
            <a:noFill/>
            <a:miter lim="800000"/>
            <a:headEnd/>
            <a:tailEnd/>
          </a:ln>
        </p:spPr>
        <p:txBody>
          <a:bodyPr wrap="square">
            <a:spAutoFit/>
          </a:bodyPr>
          <a:lstStyle/>
          <a:p>
            <a:pPr algn="just">
              <a:lnSpc>
                <a:spcPct val="150000"/>
              </a:lnSpc>
              <a:defRPr/>
            </a:pPr>
            <a:r>
              <a:rPr lang="tr-TR" sz="2000" dirty="0" smtClean="0">
                <a:solidFill>
                  <a:prstClr val="black"/>
                </a:solidFill>
                <a:latin typeface="Times New Roman" pitchFamily="18" charset="0"/>
                <a:cs typeface="Times New Roman" pitchFamily="18" charset="0"/>
              </a:rPr>
              <a:t>	Mükelleflere</a:t>
            </a:r>
            <a:r>
              <a:rPr lang="tr-TR" sz="2000" dirty="0" smtClean="0">
                <a:solidFill>
                  <a:srgbClr val="C00000"/>
                </a:solidFill>
                <a:latin typeface="Times New Roman" pitchFamily="18" charset="0"/>
                <a:cs typeface="Times New Roman" pitchFamily="18" charset="0"/>
              </a:rPr>
              <a:t> </a:t>
            </a:r>
            <a:r>
              <a:rPr lang="tr-TR" sz="2000" u="sng" dirty="0" smtClean="0">
                <a:solidFill>
                  <a:prstClr val="black"/>
                </a:solidFill>
                <a:latin typeface="Times New Roman" pitchFamily="18" charset="0"/>
                <a:cs typeface="Times New Roman" pitchFamily="18" charset="0"/>
              </a:rPr>
              <a:t>fiili olarak mevcut fakat kayıtlarında olmayan </a:t>
            </a:r>
            <a:r>
              <a:rPr lang="tr-TR" sz="2000" dirty="0" smtClean="0">
                <a:solidFill>
                  <a:prstClr val="black"/>
                </a:solidFill>
                <a:latin typeface="Times New Roman" pitchFamily="18" charset="0"/>
                <a:cs typeface="Times New Roman" pitchFamily="18" charset="0"/>
              </a:rPr>
              <a:t>emtia</a:t>
            </a:r>
            <a:r>
              <a:rPr lang="tr-TR" sz="2000" dirty="0">
                <a:solidFill>
                  <a:prstClr val="black"/>
                </a:solidFill>
                <a:latin typeface="Times New Roman" pitchFamily="18" charset="0"/>
                <a:cs typeface="Times New Roman" pitchFamily="18" charset="0"/>
              </a:rPr>
              <a:t>, makine, teçhizat ve demirbaşların kayıtlara intikal ettirilmesine imkân veren bu düzenleme, bütün gelir ve kurumlar vergisi mükelleflerini kapsamaktadır. </a:t>
            </a:r>
            <a:r>
              <a:rPr lang="tr-TR" sz="2000" dirty="0" smtClean="0">
                <a:solidFill>
                  <a:prstClr val="black"/>
                </a:solidFill>
                <a:latin typeface="Times New Roman" pitchFamily="18" charset="0"/>
                <a:cs typeface="Times New Roman" pitchFamily="18" charset="0"/>
              </a:rPr>
              <a:t>(Md.6/1-a)</a:t>
            </a:r>
          </a:p>
          <a:p>
            <a:pPr algn="just">
              <a:lnSpc>
                <a:spcPct val="150000"/>
              </a:lnSpc>
              <a:defRPr/>
            </a:pPr>
            <a:endParaRPr lang="tr-TR" sz="2000" dirty="0" smtClean="0">
              <a:solidFill>
                <a:prstClr val="black"/>
              </a:solidFill>
              <a:latin typeface="Times New Roman" pitchFamily="18" charset="0"/>
              <a:cs typeface="Times New Roman" pitchFamily="18" charset="0"/>
            </a:endParaRPr>
          </a:p>
          <a:p>
            <a:pPr algn="just">
              <a:lnSpc>
                <a:spcPct val="150000"/>
              </a:lnSpc>
              <a:defRPr/>
            </a:pPr>
            <a:r>
              <a:rPr lang="tr-TR" sz="2000" dirty="0" smtClean="0">
                <a:solidFill>
                  <a:prstClr val="black"/>
                </a:solidFill>
                <a:latin typeface="Times New Roman" pitchFamily="18" charset="0"/>
                <a:cs typeface="Times New Roman" pitchFamily="18" charset="0"/>
              </a:rPr>
              <a:t>	Uygulama </a:t>
            </a:r>
            <a:r>
              <a:rPr lang="tr-TR" sz="2000" dirty="0">
                <a:solidFill>
                  <a:prstClr val="black"/>
                </a:solidFill>
                <a:latin typeface="Times New Roman" pitchFamily="18" charset="0"/>
                <a:cs typeface="Times New Roman" pitchFamily="18" charset="0"/>
              </a:rPr>
              <a:t>kapsamında olup madde hükmünden yararlanmak isteyen mükellefler, işletmelerinde mevcut olduğu halde kayıtlarında yer almayan emtia, makine, teçhizat ve demirbaşlarını Kanunun yürürlüğe girdiği ayı izleyen </a:t>
            </a:r>
            <a:r>
              <a:rPr lang="tr-TR" sz="2000" b="1" dirty="0">
                <a:solidFill>
                  <a:prstClr val="black"/>
                </a:solidFill>
                <a:latin typeface="Times New Roman" pitchFamily="18" charset="0"/>
                <a:cs typeface="Times New Roman" pitchFamily="18" charset="0"/>
              </a:rPr>
              <a:t>üçüncü ayın </a:t>
            </a:r>
            <a:r>
              <a:rPr lang="tr-TR" sz="2000" dirty="0">
                <a:solidFill>
                  <a:prstClr val="black"/>
                </a:solidFill>
                <a:latin typeface="Times New Roman" pitchFamily="18" charset="0"/>
                <a:cs typeface="Times New Roman" pitchFamily="18" charset="0"/>
              </a:rPr>
              <a:t>son iş günü olan </a:t>
            </a:r>
            <a:r>
              <a:rPr lang="tr-TR" sz="2000" b="1" dirty="0" smtClean="0">
                <a:solidFill>
                  <a:srgbClr val="FF0000"/>
                </a:solidFill>
                <a:latin typeface="Times New Roman" pitchFamily="18" charset="0"/>
                <a:cs typeface="Times New Roman" pitchFamily="18" charset="0"/>
              </a:rPr>
              <a:t>31 </a:t>
            </a:r>
            <a:r>
              <a:rPr lang="tr-TR" sz="2000" b="1" dirty="0" smtClean="0">
                <a:solidFill>
                  <a:srgbClr val="FF0000"/>
                </a:solidFill>
                <a:latin typeface="Times New Roman" pitchFamily="18" charset="0"/>
                <a:cs typeface="Times New Roman" pitchFamily="18" charset="0"/>
              </a:rPr>
              <a:t>Ağustos </a:t>
            </a:r>
            <a:r>
              <a:rPr lang="tr-TR" sz="2000" b="1" dirty="0" smtClean="0">
                <a:solidFill>
                  <a:srgbClr val="FF0000"/>
                </a:solidFill>
                <a:latin typeface="Times New Roman" pitchFamily="18" charset="0"/>
                <a:cs typeface="Times New Roman" pitchFamily="18" charset="0"/>
              </a:rPr>
              <a:t>2018 </a:t>
            </a:r>
            <a:r>
              <a:rPr lang="tr-TR" sz="2000" dirty="0">
                <a:solidFill>
                  <a:prstClr val="black"/>
                </a:solidFill>
                <a:latin typeface="Times New Roman" pitchFamily="18" charset="0"/>
                <a:cs typeface="Times New Roman" pitchFamily="18" charset="0"/>
              </a:rPr>
              <a:t>tarihine kadar bir </a:t>
            </a:r>
            <a:r>
              <a:rPr lang="tr-TR" sz="2000" i="1" dirty="0">
                <a:solidFill>
                  <a:srgbClr val="FF0000"/>
                </a:solidFill>
                <a:latin typeface="Times New Roman" pitchFamily="18" charset="0"/>
                <a:cs typeface="Times New Roman" pitchFamily="18" charset="0"/>
              </a:rPr>
              <a:t>envanter listesi</a:t>
            </a:r>
            <a:r>
              <a:rPr lang="tr-TR" sz="2000" dirty="0">
                <a:solidFill>
                  <a:prstClr val="black"/>
                </a:solidFill>
                <a:latin typeface="Times New Roman" pitchFamily="18" charset="0"/>
                <a:cs typeface="Times New Roman" pitchFamily="18" charset="0"/>
              </a:rPr>
              <a:t> ile </a:t>
            </a:r>
            <a:r>
              <a:rPr lang="tr-TR" sz="2000" dirty="0" smtClean="0">
                <a:solidFill>
                  <a:srgbClr val="FF0000"/>
                </a:solidFill>
                <a:latin typeface="Times New Roman" pitchFamily="18" charset="0"/>
                <a:cs typeface="Times New Roman" pitchFamily="18" charset="0"/>
              </a:rPr>
              <a:t>Katma Değer Vergisi Yönünden Bağlı Olunan Vergi </a:t>
            </a:r>
            <a:r>
              <a:rPr lang="tr-TR" sz="2000" dirty="0">
                <a:solidFill>
                  <a:srgbClr val="FF0000"/>
                </a:solidFill>
                <a:latin typeface="Times New Roman" pitchFamily="18" charset="0"/>
                <a:cs typeface="Times New Roman" pitchFamily="18" charset="0"/>
              </a:rPr>
              <a:t>D</a:t>
            </a:r>
            <a:r>
              <a:rPr lang="tr-TR" sz="2000" dirty="0" smtClean="0">
                <a:solidFill>
                  <a:srgbClr val="FF0000"/>
                </a:solidFill>
                <a:latin typeface="Times New Roman" pitchFamily="18" charset="0"/>
                <a:cs typeface="Times New Roman" pitchFamily="18" charset="0"/>
              </a:rPr>
              <a:t>airelerine </a:t>
            </a:r>
            <a:r>
              <a:rPr lang="tr-TR" sz="2000" dirty="0">
                <a:solidFill>
                  <a:prstClr val="black"/>
                </a:solidFill>
                <a:latin typeface="Times New Roman" pitchFamily="18" charset="0"/>
                <a:cs typeface="Times New Roman" pitchFamily="18" charset="0"/>
              </a:rPr>
              <a:t>bildireceklerdir. (Md.6/1-a</a:t>
            </a:r>
            <a:r>
              <a:rPr lang="tr-TR" sz="2000" dirty="0" smtClean="0">
                <a:solidFill>
                  <a:prstClr val="black"/>
                </a:solidFill>
                <a:latin typeface="Times New Roman" pitchFamily="18" charset="0"/>
                <a:cs typeface="Times New Roman" pitchFamily="18" charset="0"/>
              </a:rPr>
              <a:t>)</a:t>
            </a:r>
            <a:endParaRPr lang="tr-TR" sz="2000" dirty="0">
              <a:solidFill>
                <a:prstClr val="black"/>
              </a:solidFill>
              <a:latin typeface="Times New Roman" pitchFamily="18" charset="0"/>
              <a:cs typeface="Times New Roman" pitchFamily="18" charset="0"/>
            </a:endParaRPr>
          </a:p>
        </p:txBody>
      </p:sp>
      <p:sp>
        <p:nvSpPr>
          <p:cNvPr id="122886" name="6 Slayt Numarası Yer Tutucusu"/>
          <p:cNvSpPr>
            <a:spLocks noGrp="1"/>
          </p:cNvSpPr>
          <p:nvPr>
            <p:ph type="sldNum" sz="quarter" idx="11"/>
          </p:nvPr>
        </p:nvSpPr>
        <p:spPr>
          <a:xfrm>
            <a:off x="8532813" y="6542088"/>
            <a:ext cx="514350" cy="342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fld id="{3E04D191-B723-4FC4-8CC3-756ADED7A5C0}" type="slidenum">
              <a:rPr lang="tr-TR" altLang="tr-TR" sz="1200">
                <a:solidFill>
                  <a:prstClr val="black"/>
                </a:solidFill>
                <a:latin typeface="Arial Black" pitchFamily="34" charset="0"/>
              </a:rPr>
              <a:pPr/>
              <a:t>75</a:t>
            </a:fld>
            <a:endParaRPr lang="tr-TR" altLang="tr-TR" sz="1200">
              <a:solidFill>
                <a:prstClr val="black"/>
              </a:solidFill>
              <a:latin typeface="Arial Black" pitchFamily="34" charset="0"/>
            </a:endParaRPr>
          </a:p>
        </p:txBody>
      </p:sp>
    </p:spTree>
    <p:extLst>
      <p:ext uri="{BB962C8B-B14F-4D97-AF65-F5344CB8AC3E}">
        <p14:creationId xmlns:p14="http://schemas.microsoft.com/office/powerpoint/2010/main" val="41236295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7 Dikdörtgen"/>
          <p:cNvSpPr>
            <a:spLocks noChangeArrowheads="1"/>
          </p:cNvSpPr>
          <p:nvPr/>
        </p:nvSpPr>
        <p:spPr bwMode="auto">
          <a:xfrm>
            <a:off x="184083" y="188640"/>
            <a:ext cx="8856662" cy="1431161"/>
          </a:xfrm>
          <a:prstGeom prst="rect">
            <a:avLst/>
          </a:prstGeom>
          <a:noFill/>
          <a:ln w="9525">
            <a:noFill/>
            <a:miter lim="800000"/>
            <a:headEnd/>
            <a:tailEnd/>
          </a:ln>
        </p:spPr>
        <p:txBody>
          <a:bodyPr>
            <a:spAutoFit/>
          </a:bodyPr>
          <a:lstStyle/>
          <a:p>
            <a:pPr algn="just">
              <a:lnSpc>
                <a:spcPct val="150000"/>
              </a:lnSpc>
              <a:defRPr/>
            </a:pPr>
            <a:endParaRPr lang="tr-TR" sz="2000" dirty="0">
              <a:solidFill>
                <a:prstClr val="black"/>
              </a:solidFill>
              <a:cs typeface="Arial" pitchFamily="34" charset="0"/>
            </a:endParaRPr>
          </a:p>
          <a:p>
            <a:pPr algn="just">
              <a:lnSpc>
                <a:spcPct val="150000"/>
              </a:lnSpc>
              <a:defRPr/>
            </a:pPr>
            <a:endParaRPr lang="tr-TR" sz="2000" dirty="0" smtClean="0">
              <a:solidFill>
                <a:prstClr val="black"/>
              </a:solidFill>
              <a:cs typeface="Arial" pitchFamily="34" charset="0"/>
            </a:endParaRPr>
          </a:p>
          <a:p>
            <a:pPr algn="just">
              <a:lnSpc>
                <a:spcPct val="150000"/>
              </a:lnSpc>
              <a:defRPr/>
            </a:pPr>
            <a:endParaRPr lang="tr-TR" dirty="0">
              <a:solidFill>
                <a:prstClr val="black"/>
              </a:solidFill>
            </a:endParaRPr>
          </a:p>
        </p:txBody>
      </p:sp>
      <p:sp>
        <p:nvSpPr>
          <p:cNvPr id="3" name="Metin kutusu 2"/>
          <p:cNvSpPr txBox="1"/>
          <p:nvPr/>
        </p:nvSpPr>
        <p:spPr>
          <a:xfrm>
            <a:off x="395536" y="692696"/>
            <a:ext cx="7848872" cy="5563061"/>
          </a:xfrm>
          <a:prstGeom prst="rect">
            <a:avLst/>
          </a:prstGeom>
          <a:noFill/>
        </p:spPr>
        <p:txBody>
          <a:bodyPr wrap="square" rtlCol="0">
            <a:spAutoFit/>
          </a:bodyPr>
          <a:lstStyle/>
          <a:p>
            <a:pPr algn="just">
              <a:defRPr/>
            </a:pPr>
            <a:endParaRPr lang="tr-TR" dirty="0">
              <a:solidFill>
                <a:srgbClr val="0D0D0D"/>
              </a:solidFill>
            </a:endParaRPr>
          </a:p>
          <a:p>
            <a:pPr algn="just">
              <a:lnSpc>
                <a:spcPts val="2700"/>
              </a:lnSpc>
              <a:defRPr/>
            </a:pPr>
            <a:r>
              <a:rPr lang="tr-TR" sz="2000" dirty="0" smtClean="0">
                <a:solidFill>
                  <a:prstClr val="black"/>
                </a:solidFill>
                <a:latin typeface="Times New Roman" pitchFamily="18" charset="0"/>
                <a:cs typeface="Times New Roman" pitchFamily="18" charset="0"/>
              </a:rPr>
              <a:t>	Bu </a:t>
            </a:r>
            <a:r>
              <a:rPr lang="tr-TR" sz="2000" dirty="0">
                <a:solidFill>
                  <a:prstClr val="black"/>
                </a:solidFill>
                <a:latin typeface="Times New Roman" pitchFamily="18" charset="0"/>
                <a:cs typeface="Times New Roman" pitchFamily="18" charset="0"/>
              </a:rPr>
              <a:t>kıymetler, bildirim tarihinde mükelleflerce </a:t>
            </a:r>
            <a:r>
              <a:rPr lang="tr-TR" sz="2000" b="1" u="sng" dirty="0">
                <a:solidFill>
                  <a:prstClr val="black"/>
                </a:solidFill>
                <a:latin typeface="Times New Roman" pitchFamily="18" charset="0"/>
                <a:cs typeface="Times New Roman" pitchFamily="18" charset="0"/>
              </a:rPr>
              <a:t>veya</a:t>
            </a:r>
            <a:r>
              <a:rPr lang="tr-TR" sz="2000" dirty="0">
                <a:solidFill>
                  <a:prstClr val="black"/>
                </a:solidFill>
                <a:latin typeface="Times New Roman" pitchFamily="18" charset="0"/>
                <a:cs typeface="Times New Roman" pitchFamily="18" charset="0"/>
              </a:rPr>
              <a:t> bağlı oldukları meslek kuruluşunca tespit edilecek </a:t>
            </a:r>
            <a:r>
              <a:rPr lang="tr-TR" sz="2000" dirty="0">
                <a:solidFill>
                  <a:srgbClr val="FF0000"/>
                </a:solidFill>
                <a:latin typeface="Times New Roman" pitchFamily="18" charset="0"/>
                <a:cs typeface="Times New Roman" pitchFamily="18" charset="0"/>
              </a:rPr>
              <a:t>rayiç bedelle </a:t>
            </a:r>
            <a:r>
              <a:rPr lang="tr-TR" sz="2000" dirty="0">
                <a:solidFill>
                  <a:prstClr val="black"/>
                </a:solidFill>
                <a:latin typeface="Times New Roman" pitchFamily="18" charset="0"/>
                <a:cs typeface="Times New Roman" pitchFamily="18" charset="0"/>
              </a:rPr>
              <a:t>değerlenmek suretiyle envanter listesinde gösterilecektir. (Md.6/1-a</a:t>
            </a:r>
            <a:r>
              <a:rPr lang="tr-TR" sz="2000" dirty="0" smtClean="0">
                <a:solidFill>
                  <a:prstClr val="black"/>
                </a:solidFill>
                <a:latin typeface="Times New Roman" pitchFamily="18" charset="0"/>
                <a:cs typeface="Times New Roman" pitchFamily="18" charset="0"/>
              </a:rPr>
              <a:t>)</a:t>
            </a:r>
            <a:endParaRPr lang="tr-TR" sz="2000" dirty="0">
              <a:solidFill>
                <a:prstClr val="black"/>
              </a:solidFill>
              <a:latin typeface="Times New Roman" pitchFamily="18" charset="0"/>
              <a:cs typeface="Times New Roman" pitchFamily="18" charset="0"/>
            </a:endParaRPr>
          </a:p>
          <a:p>
            <a:pPr marL="457200" indent="-457200" algn="just">
              <a:lnSpc>
                <a:spcPts val="2700"/>
              </a:lnSpc>
              <a:buFont typeface="Wingdings" pitchFamily="2" charset="2"/>
              <a:buChar char="v"/>
              <a:defRPr/>
            </a:pPr>
            <a:endParaRPr lang="tr-TR" sz="2000" dirty="0">
              <a:solidFill>
                <a:prstClr val="black"/>
              </a:solidFill>
              <a:latin typeface="Times New Roman" pitchFamily="18" charset="0"/>
              <a:cs typeface="Times New Roman" pitchFamily="18" charset="0"/>
            </a:endParaRPr>
          </a:p>
          <a:p>
            <a:pPr algn="just">
              <a:lnSpc>
                <a:spcPts val="2700"/>
              </a:lnSpc>
              <a:defRPr/>
            </a:pPr>
            <a:r>
              <a:rPr lang="tr-TR" sz="2000" dirty="0" smtClean="0">
                <a:solidFill>
                  <a:prstClr val="black"/>
                </a:solidFill>
                <a:latin typeface="Times New Roman" pitchFamily="18" charset="0"/>
                <a:cs typeface="Times New Roman" pitchFamily="18" charset="0"/>
              </a:rPr>
              <a:t>	Dolayısıyla </a:t>
            </a:r>
            <a:r>
              <a:rPr lang="tr-TR" sz="2000" dirty="0">
                <a:solidFill>
                  <a:prstClr val="black"/>
                </a:solidFill>
                <a:latin typeface="Times New Roman" pitchFamily="18" charset="0"/>
                <a:cs typeface="Times New Roman" pitchFamily="18" charset="0"/>
              </a:rPr>
              <a:t>bu bedel, mükellefin kendisi tarafından bizzat tespit edebileceği gibi bağlı olduğu meslek kuruluşuna da tespit ettirilebilecektir. (Md.6/1-a)</a:t>
            </a:r>
          </a:p>
          <a:p>
            <a:pPr algn="just">
              <a:lnSpc>
                <a:spcPts val="2700"/>
              </a:lnSpc>
              <a:defRPr/>
            </a:pPr>
            <a:endParaRPr lang="tr-TR" sz="2000" dirty="0">
              <a:solidFill>
                <a:prstClr val="black"/>
              </a:solidFill>
              <a:latin typeface="Times New Roman" pitchFamily="18" charset="0"/>
              <a:cs typeface="Times New Roman" pitchFamily="18" charset="0"/>
            </a:endParaRPr>
          </a:p>
          <a:p>
            <a:pPr algn="just">
              <a:lnSpc>
                <a:spcPts val="2700"/>
              </a:lnSpc>
              <a:defRPr/>
            </a:pPr>
            <a:r>
              <a:rPr lang="tr-TR" sz="2000" dirty="0" smtClean="0">
                <a:solidFill>
                  <a:prstClr val="black"/>
                </a:solidFill>
                <a:latin typeface="Times New Roman" pitchFamily="18" charset="0"/>
                <a:cs typeface="Times New Roman" pitchFamily="18" charset="0"/>
              </a:rPr>
              <a:t>	Bildirilen </a:t>
            </a:r>
            <a:r>
              <a:rPr lang="tr-TR" sz="2000" dirty="0">
                <a:solidFill>
                  <a:prstClr val="black"/>
                </a:solidFill>
                <a:latin typeface="Times New Roman" pitchFamily="18" charset="0"/>
                <a:cs typeface="Times New Roman" pitchFamily="18" charset="0"/>
              </a:rPr>
              <a:t>kıymetler yasal kayıt süresi içerisinde kayıtlara intikal ettirilecektir. (Md.6/1-a</a:t>
            </a:r>
            <a:r>
              <a:rPr lang="tr-TR" sz="2000" dirty="0" smtClean="0">
                <a:solidFill>
                  <a:prstClr val="black"/>
                </a:solidFill>
                <a:latin typeface="Times New Roman" pitchFamily="18" charset="0"/>
                <a:cs typeface="Times New Roman" pitchFamily="18" charset="0"/>
              </a:rPr>
              <a:t>)</a:t>
            </a:r>
          </a:p>
          <a:p>
            <a:pPr marL="457200" indent="-457200" algn="just">
              <a:lnSpc>
                <a:spcPts val="2700"/>
              </a:lnSpc>
              <a:buFont typeface="Wingdings" pitchFamily="2" charset="2"/>
              <a:buChar char="v"/>
              <a:defRPr/>
            </a:pPr>
            <a:endParaRPr lang="tr-TR" sz="2000" dirty="0">
              <a:solidFill>
                <a:prstClr val="black"/>
              </a:solidFill>
              <a:latin typeface="Times New Roman" pitchFamily="18" charset="0"/>
              <a:cs typeface="Times New Roman" pitchFamily="18" charset="0"/>
            </a:endParaRPr>
          </a:p>
          <a:p>
            <a:pPr algn="just">
              <a:lnSpc>
                <a:spcPts val="2700"/>
              </a:lnSpc>
              <a:defRPr/>
            </a:pPr>
            <a:r>
              <a:rPr lang="tr-TR" sz="2000" dirty="0" smtClean="0">
                <a:solidFill>
                  <a:prstClr val="black"/>
                </a:solidFill>
                <a:latin typeface="Times New Roman" pitchFamily="18" charset="0"/>
                <a:cs typeface="Times New Roman" pitchFamily="18" charset="0"/>
              </a:rPr>
              <a:t>	Bu </a:t>
            </a:r>
            <a:r>
              <a:rPr lang="tr-TR" sz="2000" dirty="0">
                <a:solidFill>
                  <a:prstClr val="black"/>
                </a:solidFill>
                <a:latin typeface="Times New Roman" pitchFamily="18" charset="0"/>
                <a:cs typeface="Times New Roman" pitchFamily="18" charset="0"/>
              </a:rPr>
              <a:t>imkândan yararlanan mükelleflerin uygulama kapsamına giren mallarını daha sonra satmaları halinde, defterlere kaydedilecek </a:t>
            </a:r>
            <a:r>
              <a:rPr lang="tr-TR" sz="2000" dirty="0">
                <a:solidFill>
                  <a:srgbClr val="FF0000"/>
                </a:solidFill>
                <a:latin typeface="Times New Roman" pitchFamily="18" charset="0"/>
                <a:cs typeface="Times New Roman" pitchFamily="18" charset="0"/>
              </a:rPr>
              <a:t>satış bedeli kayıtlı değerinden düşük olamayacaktır</a:t>
            </a:r>
            <a:r>
              <a:rPr lang="tr-TR" sz="2000" dirty="0" smtClean="0">
                <a:solidFill>
                  <a:srgbClr val="FF0000"/>
                </a:solidFill>
                <a:latin typeface="Times New Roman" pitchFamily="18" charset="0"/>
                <a:cs typeface="Times New Roman" pitchFamily="18" charset="0"/>
              </a:rPr>
              <a:t>.</a:t>
            </a:r>
            <a:r>
              <a:rPr lang="tr-TR" sz="2000" dirty="0" smtClean="0">
                <a:solidFill>
                  <a:srgbClr val="C00000"/>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Md.6/1-ç)</a:t>
            </a:r>
            <a:endParaRPr lang="tr-TR" sz="2000" dirty="0">
              <a:solidFill>
                <a:prstClr val="black"/>
              </a:solidFill>
              <a:latin typeface="Times New Roman" pitchFamily="18" charset="0"/>
              <a:cs typeface="Times New Roman" pitchFamily="18" charset="0"/>
            </a:endParaRPr>
          </a:p>
          <a:p>
            <a:pPr marL="457200" indent="-457200" algn="just">
              <a:lnSpc>
                <a:spcPts val="2700"/>
              </a:lnSpc>
              <a:buFont typeface="Wingdings" pitchFamily="2" charset="2"/>
              <a:buChar char="v"/>
              <a:defRPr/>
            </a:pPr>
            <a:endParaRPr lang="tr-TR"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806342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7 Dikdörtgen"/>
          <p:cNvSpPr>
            <a:spLocks noChangeArrowheads="1"/>
          </p:cNvSpPr>
          <p:nvPr/>
        </p:nvSpPr>
        <p:spPr bwMode="auto">
          <a:xfrm>
            <a:off x="284850" y="404663"/>
            <a:ext cx="7671526" cy="2677656"/>
          </a:xfrm>
          <a:prstGeom prst="rect">
            <a:avLst/>
          </a:prstGeom>
          <a:noFill/>
          <a:ln w="9525">
            <a:noFill/>
            <a:miter lim="800000"/>
            <a:headEnd/>
            <a:tailEnd/>
          </a:ln>
        </p:spPr>
        <p:txBody>
          <a:bodyPr wrap="square">
            <a:spAutoFit/>
          </a:bodyPr>
          <a:lstStyle/>
          <a:p>
            <a:pPr algn="just">
              <a:defRPr/>
            </a:pPr>
            <a:endParaRPr lang="tr-TR" sz="2400" dirty="0">
              <a:solidFill>
                <a:srgbClr val="C00000"/>
              </a:solidFill>
              <a:latin typeface="Times New Roman" pitchFamily="18" charset="0"/>
              <a:cs typeface="Times New Roman" pitchFamily="18" charset="0"/>
            </a:endParaRPr>
          </a:p>
          <a:p>
            <a:pPr algn="just">
              <a:defRPr/>
            </a:pPr>
            <a:r>
              <a:rPr lang="tr-TR" sz="2400" dirty="0" smtClean="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Gerçek </a:t>
            </a:r>
            <a:r>
              <a:rPr lang="tr-TR" sz="2000" dirty="0">
                <a:solidFill>
                  <a:prstClr val="black"/>
                </a:solidFill>
                <a:latin typeface="Times New Roman" pitchFamily="18" charset="0"/>
                <a:cs typeface="Times New Roman" pitchFamily="18" charset="0"/>
              </a:rPr>
              <a:t>satış bedelinin kayda alınan bedelden düşük olması halinde, kazancın tespitinde kayıtlı bedel dikkate alınacaktır. </a:t>
            </a:r>
            <a:r>
              <a:rPr lang="tr-TR" sz="2000" dirty="0" smtClean="0">
                <a:solidFill>
                  <a:srgbClr val="FF0000"/>
                </a:solidFill>
                <a:latin typeface="Times New Roman" pitchFamily="18" charset="0"/>
                <a:cs typeface="Times New Roman" pitchFamily="18" charset="0"/>
              </a:rPr>
              <a:t>Bir </a:t>
            </a:r>
            <a:r>
              <a:rPr lang="tr-TR" sz="2000" dirty="0">
                <a:solidFill>
                  <a:srgbClr val="FF0000"/>
                </a:solidFill>
                <a:latin typeface="Times New Roman" pitchFamily="18" charset="0"/>
                <a:cs typeface="Times New Roman" pitchFamily="18" charset="0"/>
              </a:rPr>
              <a:t>başka deyişle bu şekilde kayıtlara alınan malların satışından zarar doğamayacaktır</a:t>
            </a:r>
            <a:r>
              <a:rPr lang="tr-TR" sz="2000" dirty="0" smtClean="0">
                <a:solidFill>
                  <a:srgbClr val="FF0000"/>
                </a:solidFill>
                <a:latin typeface="Times New Roman" pitchFamily="18" charset="0"/>
                <a:cs typeface="Times New Roman" pitchFamily="18" charset="0"/>
              </a:rPr>
              <a:t>. </a:t>
            </a:r>
          </a:p>
          <a:p>
            <a:pPr algn="just">
              <a:defRPr/>
            </a:pPr>
            <a:endParaRPr lang="tr-TR" sz="2000" dirty="0">
              <a:solidFill>
                <a:srgbClr val="FF0000"/>
              </a:solidFill>
              <a:latin typeface="Times New Roman" pitchFamily="18" charset="0"/>
              <a:cs typeface="Times New Roman" pitchFamily="18" charset="0"/>
            </a:endParaRPr>
          </a:p>
          <a:p>
            <a:pPr algn="just">
              <a:defRPr/>
            </a:pPr>
            <a:r>
              <a:rPr lang="tr-TR" sz="2000" dirty="0" smtClean="0">
                <a:solidFill>
                  <a:srgbClr val="FF000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Bildirime dahil edilen amortismana tabi iktisadi kıymetler için amortisman ayrılmayacaktır.</a:t>
            </a:r>
          </a:p>
        </p:txBody>
      </p:sp>
      <p:sp>
        <p:nvSpPr>
          <p:cNvPr id="2" name="Metin kutusu 1"/>
          <p:cNvSpPr txBox="1"/>
          <p:nvPr/>
        </p:nvSpPr>
        <p:spPr>
          <a:xfrm>
            <a:off x="539552" y="3573016"/>
            <a:ext cx="7560840" cy="1015663"/>
          </a:xfrm>
          <a:prstGeom prst="rect">
            <a:avLst/>
          </a:prstGeom>
          <a:noFill/>
        </p:spPr>
        <p:txBody>
          <a:bodyPr wrap="square" rtlCol="0">
            <a:spAutoFit/>
          </a:bodyPr>
          <a:lstStyle/>
          <a:p>
            <a:pPr algn="just"/>
            <a:r>
              <a:rPr lang="tr-TR" sz="2000" dirty="0" smtClean="0">
                <a:solidFill>
                  <a:prstClr val="black"/>
                </a:solidFill>
                <a:latin typeface="Times New Roman" pitchFamily="18" charset="0"/>
                <a:cs typeface="Times New Roman" pitchFamily="18" charset="0"/>
              </a:rPr>
              <a:t>	</a:t>
            </a:r>
            <a:r>
              <a:rPr lang="tr-TR" sz="2000" b="1" dirty="0" smtClean="0">
                <a:solidFill>
                  <a:prstClr val="black"/>
                </a:solidFill>
                <a:latin typeface="Times New Roman" pitchFamily="18" charset="0"/>
                <a:cs typeface="Times New Roman" pitchFamily="18" charset="0"/>
              </a:rPr>
              <a:t>Örnek</a:t>
            </a:r>
            <a:r>
              <a:rPr lang="tr-TR" sz="2000" dirty="0" smtClean="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20.000 TL bedelle kayıtlara alınan bir demirbaşın, daha sonra 10.000 TL’ye satılması halinde, satış kazancının tespitinde satış bedeli olarak 10.000 TL yerine 20.000 TL dikkate alınacaktır</a:t>
            </a:r>
            <a:endParaRPr lang="tr-TR" sz="2000" dirty="0">
              <a:solidFill>
                <a:prstClr val="black"/>
              </a:solidFill>
            </a:endParaRPr>
          </a:p>
        </p:txBody>
      </p:sp>
    </p:spTree>
    <p:extLst>
      <p:ext uri="{BB962C8B-B14F-4D97-AF65-F5344CB8AC3E}">
        <p14:creationId xmlns:p14="http://schemas.microsoft.com/office/powerpoint/2010/main" val="32717432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Dikdörtgen 4"/>
          <p:cNvSpPr>
            <a:spLocks noChangeArrowheads="1"/>
          </p:cNvSpPr>
          <p:nvPr/>
        </p:nvSpPr>
        <p:spPr bwMode="auto">
          <a:xfrm>
            <a:off x="395536" y="476672"/>
            <a:ext cx="7848872" cy="3767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tr-TR" altLang="tr-TR" sz="2000" b="1" dirty="0" smtClean="0">
                <a:solidFill>
                  <a:srgbClr val="FF0000"/>
                </a:solidFill>
                <a:latin typeface="Times New Roman" pitchFamily="18" charset="0"/>
                <a:ea typeface="Times New Roman" pitchFamily="18" charset="0"/>
                <a:cs typeface="Times New Roman" pitchFamily="18" charset="0"/>
              </a:rPr>
              <a:t>Kanunun Uygulamasında Emtia Kavramı:</a:t>
            </a:r>
          </a:p>
          <a:p>
            <a:endParaRPr lang="tr-TR" altLang="tr-TR" dirty="0">
              <a:solidFill>
                <a:prstClr val="black"/>
              </a:solidFill>
              <a:latin typeface="Arial TUR" pitchFamily="34" charset="0"/>
              <a:ea typeface="Times New Roman" pitchFamily="18" charset="0"/>
              <a:cs typeface="Arial TUR" pitchFamily="34" charset="0"/>
            </a:endParaRPr>
          </a:p>
          <a:p>
            <a:r>
              <a:rPr lang="tr-TR" altLang="tr-TR" sz="2000" dirty="0">
                <a:solidFill>
                  <a:prstClr val="black"/>
                </a:solidFill>
                <a:latin typeface="Times New Roman" pitchFamily="18" charset="0"/>
                <a:ea typeface="Times New Roman" pitchFamily="18" charset="0"/>
                <a:cs typeface="Times New Roman" pitchFamily="18" charset="0"/>
              </a:rPr>
              <a:t>Bu madde hükmüne göre bildirilecek emtia;</a:t>
            </a:r>
          </a:p>
          <a:p>
            <a:r>
              <a:rPr lang="tr-TR" altLang="tr-TR" sz="2000" dirty="0">
                <a:solidFill>
                  <a:prstClr val="black"/>
                </a:solidFill>
                <a:latin typeface="Times New Roman" pitchFamily="18" charset="0"/>
                <a:ea typeface="Times New Roman" pitchFamily="18" charset="0"/>
                <a:cs typeface="Times New Roman" pitchFamily="18" charset="0"/>
              </a:rPr>
              <a:t> </a:t>
            </a:r>
            <a:endParaRPr lang="tr-TR" altLang="tr-TR" sz="2000" dirty="0" smtClean="0">
              <a:solidFill>
                <a:prstClr val="black"/>
              </a:solidFill>
              <a:latin typeface="Times New Roman" pitchFamily="18" charset="0"/>
              <a:ea typeface="Calibri" pitchFamily="34" charset="0"/>
              <a:cs typeface="Times New Roman" pitchFamily="18" charset="0"/>
            </a:endParaRPr>
          </a:p>
          <a:p>
            <a:pPr>
              <a:buSzPts val="1200"/>
            </a:pPr>
            <a:r>
              <a:rPr lang="tr-TR" altLang="tr-TR" sz="2000" dirty="0" smtClean="0">
                <a:solidFill>
                  <a:prstClr val="black"/>
                </a:solidFill>
                <a:latin typeface="Times New Roman" pitchFamily="18" charset="0"/>
                <a:ea typeface="Times New Roman" pitchFamily="18" charset="0"/>
                <a:cs typeface="Times New Roman" pitchFamily="18" charset="0"/>
              </a:rPr>
              <a:t>	Alım satım işletmelerinde satışa hazır malları,</a:t>
            </a:r>
          </a:p>
          <a:p>
            <a:pPr algn="just">
              <a:buSzPts val="1200"/>
            </a:pPr>
            <a:r>
              <a:rPr lang="tr-TR" altLang="tr-TR" sz="2000" dirty="0">
                <a:solidFill>
                  <a:prstClr val="black"/>
                </a:solidFill>
                <a:latin typeface="Times New Roman" pitchFamily="18" charset="0"/>
                <a:ea typeface="Times New Roman" pitchFamily="18" charset="0"/>
                <a:cs typeface="Times New Roman" pitchFamily="18" charset="0"/>
              </a:rPr>
              <a:t>	</a:t>
            </a:r>
            <a:r>
              <a:rPr lang="tr-TR" altLang="tr-TR" sz="2000" dirty="0" smtClean="0">
                <a:solidFill>
                  <a:prstClr val="black"/>
                </a:solidFill>
                <a:latin typeface="Times New Roman" pitchFamily="18" charset="0"/>
                <a:ea typeface="Times New Roman" pitchFamily="18" charset="0"/>
                <a:cs typeface="Times New Roman" pitchFamily="18" charset="0"/>
              </a:rPr>
              <a:t>İmalatçı </a:t>
            </a:r>
            <a:r>
              <a:rPr lang="tr-TR" altLang="tr-TR" sz="2000" dirty="0">
                <a:solidFill>
                  <a:prstClr val="black"/>
                </a:solidFill>
                <a:latin typeface="Times New Roman" pitchFamily="18" charset="0"/>
                <a:ea typeface="Times New Roman" pitchFamily="18" charset="0"/>
                <a:cs typeface="Times New Roman" pitchFamily="18" charset="0"/>
              </a:rPr>
              <a:t>işletmelerde ise hammadde, malzeme, yarı mamul </a:t>
            </a:r>
            <a:r>
              <a:rPr lang="tr-TR" altLang="tr-TR" sz="2000" dirty="0" smtClean="0">
                <a:solidFill>
                  <a:prstClr val="black"/>
                </a:solidFill>
                <a:latin typeface="Times New Roman" pitchFamily="18" charset="0"/>
                <a:ea typeface="Times New Roman" pitchFamily="18" charset="0"/>
                <a:cs typeface="Times New Roman" pitchFamily="18" charset="0"/>
              </a:rPr>
              <a:t>ve mamul </a:t>
            </a:r>
            <a:r>
              <a:rPr lang="tr-TR" altLang="tr-TR" sz="2000" dirty="0">
                <a:solidFill>
                  <a:prstClr val="black"/>
                </a:solidFill>
                <a:latin typeface="Times New Roman" pitchFamily="18" charset="0"/>
                <a:ea typeface="Times New Roman" pitchFamily="18" charset="0"/>
                <a:cs typeface="Times New Roman" pitchFamily="18" charset="0"/>
              </a:rPr>
              <a:t>malları ifade etmektedir.</a:t>
            </a:r>
          </a:p>
          <a:p>
            <a:pPr algn="just">
              <a:spcBef>
                <a:spcPts val="50"/>
              </a:spcBef>
            </a:pPr>
            <a:r>
              <a:rPr lang="tr-TR" altLang="tr-TR" sz="2000" dirty="0" smtClean="0">
                <a:solidFill>
                  <a:prstClr val="black"/>
                </a:solidFill>
                <a:latin typeface="Times New Roman" pitchFamily="18" charset="0"/>
                <a:ea typeface="Times New Roman" pitchFamily="18" charset="0"/>
                <a:cs typeface="Times New Roman" pitchFamily="18" charset="0"/>
              </a:rPr>
              <a:t>	Aynı </a:t>
            </a:r>
            <a:r>
              <a:rPr lang="tr-TR" altLang="tr-TR" sz="2000" dirty="0">
                <a:solidFill>
                  <a:prstClr val="black"/>
                </a:solidFill>
                <a:latin typeface="Times New Roman" pitchFamily="18" charset="0"/>
                <a:ea typeface="Times New Roman" pitchFamily="18" charset="0"/>
                <a:cs typeface="Times New Roman" pitchFamily="18" charset="0"/>
              </a:rPr>
              <a:t>şekilde inşaat işletmelerinin (yıllara sari inşaat ve onarım işi, kat karşılığı veya kendi adlarına inşaat yapıp satanlar) varsa inşa edilen ve emtia niteliğindeki taşınmazları (daire, dükkan vb.) ile üretimde </a:t>
            </a:r>
            <a:r>
              <a:rPr lang="tr-TR" altLang="tr-TR" sz="2000" dirty="0" smtClean="0">
                <a:solidFill>
                  <a:prstClr val="black"/>
                </a:solidFill>
                <a:latin typeface="Times New Roman" pitchFamily="18" charset="0"/>
                <a:ea typeface="Times New Roman" pitchFamily="18" charset="0"/>
                <a:cs typeface="Times New Roman" pitchFamily="18" charset="0"/>
              </a:rPr>
              <a:t>kullandıkları </a:t>
            </a:r>
            <a:r>
              <a:rPr lang="tr-TR" altLang="tr-TR" sz="2000" dirty="0" smtClean="0">
                <a:solidFill>
                  <a:srgbClr val="FF0000"/>
                </a:solidFill>
                <a:latin typeface="Times New Roman" pitchFamily="18" charset="0"/>
                <a:ea typeface="Times New Roman" pitchFamily="18" charset="0"/>
                <a:cs typeface="Times New Roman" pitchFamily="18" charset="0"/>
              </a:rPr>
              <a:t>demir</a:t>
            </a:r>
            <a:r>
              <a:rPr lang="tr-TR" altLang="tr-TR" sz="2000" dirty="0">
                <a:solidFill>
                  <a:srgbClr val="FF0000"/>
                </a:solidFill>
                <a:latin typeface="Times New Roman" pitchFamily="18" charset="0"/>
                <a:ea typeface="Times New Roman" pitchFamily="18" charset="0"/>
                <a:cs typeface="Times New Roman" pitchFamily="18" charset="0"/>
              </a:rPr>
              <a:t>, çimento, tuğla gibi ilk madde ve malzemelerini veya yarı mamullerini de </a:t>
            </a:r>
            <a:r>
              <a:rPr lang="tr-TR" altLang="tr-TR" sz="2000" dirty="0">
                <a:solidFill>
                  <a:prstClr val="black"/>
                </a:solidFill>
                <a:latin typeface="Times New Roman" pitchFamily="18" charset="0"/>
                <a:ea typeface="Times New Roman" pitchFamily="18" charset="0"/>
                <a:cs typeface="Times New Roman" pitchFamily="18" charset="0"/>
              </a:rPr>
              <a:t>bildirmeleri mümkündür.</a:t>
            </a:r>
          </a:p>
        </p:txBody>
      </p:sp>
    </p:spTree>
    <p:extLst>
      <p:ext uri="{BB962C8B-B14F-4D97-AF65-F5344CB8AC3E}">
        <p14:creationId xmlns:p14="http://schemas.microsoft.com/office/powerpoint/2010/main" val="15493504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1"/>
          <p:cNvSpPr>
            <a:spLocks noChangeArrowheads="1"/>
          </p:cNvSpPr>
          <p:nvPr/>
        </p:nvSpPr>
        <p:spPr bwMode="auto">
          <a:xfrm>
            <a:off x="467544" y="900099"/>
            <a:ext cx="763284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tr-TR" altLang="tr-TR" sz="2000" dirty="0" smtClean="0">
                <a:solidFill>
                  <a:prstClr val="black"/>
                </a:solidFill>
                <a:latin typeface="Times New Roman" pitchFamily="18" charset="0"/>
                <a:cs typeface="Times New Roman" pitchFamily="18" charset="0"/>
              </a:rPr>
              <a:t>	Stok </a:t>
            </a:r>
            <a:r>
              <a:rPr lang="tr-TR" altLang="tr-TR" sz="2000" dirty="0">
                <a:solidFill>
                  <a:prstClr val="black"/>
                </a:solidFill>
                <a:latin typeface="Times New Roman" pitchFamily="18" charset="0"/>
                <a:cs typeface="Times New Roman" pitchFamily="18" charset="0"/>
              </a:rPr>
              <a:t>Değer Düzeltimi Uygulaması çerçevesinde beyan edilerek kayıtlara intikal ettirilen, </a:t>
            </a:r>
            <a:r>
              <a:rPr lang="tr-TR" altLang="tr-TR" sz="2000" dirty="0" smtClean="0">
                <a:solidFill>
                  <a:prstClr val="black"/>
                </a:solidFill>
                <a:latin typeface="Times New Roman" pitchFamily="18" charset="0"/>
                <a:cs typeface="Times New Roman" pitchFamily="18" charset="0"/>
              </a:rPr>
              <a:t>Genel </a:t>
            </a:r>
            <a:r>
              <a:rPr lang="tr-TR" altLang="tr-TR" sz="2000" dirty="0">
                <a:solidFill>
                  <a:prstClr val="black"/>
                </a:solidFill>
                <a:latin typeface="Times New Roman" pitchFamily="18" charset="0"/>
                <a:cs typeface="Times New Roman" pitchFamily="18" charset="0"/>
              </a:rPr>
              <a:t>orana tabi makine, teçhizat, demirbaş ve </a:t>
            </a:r>
            <a:r>
              <a:rPr lang="tr-TR" altLang="tr-TR" sz="2000" dirty="0" err="1">
                <a:solidFill>
                  <a:prstClr val="black"/>
                </a:solidFill>
                <a:latin typeface="Times New Roman" pitchFamily="18" charset="0"/>
                <a:cs typeface="Times New Roman" pitchFamily="18" charset="0"/>
              </a:rPr>
              <a:t>emtiaların</a:t>
            </a:r>
            <a:r>
              <a:rPr lang="tr-TR" altLang="tr-TR" sz="2000" dirty="0">
                <a:solidFill>
                  <a:prstClr val="black"/>
                </a:solidFill>
                <a:latin typeface="Times New Roman" pitchFamily="18" charset="0"/>
                <a:cs typeface="Times New Roman" pitchFamily="18" charset="0"/>
              </a:rPr>
              <a:t> bedeli üzerinden </a:t>
            </a:r>
            <a:r>
              <a:rPr lang="tr-TR" altLang="tr-TR" sz="2000" dirty="0">
                <a:solidFill>
                  <a:srgbClr val="FF0000"/>
                </a:solidFill>
                <a:latin typeface="Times New Roman" pitchFamily="18" charset="0"/>
                <a:cs typeface="Times New Roman" pitchFamily="18" charset="0"/>
              </a:rPr>
              <a:t>% 10 oranında</a:t>
            </a:r>
            <a:r>
              <a:rPr lang="tr-TR" altLang="tr-TR" sz="20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Md.6/1-c)</a:t>
            </a:r>
            <a:endParaRPr lang="tr-TR" altLang="tr-TR" sz="2000" dirty="0" smtClean="0">
              <a:solidFill>
                <a:prstClr val="black"/>
              </a:solidFill>
              <a:latin typeface="Times New Roman" pitchFamily="18" charset="0"/>
              <a:cs typeface="Times New Roman" pitchFamily="18" charset="0"/>
            </a:endParaRPr>
          </a:p>
          <a:p>
            <a:pPr algn="just"/>
            <a:endParaRPr lang="tr-TR" altLang="tr-TR" sz="2000" dirty="0">
              <a:solidFill>
                <a:prstClr val="black"/>
              </a:solidFill>
              <a:latin typeface="Times New Roman" pitchFamily="18" charset="0"/>
              <a:cs typeface="Times New Roman" pitchFamily="18" charset="0"/>
            </a:endParaRPr>
          </a:p>
          <a:p>
            <a:pPr algn="just"/>
            <a:r>
              <a:rPr lang="tr-TR" altLang="tr-TR" sz="2000" dirty="0" smtClean="0">
                <a:solidFill>
                  <a:prstClr val="black"/>
                </a:solidFill>
                <a:latin typeface="Times New Roman" pitchFamily="18" charset="0"/>
                <a:cs typeface="Times New Roman" pitchFamily="18" charset="0"/>
              </a:rPr>
              <a:t>	</a:t>
            </a:r>
            <a:r>
              <a:rPr lang="tr-TR" altLang="tr-TR" sz="2000" dirty="0" smtClean="0">
                <a:solidFill>
                  <a:srgbClr val="FF0000"/>
                </a:solidFill>
                <a:latin typeface="Times New Roman" pitchFamily="18" charset="0"/>
                <a:cs typeface="Times New Roman" pitchFamily="18" charset="0"/>
              </a:rPr>
              <a:t>İndirimli </a:t>
            </a:r>
            <a:r>
              <a:rPr lang="tr-TR" altLang="tr-TR" sz="2000" dirty="0">
                <a:solidFill>
                  <a:srgbClr val="FF0000"/>
                </a:solidFill>
                <a:latin typeface="Times New Roman" pitchFamily="18" charset="0"/>
                <a:cs typeface="Times New Roman" pitchFamily="18" charset="0"/>
              </a:rPr>
              <a:t>orana tabi</a:t>
            </a:r>
            <a:r>
              <a:rPr lang="tr-TR" altLang="tr-TR" sz="2000" dirty="0">
                <a:solidFill>
                  <a:srgbClr val="C00000"/>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diğer makine, teçhizat, demirbaş ve </a:t>
            </a:r>
            <a:r>
              <a:rPr lang="tr-TR" altLang="tr-TR" sz="2000" dirty="0" err="1">
                <a:solidFill>
                  <a:prstClr val="black"/>
                </a:solidFill>
                <a:latin typeface="Times New Roman" pitchFamily="18" charset="0"/>
                <a:cs typeface="Times New Roman" pitchFamily="18" charset="0"/>
              </a:rPr>
              <a:t>emtiaların</a:t>
            </a:r>
            <a:r>
              <a:rPr lang="tr-TR" altLang="tr-TR" sz="2000" dirty="0">
                <a:solidFill>
                  <a:prstClr val="black"/>
                </a:solidFill>
                <a:latin typeface="Times New Roman" pitchFamily="18" charset="0"/>
                <a:cs typeface="Times New Roman" pitchFamily="18" charset="0"/>
              </a:rPr>
              <a:t> bedeli üzerinden tabi olduğu oranların </a:t>
            </a:r>
            <a:r>
              <a:rPr lang="tr-TR" altLang="tr-TR" sz="2000" dirty="0">
                <a:solidFill>
                  <a:srgbClr val="FF0000"/>
                </a:solidFill>
                <a:latin typeface="Times New Roman" pitchFamily="18" charset="0"/>
                <a:cs typeface="Times New Roman" pitchFamily="18" charset="0"/>
              </a:rPr>
              <a:t>yarısı oranında</a:t>
            </a:r>
            <a:r>
              <a:rPr lang="tr-TR" altLang="tr-TR" sz="2000" dirty="0" smtClean="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Md.6/1-c)</a:t>
            </a:r>
            <a:r>
              <a:rPr lang="tr-TR" altLang="tr-TR" sz="2000" dirty="0" smtClean="0">
                <a:solidFill>
                  <a:prstClr val="black"/>
                </a:solidFill>
                <a:latin typeface="Times New Roman" pitchFamily="18" charset="0"/>
                <a:cs typeface="Times New Roman" pitchFamily="18" charset="0"/>
              </a:rPr>
              <a:t> </a:t>
            </a:r>
            <a:endParaRPr lang="tr-TR" altLang="tr-TR" sz="2000" dirty="0">
              <a:solidFill>
                <a:prstClr val="black"/>
              </a:solidFill>
              <a:latin typeface="Times New Roman" pitchFamily="18" charset="0"/>
              <a:cs typeface="Times New Roman" pitchFamily="18" charset="0"/>
            </a:endParaRPr>
          </a:p>
          <a:p>
            <a:pPr algn="just"/>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Katma </a:t>
            </a:r>
            <a:r>
              <a:rPr lang="tr-TR" altLang="tr-TR" sz="2000" dirty="0">
                <a:solidFill>
                  <a:prstClr val="black"/>
                </a:solidFill>
                <a:latin typeface="Times New Roman" pitchFamily="18" charset="0"/>
                <a:cs typeface="Times New Roman" pitchFamily="18" charset="0"/>
              </a:rPr>
              <a:t>değer vergisi hesaplanarak, hesaplanan </a:t>
            </a:r>
            <a:r>
              <a:rPr lang="tr-TR" altLang="tr-TR" sz="2000" dirty="0">
                <a:solidFill>
                  <a:srgbClr val="FF0000"/>
                </a:solidFill>
                <a:latin typeface="Times New Roman" pitchFamily="18" charset="0"/>
                <a:cs typeface="Times New Roman" pitchFamily="18" charset="0"/>
              </a:rPr>
              <a:t>KDV sorumlu sıfatıyla verilecek </a:t>
            </a:r>
            <a:r>
              <a:rPr lang="tr-TR" altLang="tr-TR" sz="2000" dirty="0" smtClean="0">
                <a:solidFill>
                  <a:srgbClr val="FF0000"/>
                </a:solidFill>
                <a:latin typeface="Times New Roman" pitchFamily="18" charset="0"/>
                <a:cs typeface="Times New Roman" pitchFamily="18" charset="0"/>
              </a:rPr>
              <a:t>beyanname</a:t>
            </a:r>
            <a:r>
              <a:rPr lang="tr-TR" altLang="tr-TR" sz="2000" dirty="0" smtClean="0">
                <a:solidFill>
                  <a:srgbClr val="C00000"/>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ile </a:t>
            </a:r>
            <a:r>
              <a:rPr lang="tr-TR" altLang="tr-TR" sz="2000" dirty="0">
                <a:solidFill>
                  <a:prstClr val="black"/>
                </a:solidFill>
                <a:latin typeface="Times New Roman" pitchFamily="18" charset="0"/>
                <a:cs typeface="Times New Roman" pitchFamily="18" charset="0"/>
              </a:rPr>
              <a:t>beyan </a:t>
            </a:r>
            <a:r>
              <a:rPr lang="tr-TR" altLang="tr-TR" sz="2000" dirty="0" smtClean="0">
                <a:solidFill>
                  <a:prstClr val="black"/>
                </a:solidFill>
                <a:latin typeface="Times New Roman" pitchFamily="18" charset="0"/>
                <a:cs typeface="Times New Roman" pitchFamily="18" charset="0"/>
              </a:rPr>
              <a:t>(En geç 31Ağustos 2018 tarihine kadar) edilecek </a:t>
            </a:r>
            <a:r>
              <a:rPr lang="tr-TR" altLang="tr-TR" sz="2000" dirty="0">
                <a:solidFill>
                  <a:prstClr val="black"/>
                </a:solidFill>
                <a:latin typeface="Times New Roman" pitchFamily="18" charset="0"/>
                <a:cs typeface="Times New Roman" pitchFamily="18" charset="0"/>
              </a:rPr>
              <a:t>ve </a:t>
            </a:r>
            <a:r>
              <a:rPr lang="tr-TR" altLang="tr-TR" sz="2000" b="1" u="sng" dirty="0">
                <a:solidFill>
                  <a:srgbClr val="FF0000"/>
                </a:solidFill>
                <a:latin typeface="Times New Roman" pitchFamily="18" charset="0"/>
                <a:cs typeface="Times New Roman" pitchFamily="18" charset="0"/>
              </a:rPr>
              <a:t>aynı süre içinde ödenecektir</a:t>
            </a:r>
            <a:r>
              <a:rPr lang="tr-TR" altLang="tr-TR" sz="2000" dirty="0" smtClean="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Md.6/1-c)</a:t>
            </a:r>
          </a:p>
          <a:p>
            <a:pPr algn="just"/>
            <a:endParaRPr lang="tr-TR" sz="2000" dirty="0">
              <a:solidFill>
                <a:prstClr val="black"/>
              </a:solidFill>
              <a:latin typeface="Times New Roman" pitchFamily="18" charset="0"/>
              <a:cs typeface="Times New Roman" pitchFamily="18" charset="0"/>
            </a:endParaRPr>
          </a:p>
          <a:p>
            <a:pPr algn="just"/>
            <a:r>
              <a:rPr lang="tr-TR" sz="2000" dirty="0" smtClean="0">
                <a:solidFill>
                  <a:prstClr val="black"/>
                </a:solidFill>
                <a:latin typeface="Times New Roman" pitchFamily="18" charset="0"/>
                <a:cs typeface="Times New Roman" pitchFamily="18" charset="0"/>
              </a:rPr>
              <a:t>	Stok affı uygulamasında ödemede taksit yapılmamaktadır. Çıkan rakam peşin olarak ödenecektir.</a:t>
            </a:r>
            <a:endParaRPr lang="tr-TR"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1290965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715200" cy="6120680"/>
          </a:xfrm>
        </p:spPr>
        <p:txBody>
          <a:bodyPr>
            <a:normAutofit fontScale="70000" lnSpcReduction="20000"/>
          </a:bodyPr>
          <a:lstStyle/>
          <a:p>
            <a:pPr marL="0" indent="0" algn="ctr">
              <a:buNone/>
            </a:pPr>
            <a:r>
              <a:rPr lang="tr-TR" sz="2900" b="1" dirty="0" smtClean="0">
                <a:solidFill>
                  <a:srgbClr val="FF0000"/>
                </a:solidFill>
                <a:latin typeface="Times New Roman" pitchFamily="18" charset="0"/>
                <a:cs typeface="Times New Roman" pitchFamily="18" charset="0"/>
              </a:rPr>
              <a:t>Ödeme Süresi ve Şekli:</a:t>
            </a:r>
          </a:p>
          <a:p>
            <a:pPr marL="0" indent="0" algn="just">
              <a:buNone/>
            </a:pPr>
            <a:r>
              <a:rPr lang="tr-TR" sz="2000" dirty="0" smtClean="0">
                <a:latin typeface="Times New Roman" pitchFamily="18" charset="0"/>
                <a:cs typeface="Times New Roman" pitchFamily="18" charset="0"/>
              </a:rPr>
              <a:t>	</a:t>
            </a:r>
            <a:r>
              <a:rPr lang="tr-TR" sz="2600" dirty="0" smtClean="0">
                <a:latin typeface="Times New Roman" pitchFamily="18" charset="0"/>
                <a:cs typeface="Times New Roman" pitchFamily="18" charset="0"/>
              </a:rPr>
              <a:t>Maliye Bakanlığına, Gümrük ve Ticaret Bakanlığına, il </a:t>
            </a:r>
            <a:r>
              <a:rPr lang="tr-TR" sz="2600" dirty="0">
                <a:latin typeface="Times New Roman" pitchFamily="18" charset="0"/>
                <a:cs typeface="Times New Roman" pitchFamily="18" charset="0"/>
              </a:rPr>
              <a:t>ö</a:t>
            </a:r>
            <a:r>
              <a:rPr lang="tr-TR" sz="2600" dirty="0" smtClean="0">
                <a:latin typeface="Times New Roman" pitchFamily="18" charset="0"/>
                <a:cs typeface="Times New Roman" pitchFamily="18" charset="0"/>
              </a:rPr>
              <a:t>zel idarelerine, belediyelere ve </a:t>
            </a:r>
            <a:r>
              <a:rPr lang="tr-TR" sz="2600" dirty="0" err="1" smtClean="0">
                <a:latin typeface="Times New Roman" pitchFamily="18" charset="0"/>
                <a:cs typeface="Times New Roman" pitchFamily="18" charset="0"/>
              </a:rPr>
              <a:t>YİKOB’lara</a:t>
            </a:r>
            <a:r>
              <a:rPr lang="tr-TR" sz="2600" dirty="0" smtClean="0">
                <a:latin typeface="Times New Roman" pitchFamily="18" charset="0"/>
                <a:cs typeface="Times New Roman" pitchFamily="18" charset="0"/>
              </a:rPr>
              <a:t> bağlı tahsil dairelerine ödenecek tutarların ilk taksitleri, kanunun yayınlandığı tarihi izleyen </a:t>
            </a:r>
            <a:r>
              <a:rPr lang="tr-TR" sz="2600" b="1" dirty="0" smtClean="0">
                <a:latin typeface="Times New Roman" pitchFamily="18" charset="0"/>
                <a:cs typeface="Times New Roman" pitchFamily="18" charset="0"/>
              </a:rPr>
              <a:t>dördüncü aydan </a:t>
            </a:r>
            <a:r>
              <a:rPr lang="tr-TR" sz="2600" b="1" dirty="0" smtClean="0">
                <a:solidFill>
                  <a:srgbClr val="FF0000"/>
                </a:solidFill>
                <a:latin typeface="Times New Roman" pitchFamily="18" charset="0"/>
                <a:cs typeface="Times New Roman" pitchFamily="18" charset="0"/>
              </a:rPr>
              <a:t>(30 Eylül Pazar günü olduğu için 1 Ekim 2018)</a:t>
            </a:r>
            <a:r>
              <a:rPr lang="tr-TR" sz="2600" b="1" dirty="0" smtClean="0">
                <a:solidFill>
                  <a:srgbClr val="00B0F0"/>
                </a:solidFill>
                <a:latin typeface="Times New Roman" pitchFamily="18" charset="0"/>
                <a:cs typeface="Times New Roman" pitchFamily="18" charset="0"/>
              </a:rPr>
              <a:t> </a:t>
            </a:r>
            <a:r>
              <a:rPr lang="tr-TR" sz="2600" dirty="0" smtClean="0">
                <a:latin typeface="Times New Roman" pitchFamily="18" charset="0"/>
                <a:cs typeface="Times New Roman" pitchFamily="18" charset="0"/>
              </a:rPr>
              <a:t>başlamak üzere  ikişer aylık dönemler halinde azami 18 eşit taksitte ödenecektir.</a:t>
            </a:r>
          </a:p>
          <a:p>
            <a:pPr marL="0" indent="0" algn="just">
              <a:buNone/>
            </a:pPr>
            <a:r>
              <a:rPr lang="tr-TR" sz="2600" dirty="0" smtClean="0">
                <a:latin typeface="Times New Roman" pitchFamily="18" charset="0"/>
                <a:cs typeface="Times New Roman" pitchFamily="18" charset="0"/>
              </a:rPr>
              <a:t>	Tercih edilmesi halinde peşin ödeme seçeneği ile 6, 9 ve 12 eşit taksitte ödeme seçenekleri de mevcuttur.</a:t>
            </a:r>
          </a:p>
          <a:p>
            <a:pPr marL="0" lvl="0" indent="0" algn="just">
              <a:buNone/>
            </a:pPr>
            <a:r>
              <a:rPr lang="tr-TR" sz="2600" dirty="0">
                <a:latin typeface="Times New Roman" pitchFamily="18" charset="0"/>
                <a:cs typeface="Times New Roman" pitchFamily="18" charset="0"/>
              </a:rPr>
              <a:t>	</a:t>
            </a:r>
            <a:r>
              <a:rPr lang="tr-TR" sz="2600" dirty="0">
                <a:solidFill>
                  <a:prstClr val="black"/>
                </a:solidFill>
                <a:latin typeface="Times New Roman" pitchFamily="18" charset="0"/>
                <a:cs typeface="Times New Roman" pitchFamily="18" charset="0"/>
              </a:rPr>
              <a:t>GİB üzerinden kredi kartıyla ödeme </a:t>
            </a:r>
            <a:r>
              <a:rPr lang="tr-TR" sz="2600" dirty="0" smtClean="0">
                <a:solidFill>
                  <a:prstClr val="black"/>
                </a:solidFill>
                <a:latin typeface="Times New Roman" pitchFamily="18" charset="0"/>
                <a:cs typeface="Times New Roman" pitchFamily="18" charset="0"/>
              </a:rPr>
              <a:t>yapmak da </a:t>
            </a:r>
            <a:r>
              <a:rPr lang="tr-TR" sz="2600" dirty="0">
                <a:solidFill>
                  <a:prstClr val="black"/>
                </a:solidFill>
                <a:latin typeface="Times New Roman" pitchFamily="18" charset="0"/>
                <a:cs typeface="Times New Roman" pitchFamily="18" charset="0"/>
              </a:rPr>
              <a:t>mümkündür.</a:t>
            </a:r>
          </a:p>
          <a:p>
            <a:pPr marL="0" indent="0" algn="just">
              <a:buNone/>
            </a:pPr>
            <a:endParaRPr lang="tr-TR" sz="2600" dirty="0" smtClean="0">
              <a:latin typeface="Times New Roman" pitchFamily="18" charset="0"/>
              <a:cs typeface="Times New Roman" pitchFamily="18" charset="0"/>
            </a:endParaRPr>
          </a:p>
          <a:p>
            <a:pPr marL="0" indent="0" algn="just">
              <a:lnSpc>
                <a:spcPct val="120000"/>
              </a:lnSpc>
              <a:buNone/>
            </a:pPr>
            <a:r>
              <a:rPr lang="tr-TR" sz="2600" dirty="0">
                <a:latin typeface="Times New Roman" pitchFamily="18" charset="0"/>
                <a:cs typeface="Times New Roman" pitchFamily="18" charset="0"/>
              </a:rPr>
              <a:t>	</a:t>
            </a:r>
            <a:r>
              <a:rPr lang="tr-TR" sz="2600" dirty="0" smtClean="0">
                <a:latin typeface="Times New Roman" pitchFamily="18" charset="0"/>
                <a:cs typeface="Times New Roman" pitchFamily="18" charset="0"/>
              </a:rPr>
              <a:t>Yapılandırılan alacak tutarının </a:t>
            </a:r>
            <a:r>
              <a:rPr lang="tr-TR" sz="2600" b="1" dirty="0" smtClean="0">
                <a:latin typeface="Times New Roman" pitchFamily="18" charset="0"/>
                <a:cs typeface="Times New Roman" pitchFamily="18" charset="0"/>
              </a:rPr>
              <a:t>ilk taksit </a:t>
            </a:r>
            <a:r>
              <a:rPr lang="tr-TR" sz="2600" dirty="0" smtClean="0">
                <a:latin typeface="Times New Roman" pitchFamily="18" charset="0"/>
                <a:cs typeface="Times New Roman" pitchFamily="18" charset="0"/>
              </a:rPr>
              <a:t>ödeme süresi içinde </a:t>
            </a:r>
            <a:r>
              <a:rPr lang="tr-TR" sz="2600" b="1" dirty="0" smtClean="0">
                <a:solidFill>
                  <a:srgbClr val="FF0000"/>
                </a:solidFill>
                <a:latin typeface="Times New Roman" pitchFamily="18" charset="0"/>
                <a:cs typeface="Times New Roman" pitchFamily="18" charset="0"/>
              </a:rPr>
              <a:t>(</a:t>
            </a:r>
            <a:r>
              <a:rPr lang="tr-TR" sz="2600" b="1" dirty="0">
                <a:solidFill>
                  <a:srgbClr val="FF0000"/>
                </a:solidFill>
                <a:latin typeface="Times New Roman" pitchFamily="18" charset="0"/>
                <a:cs typeface="Times New Roman" pitchFamily="18" charset="0"/>
              </a:rPr>
              <a:t>30 Eylül Pazar günü olduğu için 1 Ekim </a:t>
            </a:r>
            <a:r>
              <a:rPr lang="tr-TR" sz="2600" b="1" dirty="0" smtClean="0">
                <a:solidFill>
                  <a:srgbClr val="FF0000"/>
                </a:solidFill>
                <a:latin typeface="Times New Roman" pitchFamily="18" charset="0"/>
                <a:cs typeface="Times New Roman" pitchFamily="18" charset="0"/>
              </a:rPr>
              <a:t>2018)</a:t>
            </a:r>
            <a:r>
              <a:rPr lang="tr-TR" sz="2600" b="1" dirty="0" smtClean="0">
                <a:latin typeface="Times New Roman" pitchFamily="18" charset="0"/>
                <a:cs typeface="Times New Roman" pitchFamily="18" charset="0"/>
              </a:rPr>
              <a:t> </a:t>
            </a:r>
            <a:r>
              <a:rPr lang="tr-TR" sz="2600" dirty="0" smtClean="0">
                <a:latin typeface="Times New Roman" pitchFamily="18" charset="0"/>
                <a:cs typeface="Times New Roman" pitchFamily="18" charset="0"/>
              </a:rPr>
              <a:t>tamamen ödenmesi halinde, katsayı uygulanmaz ve </a:t>
            </a:r>
            <a:r>
              <a:rPr lang="tr-TR" sz="2600" dirty="0" err="1" smtClean="0">
                <a:latin typeface="Times New Roman" pitchFamily="18" charset="0"/>
                <a:cs typeface="Times New Roman" pitchFamily="18" charset="0"/>
              </a:rPr>
              <a:t>fer’i</a:t>
            </a:r>
            <a:r>
              <a:rPr lang="tr-TR" sz="2600" dirty="0" smtClean="0">
                <a:latin typeface="Times New Roman" pitchFamily="18" charset="0"/>
                <a:cs typeface="Times New Roman" pitchFamily="18" charset="0"/>
              </a:rPr>
              <a:t> alacaklar  yerine Yİ-ÜFE oranları esas alınarak hesaplanacak tutar üzerinden </a:t>
            </a:r>
            <a:r>
              <a:rPr lang="tr-TR" sz="2600" b="1" dirty="0" smtClean="0">
                <a:solidFill>
                  <a:srgbClr val="FF0000"/>
                </a:solidFill>
                <a:latin typeface="Times New Roman" pitchFamily="18" charset="0"/>
                <a:cs typeface="Times New Roman" pitchFamily="18" charset="0"/>
              </a:rPr>
              <a:t>ayrıca %90 indirim</a:t>
            </a:r>
            <a:r>
              <a:rPr lang="tr-TR" sz="2600" b="1" dirty="0" smtClean="0">
                <a:latin typeface="Times New Roman" pitchFamily="18" charset="0"/>
                <a:cs typeface="Times New Roman" pitchFamily="18" charset="0"/>
              </a:rPr>
              <a:t> </a:t>
            </a:r>
            <a:r>
              <a:rPr lang="tr-TR" sz="2600" dirty="0" smtClean="0">
                <a:latin typeface="Times New Roman" pitchFamily="18" charset="0"/>
                <a:cs typeface="Times New Roman" pitchFamily="18" charset="0"/>
              </a:rPr>
              <a:t>yapılır.</a:t>
            </a:r>
          </a:p>
          <a:p>
            <a:pPr marL="0" indent="0" algn="just">
              <a:lnSpc>
                <a:spcPct val="120000"/>
              </a:lnSpc>
              <a:buNone/>
            </a:pPr>
            <a:r>
              <a:rPr lang="tr-TR" sz="2600" dirty="0">
                <a:latin typeface="Times New Roman" pitchFamily="18" charset="0"/>
                <a:cs typeface="Times New Roman" pitchFamily="18" charset="0"/>
              </a:rPr>
              <a:t>	Hesaplanan tutarların tamamının </a:t>
            </a:r>
            <a:r>
              <a:rPr lang="tr-TR" sz="2600" b="1" dirty="0">
                <a:latin typeface="Times New Roman" pitchFamily="18" charset="0"/>
                <a:cs typeface="Times New Roman" pitchFamily="18" charset="0"/>
              </a:rPr>
              <a:t>ilk iki taksit </a:t>
            </a:r>
            <a:r>
              <a:rPr lang="tr-TR" sz="2600" dirty="0">
                <a:latin typeface="Times New Roman" pitchFamily="18" charset="0"/>
                <a:cs typeface="Times New Roman" pitchFamily="18" charset="0"/>
              </a:rPr>
              <a:t>ödeme süresi içinde (30 Kasım 2018) ödenmesi halinde katsayı uygulanmaz ve </a:t>
            </a:r>
            <a:r>
              <a:rPr lang="tr-TR" sz="2600" dirty="0" err="1">
                <a:latin typeface="Times New Roman" pitchFamily="18" charset="0"/>
                <a:cs typeface="Times New Roman" pitchFamily="18" charset="0"/>
              </a:rPr>
              <a:t>fer’i</a:t>
            </a:r>
            <a:r>
              <a:rPr lang="tr-TR" sz="2600" dirty="0">
                <a:latin typeface="Times New Roman" pitchFamily="18" charset="0"/>
                <a:cs typeface="Times New Roman" pitchFamily="18" charset="0"/>
              </a:rPr>
              <a:t> alacaklar yerine </a:t>
            </a:r>
            <a:r>
              <a:rPr lang="tr-TR" sz="2600" dirty="0" err="1">
                <a:latin typeface="Times New Roman" pitchFamily="18" charset="0"/>
                <a:cs typeface="Times New Roman" pitchFamily="18" charset="0"/>
              </a:rPr>
              <a:t>Yi</a:t>
            </a:r>
            <a:r>
              <a:rPr lang="tr-TR" sz="2600" dirty="0">
                <a:latin typeface="Times New Roman" pitchFamily="18" charset="0"/>
                <a:cs typeface="Times New Roman" pitchFamily="18" charset="0"/>
              </a:rPr>
              <a:t>-ÜFE oranları esas alınarak hesaplanacak tutar üzerinden </a:t>
            </a:r>
            <a:r>
              <a:rPr lang="tr-TR" sz="2600" b="1" dirty="0">
                <a:solidFill>
                  <a:srgbClr val="FF0000"/>
                </a:solidFill>
                <a:latin typeface="Times New Roman" pitchFamily="18" charset="0"/>
                <a:cs typeface="Times New Roman" pitchFamily="18" charset="0"/>
              </a:rPr>
              <a:t>ayrıca %50 indirim</a:t>
            </a:r>
            <a:r>
              <a:rPr lang="tr-TR" sz="2600" dirty="0">
                <a:latin typeface="Times New Roman" pitchFamily="18" charset="0"/>
                <a:cs typeface="Times New Roman" pitchFamily="18" charset="0"/>
              </a:rPr>
              <a:t> uygulanacaktır.</a:t>
            </a:r>
          </a:p>
          <a:p>
            <a:pPr marL="0" indent="0" algn="just">
              <a:lnSpc>
                <a:spcPct val="120000"/>
              </a:lnSpc>
              <a:buNone/>
            </a:pPr>
            <a:endParaRPr lang="tr-TR" sz="2000" dirty="0" smtClean="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0" indent="0" algn="just">
              <a:buNone/>
            </a:pPr>
            <a:r>
              <a:rPr lang="tr-TR" sz="2400" dirty="0"/>
              <a:t>	</a:t>
            </a:r>
            <a:endParaRPr lang="tr-TR" sz="2400"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627590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1"/>
          <p:cNvSpPr>
            <a:spLocks noChangeArrowheads="1"/>
          </p:cNvSpPr>
          <p:nvPr/>
        </p:nvSpPr>
        <p:spPr bwMode="auto">
          <a:xfrm>
            <a:off x="323528" y="906838"/>
            <a:ext cx="7848872"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342900" indent="-342900" algn="just">
              <a:buFont typeface="Wingdings" pitchFamily="2" charset="2"/>
              <a:buChar char="v"/>
            </a:pPr>
            <a:endParaRPr lang="tr-TR" altLang="tr-TR" sz="2400" dirty="0">
              <a:solidFill>
                <a:srgbClr val="C00000"/>
              </a:solidFill>
              <a:latin typeface="Times New Roman" pitchFamily="18" charset="0"/>
              <a:cs typeface="Times New Roman" pitchFamily="18" charset="0"/>
            </a:endParaRPr>
          </a:p>
          <a:p>
            <a:pPr algn="just"/>
            <a:r>
              <a:rPr lang="tr-TR" altLang="tr-TR" sz="2000" dirty="0" smtClean="0">
                <a:solidFill>
                  <a:srgbClr val="000000"/>
                </a:solidFill>
                <a:latin typeface="Times New Roman" pitchFamily="18" charset="0"/>
                <a:cs typeface="Times New Roman" pitchFamily="18" charset="0"/>
              </a:rPr>
              <a:t>	Beyan </a:t>
            </a:r>
            <a:r>
              <a:rPr lang="tr-TR" altLang="tr-TR" sz="2000" dirty="0">
                <a:solidFill>
                  <a:srgbClr val="000000"/>
                </a:solidFill>
                <a:latin typeface="Times New Roman" pitchFamily="18" charset="0"/>
                <a:cs typeface="Times New Roman" pitchFamily="18" charset="0"/>
              </a:rPr>
              <a:t>edilen </a:t>
            </a:r>
            <a:r>
              <a:rPr lang="tr-TR" altLang="tr-TR" sz="2000" b="1" u="sng" dirty="0">
                <a:solidFill>
                  <a:srgbClr val="FF0000"/>
                </a:solidFill>
                <a:latin typeface="Times New Roman" pitchFamily="18" charset="0"/>
                <a:cs typeface="Times New Roman" pitchFamily="18" charset="0"/>
              </a:rPr>
              <a:t>emtia</a:t>
            </a:r>
            <a:r>
              <a:rPr lang="tr-TR" altLang="tr-TR" sz="2000" u="sng" dirty="0">
                <a:solidFill>
                  <a:srgbClr val="FF0000"/>
                </a:solidFill>
                <a:latin typeface="Times New Roman" pitchFamily="18" charset="0"/>
                <a:cs typeface="Times New Roman" pitchFamily="18" charset="0"/>
              </a:rPr>
              <a:t> üzerinden hesaplanan katma değer vergisi</a:t>
            </a:r>
            <a:r>
              <a:rPr lang="tr-TR" altLang="tr-TR" sz="2000" dirty="0">
                <a:solidFill>
                  <a:srgbClr val="FF0000"/>
                </a:solidFill>
                <a:latin typeface="Times New Roman" pitchFamily="18" charset="0"/>
                <a:cs typeface="Times New Roman" pitchFamily="18" charset="0"/>
              </a:rPr>
              <a:t>, </a:t>
            </a:r>
            <a:r>
              <a:rPr lang="tr-TR" altLang="tr-TR" sz="2000" dirty="0">
                <a:solidFill>
                  <a:srgbClr val="000000"/>
                </a:solidFill>
                <a:latin typeface="Times New Roman" pitchFamily="18" charset="0"/>
                <a:cs typeface="Times New Roman" pitchFamily="18" charset="0"/>
              </a:rPr>
              <a:t>1 no.lu beyannamede genel esaslar çerçevesinde mal ve hizmet teslimleri üzerinden hesaplanan katma değer </a:t>
            </a:r>
            <a:r>
              <a:rPr lang="tr-TR" altLang="tr-TR" sz="2000" dirty="0" smtClean="0">
                <a:solidFill>
                  <a:srgbClr val="000000"/>
                </a:solidFill>
                <a:latin typeface="Times New Roman" pitchFamily="18" charset="0"/>
                <a:cs typeface="Times New Roman" pitchFamily="18" charset="0"/>
              </a:rPr>
              <a:t>vergisi üzerinden  </a:t>
            </a:r>
            <a:r>
              <a:rPr lang="tr-TR" altLang="tr-TR" sz="2000" u="sng" dirty="0">
                <a:solidFill>
                  <a:srgbClr val="FF0000"/>
                </a:solidFill>
                <a:latin typeface="Times New Roman" pitchFamily="18" charset="0"/>
                <a:cs typeface="Times New Roman" pitchFamily="18" charset="0"/>
              </a:rPr>
              <a:t>indirime ve iadeye konu edilebilecektir</a:t>
            </a:r>
            <a:r>
              <a:rPr lang="tr-TR" altLang="tr-TR" sz="2000" u="sng" dirty="0" smtClean="0">
                <a:solidFill>
                  <a:srgbClr val="FF0000"/>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(Md.6/1-c)</a:t>
            </a:r>
            <a:endParaRPr lang="tr-TR" altLang="tr-TR" sz="2000" u="sng" dirty="0" smtClean="0">
              <a:solidFill>
                <a:srgbClr val="C00000"/>
              </a:solidFill>
              <a:latin typeface="Times New Roman" pitchFamily="18" charset="0"/>
              <a:cs typeface="Times New Roman" pitchFamily="18" charset="0"/>
            </a:endParaRPr>
          </a:p>
          <a:p>
            <a:pPr marL="342900" indent="-342900" algn="just">
              <a:buFont typeface="Wingdings" pitchFamily="2" charset="2"/>
              <a:buChar char="v"/>
            </a:pPr>
            <a:endParaRPr lang="tr-TR" altLang="tr-TR" sz="2000" dirty="0">
              <a:solidFill>
                <a:srgbClr val="C00000"/>
              </a:solidFill>
              <a:latin typeface="Times New Roman" pitchFamily="18" charset="0"/>
              <a:cs typeface="Times New Roman" pitchFamily="18" charset="0"/>
            </a:endParaRPr>
          </a:p>
          <a:p>
            <a:pPr algn="just"/>
            <a:r>
              <a:rPr lang="tr-TR" altLang="tr-TR" sz="2000" dirty="0" smtClean="0">
                <a:solidFill>
                  <a:srgbClr val="C00000"/>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Öte </a:t>
            </a:r>
            <a:r>
              <a:rPr lang="tr-TR" altLang="tr-TR" sz="2000" dirty="0">
                <a:solidFill>
                  <a:prstClr val="black"/>
                </a:solidFill>
                <a:latin typeface="Times New Roman" pitchFamily="18" charset="0"/>
                <a:cs typeface="Times New Roman" pitchFamily="18" charset="0"/>
              </a:rPr>
              <a:t>yandan,</a:t>
            </a:r>
            <a:r>
              <a:rPr lang="tr-TR" altLang="tr-TR" sz="2000" dirty="0">
                <a:solidFill>
                  <a:srgbClr val="FF0000"/>
                </a:solidFill>
                <a:latin typeface="Times New Roman" pitchFamily="18" charset="0"/>
                <a:cs typeface="Times New Roman" pitchFamily="18" charset="0"/>
              </a:rPr>
              <a:t> makine, teçhizat ve demirbaşlar </a:t>
            </a:r>
            <a:r>
              <a:rPr lang="tr-TR" altLang="tr-TR" sz="2000" dirty="0">
                <a:solidFill>
                  <a:prstClr val="black"/>
                </a:solidFill>
                <a:latin typeface="Times New Roman" pitchFamily="18" charset="0"/>
                <a:cs typeface="Times New Roman" pitchFamily="18" charset="0"/>
              </a:rPr>
              <a:t>nedeniyle bahse konu uygulama kapsamında beyan edilerek sorumlu sıfatıyla ödenen </a:t>
            </a:r>
            <a:r>
              <a:rPr lang="tr-TR" altLang="tr-TR" sz="2000" dirty="0" smtClean="0">
                <a:solidFill>
                  <a:prstClr val="black"/>
                </a:solidFill>
                <a:latin typeface="Times New Roman" pitchFamily="18" charset="0"/>
                <a:cs typeface="Times New Roman" pitchFamily="18" charset="0"/>
              </a:rPr>
              <a:t>KDV’nin, </a:t>
            </a:r>
            <a:r>
              <a:rPr lang="tr-TR" altLang="tr-TR" sz="2000" dirty="0">
                <a:solidFill>
                  <a:srgbClr val="FF0000"/>
                </a:solidFill>
                <a:latin typeface="Times New Roman" pitchFamily="18" charset="0"/>
                <a:cs typeface="Times New Roman" pitchFamily="18" charset="0"/>
              </a:rPr>
              <a:t>indirim ya da  iadesi </a:t>
            </a:r>
            <a:r>
              <a:rPr lang="tr-TR" altLang="tr-TR" sz="2000" dirty="0" smtClean="0">
                <a:solidFill>
                  <a:srgbClr val="FF0000"/>
                </a:solidFill>
                <a:latin typeface="Times New Roman" pitchFamily="18" charset="0"/>
                <a:cs typeface="Times New Roman" pitchFamily="18" charset="0"/>
              </a:rPr>
              <a:t>söz konusu </a:t>
            </a:r>
            <a:r>
              <a:rPr lang="tr-TR" altLang="tr-TR" sz="2000" dirty="0">
                <a:solidFill>
                  <a:srgbClr val="FF0000"/>
                </a:solidFill>
                <a:latin typeface="Times New Roman" pitchFamily="18" charset="0"/>
                <a:cs typeface="Times New Roman" pitchFamily="18" charset="0"/>
              </a:rPr>
              <a:t>olmayacaktır. </a:t>
            </a:r>
            <a:r>
              <a:rPr lang="tr-TR" altLang="tr-TR" sz="2000" i="1" u="sng" dirty="0" smtClean="0">
                <a:solidFill>
                  <a:srgbClr val="FF0000"/>
                </a:solidFill>
                <a:latin typeface="Times New Roman" pitchFamily="18" charset="0"/>
                <a:cs typeface="Times New Roman" pitchFamily="18" charset="0"/>
              </a:rPr>
              <a:t>Ancak Gelir ve Kurumlar Vergisi matrahlarının belirlenmesinde </a:t>
            </a:r>
            <a:r>
              <a:rPr lang="tr-TR" altLang="tr-TR" sz="2000" b="1" i="1" u="sng" dirty="0" smtClean="0">
                <a:solidFill>
                  <a:srgbClr val="FF0000"/>
                </a:solidFill>
                <a:latin typeface="Times New Roman" pitchFamily="18" charset="0"/>
                <a:cs typeface="Times New Roman" pitchFamily="18" charset="0"/>
              </a:rPr>
              <a:t>gider olarak </a:t>
            </a:r>
            <a:r>
              <a:rPr lang="tr-TR" altLang="tr-TR" sz="2000" i="1" u="sng" dirty="0" smtClean="0">
                <a:solidFill>
                  <a:srgbClr val="FF0000"/>
                </a:solidFill>
                <a:latin typeface="Times New Roman" pitchFamily="18" charset="0"/>
                <a:cs typeface="Times New Roman" pitchFamily="18" charset="0"/>
              </a:rPr>
              <a:t>dikkate alınabilecektir.</a:t>
            </a:r>
            <a:r>
              <a:rPr lang="tr-TR" altLang="tr-TR" sz="2000" b="1" dirty="0">
                <a:solidFill>
                  <a:srgbClr val="FF0000"/>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(6736 Sayılı Kanun Uygulama Tebliği </a:t>
            </a:r>
            <a:r>
              <a:rPr lang="tr-TR" altLang="tr-TR" sz="2000" dirty="0" smtClean="0">
                <a:solidFill>
                  <a:prstClr val="black"/>
                </a:solidFill>
                <a:latin typeface="Times New Roman" pitchFamily="18" charset="0"/>
                <a:cs typeface="Times New Roman" pitchFamily="18" charset="0"/>
              </a:rPr>
              <a:t>VI-A/4-ç)</a:t>
            </a:r>
            <a:endParaRPr lang="tr-TR" altLang="tr-TR" sz="2000" i="1" u="sng" dirty="0" smtClean="0">
              <a:solidFill>
                <a:srgbClr val="C00000"/>
              </a:solidFill>
              <a:latin typeface="Times New Roman" pitchFamily="18" charset="0"/>
              <a:cs typeface="Times New Roman" pitchFamily="18" charset="0"/>
            </a:endParaRPr>
          </a:p>
          <a:p>
            <a:pPr algn="just"/>
            <a:endParaRPr lang="tr-TR" altLang="tr-TR" sz="2000" dirty="0" smtClean="0">
              <a:solidFill>
                <a:srgbClr val="C00000"/>
              </a:solidFill>
              <a:latin typeface="Times New Roman" pitchFamily="18" charset="0"/>
              <a:cs typeface="Times New Roman" pitchFamily="18" charset="0"/>
            </a:endParaRPr>
          </a:p>
          <a:p>
            <a:pPr algn="just"/>
            <a:r>
              <a:rPr lang="tr-TR" altLang="tr-TR" sz="2000" dirty="0" smtClean="0">
                <a:solidFill>
                  <a:prstClr val="black"/>
                </a:solidFill>
                <a:latin typeface="Times New Roman" pitchFamily="18" charset="0"/>
                <a:cs typeface="Times New Roman" pitchFamily="18" charset="0"/>
              </a:rPr>
              <a:t>	</a:t>
            </a:r>
            <a:r>
              <a:rPr lang="tr-TR" altLang="tr-TR" sz="2000" dirty="0" smtClean="0">
                <a:solidFill>
                  <a:srgbClr val="FF0000"/>
                </a:solidFill>
                <a:latin typeface="Times New Roman" pitchFamily="18" charset="0"/>
                <a:cs typeface="Times New Roman" pitchFamily="18" charset="0"/>
              </a:rPr>
              <a:t>Teslimleri </a:t>
            </a:r>
            <a:r>
              <a:rPr lang="tr-TR" altLang="tr-TR" sz="2000" dirty="0">
                <a:solidFill>
                  <a:srgbClr val="FF0000"/>
                </a:solidFill>
                <a:latin typeface="Times New Roman" pitchFamily="18" charset="0"/>
                <a:cs typeface="Times New Roman" pitchFamily="18" charset="0"/>
              </a:rPr>
              <a:t>KDV’den müstesna olan </a:t>
            </a:r>
            <a:r>
              <a:rPr lang="tr-TR" altLang="tr-TR" sz="2000" b="1" dirty="0">
                <a:solidFill>
                  <a:prstClr val="black"/>
                </a:solidFill>
                <a:latin typeface="Times New Roman" pitchFamily="18" charset="0"/>
                <a:cs typeface="Times New Roman" pitchFamily="18" charset="0"/>
              </a:rPr>
              <a:t>emtia, makine, teçhizat ve demirbaşlarla</a:t>
            </a:r>
            <a:r>
              <a:rPr lang="tr-TR" altLang="tr-TR" sz="2000" dirty="0">
                <a:solidFill>
                  <a:prstClr val="black"/>
                </a:solidFill>
                <a:latin typeface="Times New Roman" pitchFamily="18" charset="0"/>
                <a:cs typeface="Times New Roman" pitchFamily="18" charset="0"/>
              </a:rPr>
              <a:t> ilgili olarak bu uygulamadan yararlanılması mümkün değildir</a:t>
            </a:r>
            <a:r>
              <a:rPr lang="tr-TR" altLang="tr-TR" sz="2000" dirty="0" smtClean="0">
                <a:solidFill>
                  <a:prstClr val="black"/>
                </a:solidFill>
                <a:latin typeface="Times New Roman" pitchFamily="18" charset="0"/>
                <a:cs typeface="Times New Roman" pitchFamily="18" charset="0"/>
              </a:rPr>
              <a:t>.</a:t>
            </a:r>
            <a:r>
              <a:rPr lang="tr-TR" sz="2000" dirty="0">
                <a:solidFill>
                  <a:prstClr val="black"/>
                </a:solidFill>
                <a:latin typeface="Times New Roman" pitchFamily="18" charset="0"/>
                <a:cs typeface="Times New Roman" pitchFamily="18" charset="0"/>
              </a:rPr>
              <a:t> </a:t>
            </a:r>
          </a:p>
        </p:txBody>
      </p:sp>
    </p:spTree>
    <p:extLst>
      <p:ext uri="{BB962C8B-B14F-4D97-AF65-F5344CB8AC3E}">
        <p14:creationId xmlns:p14="http://schemas.microsoft.com/office/powerpoint/2010/main" val="21355117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5 Dikdörtgen"/>
          <p:cNvSpPr>
            <a:spLocks noChangeArrowheads="1"/>
          </p:cNvSpPr>
          <p:nvPr/>
        </p:nvSpPr>
        <p:spPr bwMode="auto">
          <a:xfrm>
            <a:off x="251520" y="404664"/>
            <a:ext cx="7920880" cy="3847207"/>
          </a:xfrm>
          <a:prstGeom prst="rect">
            <a:avLst/>
          </a:prstGeom>
          <a:noFill/>
          <a:ln w="9525">
            <a:noFill/>
            <a:miter lim="800000"/>
            <a:headEnd/>
            <a:tailEnd/>
          </a:ln>
        </p:spPr>
        <p:txBody>
          <a:bodyPr wrap="square">
            <a:spAutoFit/>
          </a:bodyPr>
          <a:lstStyle/>
          <a:p>
            <a:pPr algn="ctr">
              <a:defRPr/>
            </a:pPr>
            <a:r>
              <a:rPr lang="tr-TR" sz="2000" b="1" dirty="0" smtClean="0">
                <a:solidFill>
                  <a:srgbClr val="FF0000"/>
                </a:solidFill>
                <a:latin typeface="Times New Roman" pitchFamily="18" charset="0"/>
                <a:cs typeface="Times New Roman" pitchFamily="18" charset="0"/>
              </a:rPr>
              <a:t>ÖTV Konusuna Giren Malların Durumu:</a:t>
            </a:r>
            <a:endParaRPr lang="tr-TR" sz="2000" b="1" dirty="0">
              <a:solidFill>
                <a:srgbClr val="FF0000"/>
              </a:solidFill>
              <a:latin typeface="Times New Roman" pitchFamily="18" charset="0"/>
              <a:cs typeface="Times New Roman" pitchFamily="18" charset="0"/>
            </a:endParaRPr>
          </a:p>
          <a:p>
            <a:pPr algn="ctr">
              <a:defRPr/>
            </a:pPr>
            <a:endParaRPr lang="tr-TR" sz="2000" dirty="0">
              <a:solidFill>
                <a:srgbClr val="FF0000"/>
              </a:solidFill>
              <a:latin typeface="Times New Roman" pitchFamily="18" charset="0"/>
              <a:cs typeface="Times New Roman" pitchFamily="18" charset="0"/>
            </a:endParaRPr>
          </a:p>
          <a:p>
            <a:pPr algn="just">
              <a:buClr>
                <a:srgbClr val="FF0000"/>
              </a:buClr>
              <a:defRPr/>
            </a:pPr>
            <a:r>
              <a:rPr lang="tr-TR" sz="2000" dirty="0" smtClean="0">
                <a:solidFill>
                  <a:prstClr val="black"/>
                </a:solidFill>
                <a:latin typeface="Times New Roman" pitchFamily="18" charset="0"/>
                <a:cs typeface="Times New Roman" pitchFamily="18" charset="0"/>
              </a:rPr>
              <a:t>	Beyan edilen malların alış belgelerini ibraz edemeyen mükelleflerin beyan tarihindeki miktarı ve emsal bedeli üzerinden geçerli olan Özel Tüketim Vergisini </a:t>
            </a:r>
            <a:r>
              <a:rPr lang="tr-TR" sz="2000" b="1" dirty="0" smtClean="0">
                <a:solidFill>
                  <a:prstClr val="black"/>
                </a:solidFill>
                <a:latin typeface="Times New Roman" pitchFamily="18" charset="0"/>
                <a:cs typeface="Times New Roman" pitchFamily="18" charset="0"/>
              </a:rPr>
              <a:t>beyan süresi içerisinde </a:t>
            </a:r>
            <a:r>
              <a:rPr lang="tr-TR" sz="2000" dirty="0" smtClean="0">
                <a:solidFill>
                  <a:prstClr val="black"/>
                </a:solidFill>
                <a:latin typeface="Times New Roman" pitchFamily="18" charset="0"/>
                <a:cs typeface="Times New Roman" pitchFamily="18" charset="0"/>
              </a:rPr>
              <a:t>ayrı bir beyannameyle beyan ederek aynı süre içinde ödemeleri gerekmektedir. </a:t>
            </a:r>
            <a:r>
              <a:rPr lang="tr-TR" sz="2000" dirty="0">
                <a:solidFill>
                  <a:prstClr val="black"/>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Md.6/1-d)</a:t>
            </a:r>
            <a:endParaRPr lang="tr-TR" sz="2000" dirty="0">
              <a:solidFill>
                <a:prstClr val="black"/>
              </a:solidFill>
              <a:latin typeface="Times New Roman" pitchFamily="18" charset="0"/>
              <a:cs typeface="Times New Roman" pitchFamily="18" charset="0"/>
            </a:endParaRP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smtClean="0">
                <a:solidFill>
                  <a:prstClr val="black"/>
                </a:solidFill>
                <a:latin typeface="Times New Roman" pitchFamily="18" charset="0"/>
                <a:cs typeface="Times New Roman" pitchFamily="18" charset="0"/>
              </a:rPr>
              <a:t>	KDV Rayiç bedel üzerinden dikkate alınacağından ve Rayiç bedel ÖTV dahil tutarı ifade ettiğinden bu şekilde hesaplanan ÖTV, KDV Matrahına ilave edilmeyecektir. </a:t>
            </a:r>
            <a:r>
              <a:rPr lang="tr-TR" altLang="tr-TR" sz="2000" dirty="0">
                <a:solidFill>
                  <a:prstClr val="black"/>
                </a:solidFill>
                <a:latin typeface="Times New Roman" pitchFamily="18" charset="0"/>
                <a:cs typeface="Times New Roman" pitchFamily="18" charset="0"/>
              </a:rPr>
              <a:t>(6736 Sayılı Kanun Uygulama Tebliği </a:t>
            </a:r>
            <a:r>
              <a:rPr lang="tr-TR" altLang="tr-TR" sz="2000" dirty="0" smtClean="0">
                <a:solidFill>
                  <a:prstClr val="black"/>
                </a:solidFill>
                <a:latin typeface="Times New Roman" pitchFamily="18" charset="0"/>
                <a:cs typeface="Times New Roman" pitchFamily="18" charset="0"/>
              </a:rPr>
              <a:t>VI-A/4-b)</a:t>
            </a:r>
            <a:endParaRPr lang="tr-TR" sz="2000" dirty="0">
              <a:solidFill>
                <a:prstClr val="black"/>
              </a:solidFill>
              <a:latin typeface="Times New Roman" pitchFamily="18" charset="0"/>
              <a:cs typeface="Times New Roman" pitchFamily="18" charset="0"/>
            </a:endParaRPr>
          </a:p>
          <a:p>
            <a:pPr algn="just">
              <a:buClr>
                <a:srgbClr val="FF0000"/>
              </a:buClr>
              <a:defRPr/>
            </a:pPr>
            <a:endParaRPr lang="tr-TR"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1521918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5 Dikdörtgen"/>
          <p:cNvSpPr>
            <a:spLocks noChangeArrowheads="1"/>
          </p:cNvSpPr>
          <p:nvPr/>
        </p:nvSpPr>
        <p:spPr bwMode="auto">
          <a:xfrm>
            <a:off x="251520" y="404664"/>
            <a:ext cx="7920880" cy="4401205"/>
          </a:xfrm>
          <a:prstGeom prst="rect">
            <a:avLst/>
          </a:prstGeom>
          <a:noFill/>
          <a:ln w="9525">
            <a:noFill/>
            <a:miter lim="800000"/>
            <a:headEnd/>
            <a:tailEnd/>
          </a:ln>
        </p:spPr>
        <p:txBody>
          <a:bodyPr wrap="square">
            <a:spAutoFit/>
          </a:bodyPr>
          <a:lstStyle/>
          <a:p>
            <a:pPr algn="ctr">
              <a:defRPr/>
            </a:pPr>
            <a:r>
              <a:rPr lang="tr-TR" sz="2000" b="1" dirty="0" smtClean="0">
                <a:solidFill>
                  <a:prstClr val="black"/>
                </a:solidFill>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Beyan Edilen Kıymetlerin Kayıtlara İntikali</a:t>
            </a:r>
            <a:endParaRPr lang="tr-TR" sz="2000" b="1" dirty="0">
              <a:solidFill>
                <a:srgbClr val="FF0000"/>
              </a:solidFill>
              <a:latin typeface="Times New Roman" pitchFamily="18" charset="0"/>
              <a:cs typeface="Times New Roman" pitchFamily="18" charset="0"/>
            </a:endParaRPr>
          </a:p>
          <a:p>
            <a:pPr algn="just">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smtClean="0">
                <a:solidFill>
                  <a:prstClr val="black"/>
                </a:solidFill>
                <a:latin typeface="Times New Roman" pitchFamily="18" charset="0"/>
                <a:cs typeface="Times New Roman" pitchFamily="18" charset="0"/>
              </a:rPr>
              <a:t>	Bilanço </a:t>
            </a:r>
            <a:r>
              <a:rPr lang="tr-TR" sz="2000" dirty="0">
                <a:solidFill>
                  <a:prstClr val="black"/>
                </a:solidFill>
                <a:latin typeface="Times New Roman" pitchFamily="18" charset="0"/>
                <a:cs typeface="Times New Roman" pitchFamily="18" charset="0"/>
              </a:rPr>
              <a:t>esasına göre defter tutan mükelleflerce, aktiflerine intikal ettirdikleri </a:t>
            </a:r>
            <a:r>
              <a:rPr lang="tr-TR" sz="2000" b="1" dirty="0">
                <a:solidFill>
                  <a:prstClr val="black"/>
                </a:solidFill>
                <a:latin typeface="Times New Roman" pitchFamily="18" charset="0"/>
                <a:cs typeface="Times New Roman" pitchFamily="18" charset="0"/>
              </a:rPr>
              <a:t>emtia için ayrı</a:t>
            </a:r>
            <a:r>
              <a:rPr lang="tr-TR" sz="2000" dirty="0">
                <a:solidFill>
                  <a:prstClr val="black"/>
                </a:solidFill>
                <a:latin typeface="Times New Roman" pitchFamily="18" charset="0"/>
                <a:cs typeface="Times New Roman" pitchFamily="18" charset="0"/>
              </a:rPr>
              <a:t>; </a:t>
            </a:r>
            <a:r>
              <a:rPr lang="tr-TR" sz="2000" b="1" dirty="0">
                <a:solidFill>
                  <a:prstClr val="black"/>
                </a:solidFill>
                <a:latin typeface="Times New Roman" pitchFamily="18" charset="0"/>
                <a:cs typeface="Times New Roman" pitchFamily="18" charset="0"/>
              </a:rPr>
              <a:t>makine, teçhizat ve demirbaşlar için ayrı olmak üzere</a:t>
            </a: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pasifte karşılık hesabı açılacaktır</a:t>
            </a:r>
            <a:r>
              <a:rPr lang="tr-TR" sz="2000" dirty="0">
                <a:solidFill>
                  <a:prstClr val="black"/>
                </a:solidFill>
                <a:latin typeface="Times New Roman" pitchFamily="18" charset="0"/>
                <a:cs typeface="Times New Roman" pitchFamily="18" charset="0"/>
              </a:rPr>
              <a:t>. Karşılık hesabı, kayıtlara intikal ettirilen </a:t>
            </a:r>
            <a:r>
              <a:rPr lang="tr-TR" sz="2000" dirty="0" smtClean="0">
                <a:solidFill>
                  <a:prstClr val="black"/>
                </a:solidFill>
                <a:latin typeface="Times New Roman" pitchFamily="18" charset="0"/>
                <a:cs typeface="Times New Roman" pitchFamily="18" charset="0"/>
              </a:rPr>
              <a:t>emtia, makine</a:t>
            </a:r>
            <a:r>
              <a:rPr lang="tr-TR" sz="2000" dirty="0">
                <a:solidFill>
                  <a:prstClr val="black"/>
                </a:solidFill>
                <a:latin typeface="Times New Roman" pitchFamily="18" charset="0"/>
                <a:cs typeface="Times New Roman" pitchFamily="18" charset="0"/>
              </a:rPr>
              <a:t>, teçhizat ve demirbaşlar için tespit edilen değer kadar olacaktır. (</a:t>
            </a:r>
            <a:r>
              <a:rPr lang="tr-TR" sz="2000" dirty="0" smtClean="0">
                <a:solidFill>
                  <a:prstClr val="black"/>
                </a:solidFill>
                <a:latin typeface="Times New Roman" pitchFamily="18" charset="0"/>
                <a:cs typeface="Times New Roman" pitchFamily="18" charset="0"/>
              </a:rPr>
              <a:t>Md.6/1-b)</a:t>
            </a:r>
            <a:endParaRPr lang="tr-TR" sz="2000" dirty="0">
              <a:solidFill>
                <a:prstClr val="black"/>
              </a:solidFill>
              <a:latin typeface="Times New Roman" pitchFamily="18" charset="0"/>
              <a:cs typeface="Times New Roman" pitchFamily="18" charset="0"/>
            </a:endParaRP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a:solidFill>
                  <a:prstClr val="black"/>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Emtia</a:t>
            </a:r>
            <a:r>
              <a:rPr lang="tr-TR" sz="2000" dirty="0" smtClean="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için ayrılan karşılık, ortaklara dağıtılması veya işletmenin tasfiye edilmesi halinde, </a:t>
            </a:r>
            <a:r>
              <a:rPr lang="tr-TR" sz="2000" dirty="0">
                <a:solidFill>
                  <a:srgbClr val="FF0000"/>
                </a:solidFill>
                <a:latin typeface="Times New Roman" pitchFamily="18" charset="0"/>
                <a:cs typeface="Times New Roman" pitchFamily="18" charset="0"/>
              </a:rPr>
              <a:t>sermayenin unsuru sayılır ve vergilendirilmez. </a:t>
            </a:r>
            <a:r>
              <a:rPr lang="tr-TR" sz="2000" dirty="0">
                <a:solidFill>
                  <a:prstClr val="black"/>
                </a:solidFill>
                <a:latin typeface="Times New Roman" pitchFamily="18" charset="0"/>
                <a:cs typeface="Times New Roman" pitchFamily="18" charset="0"/>
              </a:rPr>
              <a:t>(</a:t>
            </a:r>
            <a:r>
              <a:rPr lang="tr-TR" sz="2000" dirty="0" smtClean="0">
                <a:solidFill>
                  <a:prstClr val="black"/>
                </a:solidFill>
                <a:latin typeface="Times New Roman" pitchFamily="18" charset="0"/>
                <a:cs typeface="Times New Roman" pitchFamily="18" charset="0"/>
              </a:rPr>
              <a:t>Md.6/1-b)</a:t>
            </a:r>
          </a:p>
          <a:p>
            <a:pPr algn="just">
              <a:buClr>
                <a:srgbClr val="FF0000"/>
              </a:buClr>
              <a:defRPr/>
            </a:pPr>
            <a:r>
              <a:rPr lang="tr-TR" sz="2000" dirty="0">
                <a:solidFill>
                  <a:prstClr val="black"/>
                </a:solidFill>
                <a:latin typeface="Times New Roman" pitchFamily="18" charset="0"/>
                <a:cs typeface="Times New Roman" pitchFamily="18" charset="0"/>
              </a:rPr>
              <a:t>	</a:t>
            </a:r>
            <a:r>
              <a:rPr lang="tr-TR" sz="2000" dirty="0"/>
              <a:t> </a:t>
            </a:r>
            <a:r>
              <a:rPr lang="tr-TR" sz="2000" dirty="0">
                <a:latin typeface="Times New Roman" pitchFamily="18" charset="0"/>
                <a:cs typeface="Times New Roman" pitchFamily="18" charset="0"/>
              </a:rPr>
              <a:t>Öte yandan, makine, teçhizat ve demirbaşlar ayrıca envantere kaydedilecek ve ayrılan karşılık birikmiş amortisman olarak kabul edilecektir.</a:t>
            </a:r>
            <a:endParaRPr lang="tr-TR"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3767732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5 Dikdörtgen"/>
          <p:cNvSpPr>
            <a:spLocks noChangeArrowheads="1"/>
          </p:cNvSpPr>
          <p:nvPr/>
        </p:nvSpPr>
        <p:spPr bwMode="auto">
          <a:xfrm>
            <a:off x="539552" y="404664"/>
            <a:ext cx="7632848" cy="3293209"/>
          </a:xfrm>
          <a:prstGeom prst="rect">
            <a:avLst/>
          </a:prstGeom>
          <a:noFill/>
          <a:ln w="9525">
            <a:noFill/>
            <a:miter lim="800000"/>
            <a:headEnd/>
            <a:tailEnd/>
          </a:ln>
        </p:spPr>
        <p:txBody>
          <a:bodyPr wrap="square">
            <a:spAutoFit/>
          </a:bodyPr>
          <a:lstStyle/>
          <a:p>
            <a:pPr algn="just">
              <a:buClr>
                <a:srgbClr val="FF0000"/>
              </a:buClr>
              <a:defRPr/>
            </a:pPr>
            <a:endParaRPr lang="tr-TR" sz="2400" dirty="0">
              <a:solidFill>
                <a:prstClr val="black"/>
              </a:solidFill>
              <a:latin typeface="Times New Roman" pitchFamily="18" charset="0"/>
              <a:cs typeface="Times New Roman" pitchFamily="18" charset="0"/>
            </a:endParaRPr>
          </a:p>
          <a:p>
            <a:pPr algn="just">
              <a:buClr>
                <a:srgbClr val="FF0000"/>
              </a:buClr>
              <a:defRPr/>
            </a:pPr>
            <a:r>
              <a:rPr lang="tr-TR" sz="2000" dirty="0" smtClean="0">
                <a:solidFill>
                  <a:prstClr val="black"/>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Ancak</a:t>
            </a:r>
            <a:r>
              <a:rPr lang="tr-TR" sz="2000" dirty="0">
                <a:latin typeface="Times New Roman" pitchFamily="18" charset="0"/>
                <a:cs typeface="Times New Roman" pitchFamily="18" charset="0"/>
              </a:rPr>
              <a:t>, bu kıymetlerin satılması halinde, söz konusu karşılık tutarı daha önce gider yazılmamış olduğundan, mali karın tespitinde hasılata dahil edilmeyecektir. </a:t>
            </a:r>
            <a:r>
              <a:rPr lang="tr-TR" sz="2000" dirty="0" smtClean="0">
                <a:latin typeface="Times New Roman" pitchFamily="18" charset="0"/>
                <a:cs typeface="Times New Roman" pitchFamily="18" charset="0"/>
              </a:rPr>
              <a:t>(Net defter değeri sıfır olarak dikkate alınacaktır.)</a:t>
            </a: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smtClean="0">
                <a:solidFill>
                  <a:prstClr val="black"/>
                </a:solidFill>
                <a:latin typeface="Times New Roman" pitchFamily="18" charset="0"/>
                <a:cs typeface="Times New Roman" pitchFamily="18" charset="0"/>
              </a:rPr>
              <a:t>	Bu </a:t>
            </a:r>
            <a:r>
              <a:rPr lang="tr-TR" sz="2000" dirty="0">
                <a:solidFill>
                  <a:prstClr val="black"/>
                </a:solidFill>
                <a:latin typeface="Times New Roman" pitchFamily="18" charset="0"/>
                <a:cs typeface="Times New Roman" pitchFamily="18" charset="0"/>
              </a:rPr>
              <a:t>madde hükmüne göre kayıtlara alınan Emtialar ve İktisadi Kıymetler için KDV ve ÖTV yönünden geçmişe yönelik vergi cezası uygulanmayacaktır. (Md.6/1-e)</a:t>
            </a:r>
          </a:p>
          <a:p>
            <a:pPr algn="just">
              <a:buClr>
                <a:srgbClr val="FF0000"/>
              </a:buClr>
              <a:defRPr/>
            </a:pPr>
            <a:endParaRPr lang="tr-TR"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0938996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5 Dikdörtgen"/>
          <p:cNvSpPr>
            <a:spLocks noChangeArrowheads="1"/>
          </p:cNvSpPr>
          <p:nvPr/>
        </p:nvSpPr>
        <p:spPr bwMode="auto">
          <a:xfrm>
            <a:off x="467544" y="548681"/>
            <a:ext cx="756084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ts val="2700"/>
              </a:lnSpc>
            </a:pPr>
            <a:r>
              <a:rPr lang="tr-TR" altLang="tr-TR" sz="2000" dirty="0" smtClean="0">
                <a:solidFill>
                  <a:srgbClr val="C00000"/>
                </a:solidFill>
                <a:latin typeface="Times New Roman" pitchFamily="18" charset="0"/>
                <a:cs typeface="Times New Roman" pitchFamily="18" charset="0"/>
              </a:rPr>
              <a:t>	</a:t>
            </a:r>
            <a:r>
              <a:rPr lang="tr-TR" altLang="tr-TR" sz="2000" b="1" dirty="0" smtClean="0">
                <a:solidFill>
                  <a:srgbClr val="FF0000"/>
                </a:solidFill>
                <a:latin typeface="Times New Roman" pitchFamily="18" charset="0"/>
                <a:cs typeface="Times New Roman" pitchFamily="18" charset="0"/>
              </a:rPr>
              <a:t>Örnek :</a:t>
            </a:r>
            <a:r>
              <a:rPr lang="tr-TR" sz="2000" dirty="0">
                <a:latin typeface="Times New Roman" pitchFamily="18" charset="0"/>
                <a:cs typeface="Times New Roman" pitchFamily="18" charset="0"/>
              </a:rPr>
              <a:t> (A) Limited Şirketi, stoklarında bulunan ancak kayıtlarında yer almayan (Y) emtiasına ilişkin envanter listesini hazırlamış ve 12/8/2018 tarihi itibarıyla beyan etmiştir. Genel oranda katma değer vergisine tabi olan bu emtianın, kendisi tarafından belirlenen rayiç bedeli </a:t>
            </a:r>
            <a:r>
              <a:rPr lang="tr-TR" sz="2000" dirty="0" smtClean="0">
                <a:latin typeface="Times New Roman" pitchFamily="18" charset="0"/>
                <a:cs typeface="Times New Roman" pitchFamily="18" charset="0"/>
              </a:rPr>
              <a:t>40.000-TL’dir</a:t>
            </a:r>
            <a:r>
              <a:rPr lang="tr-TR" sz="2000" dirty="0">
                <a:latin typeface="Times New Roman" pitchFamily="18" charset="0"/>
                <a:cs typeface="Times New Roman" pitchFamily="18" charset="0"/>
              </a:rPr>
              <a:t>. Şirketin bu bildirimine ilişkin muhasebe kayıtları aşağıdaki şekilde olacaktır.</a:t>
            </a:r>
            <a:endParaRPr lang="tr-TR" altLang="tr-TR" sz="2000" dirty="0">
              <a:solidFill>
                <a:prstClr val="black"/>
              </a:solidFill>
              <a:latin typeface="Times New Roman" pitchFamily="18" charset="0"/>
              <a:cs typeface="Times New Roman" pitchFamily="18" charset="0"/>
            </a:endParaRPr>
          </a:p>
          <a:p>
            <a:pPr algn="just"/>
            <a:r>
              <a:rPr lang="tr-TR" altLang="tr-TR" sz="2000" i="1" dirty="0">
                <a:solidFill>
                  <a:prstClr val="black"/>
                </a:solidFill>
                <a:latin typeface="Times New Roman" pitchFamily="18" charset="0"/>
                <a:cs typeface="Times New Roman" pitchFamily="18" charset="0"/>
              </a:rPr>
              <a:t>__________________________ / ______________________________</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153 TİCARİ MALLAR 		</a:t>
            </a:r>
            <a:r>
              <a:rPr lang="tr-TR" altLang="tr-TR" sz="2000" dirty="0" smtClean="0">
                <a:solidFill>
                  <a:prstClr val="black"/>
                </a:solidFill>
                <a:latin typeface="Times New Roman" pitchFamily="18" charset="0"/>
                <a:cs typeface="Times New Roman" pitchFamily="18" charset="0"/>
              </a:rPr>
              <a:t>40.000-TL</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191 İNDİRİLECEK KDV 	                 </a:t>
            </a:r>
            <a:r>
              <a:rPr lang="tr-TR" altLang="tr-TR" sz="2000" dirty="0" smtClean="0">
                <a:solidFill>
                  <a:prstClr val="black"/>
                </a:solidFill>
                <a:latin typeface="Times New Roman" pitchFamily="18" charset="0"/>
                <a:cs typeface="Times New Roman" pitchFamily="18" charset="0"/>
              </a:rPr>
              <a:t>4.000-TL</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p>
          <a:p>
            <a:pPr algn="just"/>
            <a:r>
              <a:rPr lang="tr-TR" altLang="tr-TR" sz="2000" dirty="0">
                <a:solidFill>
                  <a:prstClr val="black"/>
                </a:solidFill>
                <a:latin typeface="Times New Roman" pitchFamily="18" charset="0"/>
                <a:cs typeface="Times New Roman" pitchFamily="18" charset="0"/>
              </a:rPr>
              <a:t>	</a:t>
            </a:r>
            <a:r>
              <a:rPr lang="tr-TR" altLang="tr-TR" sz="2000" dirty="0">
                <a:solidFill>
                  <a:srgbClr val="CC3300"/>
                </a:solidFill>
                <a:latin typeface="Times New Roman" pitchFamily="18" charset="0"/>
                <a:cs typeface="Times New Roman" pitchFamily="18" charset="0"/>
              </a:rPr>
              <a:t>525 KAYDA ALINAN EMTİA KARŞ. </a:t>
            </a:r>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       40.000-TL</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(Kanunun 6/1 inci maddesi)</a:t>
            </a:r>
          </a:p>
          <a:p>
            <a:pPr algn="just"/>
            <a:r>
              <a:rPr lang="tr-TR" altLang="tr-TR" sz="2000" dirty="0">
                <a:solidFill>
                  <a:prstClr val="black"/>
                </a:solidFill>
                <a:latin typeface="Times New Roman" pitchFamily="18" charset="0"/>
                <a:cs typeface="Times New Roman" pitchFamily="18" charset="0"/>
              </a:rPr>
              <a:t>	360 ÖDENECEK VERGİ VE FONLAR            </a:t>
            </a:r>
            <a:r>
              <a:rPr lang="tr-TR" altLang="tr-TR" sz="2000" dirty="0" smtClean="0">
                <a:solidFill>
                  <a:prstClr val="black"/>
                </a:solidFill>
                <a:latin typeface="Times New Roman" pitchFamily="18" charset="0"/>
                <a:cs typeface="Times New Roman" pitchFamily="18" charset="0"/>
              </a:rPr>
              <a:t>    4.000-TL</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(Sorumlu sıfatı ile ödenecek KDV) </a:t>
            </a:r>
          </a:p>
          <a:p>
            <a:pPr algn="just"/>
            <a:r>
              <a:rPr lang="tr-TR" altLang="tr-TR" sz="2000" i="1" dirty="0">
                <a:solidFill>
                  <a:prstClr val="black"/>
                </a:solidFill>
                <a:latin typeface="Times New Roman" pitchFamily="18" charset="0"/>
                <a:cs typeface="Times New Roman" pitchFamily="18" charset="0"/>
              </a:rPr>
              <a:t>__________________________ / ______________________________</a:t>
            </a:r>
            <a:endParaRPr lang="tr-TR" altLang="tr-TR" sz="2000" dirty="0">
              <a:solidFill>
                <a:prstClr val="black"/>
              </a:solidFill>
              <a:latin typeface="Times New Roman" pitchFamily="18" charset="0"/>
              <a:cs typeface="Times New Roman" pitchFamily="18" charset="0"/>
            </a:endParaRPr>
          </a:p>
          <a:p>
            <a:pPr algn="just"/>
            <a:endParaRPr lang="tr-TR" altLang="tr-TR" sz="2000" i="1" dirty="0">
              <a:solidFill>
                <a:prstClr val="black"/>
              </a:solidFill>
              <a:latin typeface="Times New Roman" pitchFamily="18" charset="0"/>
              <a:cs typeface="Times New Roman" pitchFamily="18" charset="0"/>
            </a:endParaRPr>
          </a:p>
          <a:p>
            <a:pPr algn="just">
              <a:lnSpc>
                <a:spcPts val="2700"/>
              </a:lnSpc>
            </a:pPr>
            <a:r>
              <a:rPr lang="tr-TR" altLang="tr-TR" sz="2000" dirty="0" smtClean="0">
                <a:solidFill>
                  <a:prstClr val="black"/>
                </a:solidFill>
                <a:latin typeface="Times New Roman" pitchFamily="18" charset="0"/>
                <a:cs typeface="Times New Roman" pitchFamily="18" charset="0"/>
              </a:rPr>
              <a:t>	Bu </a:t>
            </a:r>
            <a:r>
              <a:rPr lang="tr-TR" altLang="tr-TR" sz="2000" dirty="0">
                <a:solidFill>
                  <a:prstClr val="black"/>
                </a:solidFill>
                <a:latin typeface="Times New Roman" pitchFamily="18" charset="0"/>
                <a:cs typeface="Times New Roman" pitchFamily="18" charset="0"/>
              </a:rPr>
              <a:t>malın satılması halinde kayıtlara intikal ettirilecek satış bedeli </a:t>
            </a:r>
            <a:r>
              <a:rPr lang="tr-TR" altLang="tr-TR" sz="2000" dirty="0" smtClean="0">
                <a:solidFill>
                  <a:prstClr val="black"/>
                </a:solidFill>
                <a:latin typeface="Times New Roman" pitchFamily="18" charset="0"/>
                <a:cs typeface="Times New Roman" pitchFamily="18" charset="0"/>
              </a:rPr>
              <a:t>40.000,00-TL’nın </a:t>
            </a:r>
            <a:r>
              <a:rPr lang="tr-TR" altLang="tr-TR" sz="2000" dirty="0">
                <a:solidFill>
                  <a:prstClr val="black"/>
                </a:solidFill>
                <a:latin typeface="Times New Roman" pitchFamily="18" charset="0"/>
                <a:cs typeface="Times New Roman" pitchFamily="18" charset="0"/>
              </a:rPr>
              <a:t>altında olmayacaktır. </a:t>
            </a:r>
          </a:p>
        </p:txBody>
      </p:sp>
    </p:spTree>
    <p:extLst>
      <p:ext uri="{BB962C8B-B14F-4D97-AF65-F5344CB8AC3E}">
        <p14:creationId xmlns:p14="http://schemas.microsoft.com/office/powerpoint/2010/main" val="417040543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5 Dikdörtgen"/>
          <p:cNvSpPr>
            <a:spLocks noChangeArrowheads="1"/>
          </p:cNvSpPr>
          <p:nvPr/>
        </p:nvSpPr>
        <p:spPr bwMode="auto">
          <a:xfrm>
            <a:off x="155429" y="476672"/>
            <a:ext cx="8016971"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tr-TR" altLang="tr-TR" sz="2000" dirty="0" smtClean="0">
                <a:solidFill>
                  <a:srgbClr val="FF0000"/>
                </a:solidFill>
                <a:latin typeface="Times New Roman" pitchFamily="18" charset="0"/>
                <a:cs typeface="Times New Roman" pitchFamily="18" charset="0"/>
              </a:rPr>
              <a:t>	</a:t>
            </a:r>
            <a:r>
              <a:rPr lang="tr-TR" altLang="tr-TR" sz="2000" b="1" dirty="0" smtClean="0">
                <a:solidFill>
                  <a:srgbClr val="FF0000"/>
                </a:solidFill>
                <a:latin typeface="Times New Roman" pitchFamily="18" charset="0"/>
                <a:cs typeface="Times New Roman" pitchFamily="18" charset="0"/>
              </a:rPr>
              <a:t>Örnek :</a:t>
            </a:r>
            <a:r>
              <a:rPr lang="tr-TR" sz="2000" dirty="0"/>
              <a:t> </a:t>
            </a:r>
            <a:r>
              <a:rPr lang="tr-TR" sz="2000" dirty="0">
                <a:latin typeface="Times New Roman" pitchFamily="18" charset="0"/>
                <a:cs typeface="Times New Roman" pitchFamily="18" charset="0"/>
              </a:rPr>
              <a:t>(B) A.Ş</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kayıtlarında yer almayan makine ve cihazlarını kayda almak istemektedir. Genel oranda katma değer vergisine tabi olan bu kıymetlerin mükellefçe belirlenen rayiç bedeli </a:t>
            </a:r>
            <a:r>
              <a:rPr lang="tr-TR" sz="2000" dirty="0" smtClean="0">
                <a:latin typeface="Times New Roman" pitchFamily="18" charset="0"/>
                <a:cs typeface="Times New Roman" pitchFamily="18" charset="0"/>
              </a:rPr>
              <a:t>60.000-TL </a:t>
            </a:r>
            <a:r>
              <a:rPr lang="tr-TR" sz="2000" dirty="0">
                <a:latin typeface="Times New Roman" pitchFamily="18" charset="0"/>
                <a:cs typeface="Times New Roman" pitchFamily="18" charset="0"/>
              </a:rPr>
              <a:t>olup, envantere alınmasına ilişkin muhasebe kayıtları aşağıdaki şekilde yapılacaktır</a:t>
            </a:r>
            <a:r>
              <a:rPr lang="tr-TR" sz="2000" dirty="0" smtClean="0">
                <a:latin typeface="Times New Roman" pitchFamily="18" charset="0"/>
                <a:cs typeface="Times New Roman" pitchFamily="18" charset="0"/>
              </a:rPr>
              <a:t>.</a:t>
            </a:r>
            <a:endParaRPr lang="tr-TR" altLang="tr-TR" sz="2000" dirty="0">
              <a:solidFill>
                <a:prstClr val="black"/>
              </a:solidFill>
              <a:latin typeface="Times New Roman" pitchFamily="18" charset="0"/>
              <a:cs typeface="Times New Roman" pitchFamily="18" charset="0"/>
            </a:endParaRPr>
          </a:p>
          <a:p>
            <a:pPr algn="just"/>
            <a:r>
              <a:rPr lang="tr-TR" altLang="tr-TR" sz="2000" dirty="0" smtClean="0">
                <a:solidFill>
                  <a:prstClr val="black"/>
                </a:solidFill>
                <a:latin typeface="Times New Roman" pitchFamily="18" charset="0"/>
                <a:cs typeface="Times New Roman" pitchFamily="18" charset="0"/>
              </a:rPr>
              <a:t>__________________________/ __________________________________</a:t>
            </a:r>
            <a:endParaRPr lang="tr-TR" altLang="tr-TR" sz="2000" dirty="0">
              <a:solidFill>
                <a:prstClr val="black"/>
              </a:solidFill>
              <a:latin typeface="Times New Roman" pitchFamily="18" charset="0"/>
              <a:cs typeface="Times New Roman" pitchFamily="18" charset="0"/>
            </a:endParaRPr>
          </a:p>
          <a:p>
            <a:pPr algn="just"/>
            <a:r>
              <a:rPr lang="tr-TR" altLang="tr-TR" sz="2000" b="1" dirty="0" smtClean="0">
                <a:solidFill>
                  <a:prstClr val="black"/>
                </a:solidFill>
                <a:latin typeface="Times New Roman" pitchFamily="18" charset="0"/>
                <a:cs typeface="Times New Roman" pitchFamily="18" charset="0"/>
              </a:rPr>
              <a:t>253 </a:t>
            </a:r>
            <a:r>
              <a:rPr lang="tr-TR" altLang="tr-TR" dirty="0" smtClean="0">
                <a:solidFill>
                  <a:prstClr val="black"/>
                </a:solidFill>
                <a:latin typeface="Times New Roman" pitchFamily="18" charset="0"/>
                <a:cs typeface="Times New Roman" pitchFamily="18" charset="0"/>
              </a:rPr>
              <a:t>TESİS MAK. VE CİHAZLAR</a:t>
            </a:r>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    60.000-TL</a:t>
            </a:r>
            <a:endParaRPr lang="tr-TR" altLang="tr-TR" sz="2000" dirty="0">
              <a:solidFill>
                <a:prstClr val="black"/>
              </a:solidFill>
              <a:latin typeface="Times New Roman" pitchFamily="18" charset="0"/>
              <a:cs typeface="Times New Roman" pitchFamily="18" charset="0"/>
            </a:endParaRPr>
          </a:p>
          <a:p>
            <a:pPr algn="just"/>
            <a:r>
              <a:rPr lang="tr-TR" altLang="tr-TR" sz="2000" b="1" dirty="0">
                <a:solidFill>
                  <a:prstClr val="black"/>
                </a:solidFill>
                <a:latin typeface="Times New Roman" pitchFamily="18" charset="0"/>
                <a:cs typeface="Times New Roman" pitchFamily="18" charset="0"/>
              </a:rPr>
              <a:t>689</a:t>
            </a:r>
            <a:r>
              <a:rPr lang="tr-TR" altLang="tr-TR" sz="2000" dirty="0">
                <a:solidFill>
                  <a:prstClr val="black"/>
                </a:solidFill>
                <a:latin typeface="Times New Roman" pitchFamily="18" charset="0"/>
                <a:cs typeface="Times New Roman" pitchFamily="18" charset="0"/>
              </a:rPr>
              <a:t> </a:t>
            </a:r>
            <a:r>
              <a:rPr lang="tr-TR" altLang="tr-TR" dirty="0">
                <a:solidFill>
                  <a:prstClr val="black"/>
                </a:solidFill>
                <a:latin typeface="Times New Roman" pitchFamily="18" charset="0"/>
                <a:cs typeface="Times New Roman" pitchFamily="18" charset="0"/>
              </a:rPr>
              <a:t>DİĞER OLAĞANÜSTÜ</a:t>
            </a:r>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 6.000-TL </a:t>
            </a:r>
            <a:r>
              <a:rPr lang="tr-TR" altLang="tr-TR" sz="1600" b="1" dirty="0" smtClean="0">
                <a:solidFill>
                  <a:prstClr val="black"/>
                </a:solidFill>
                <a:latin typeface="Times New Roman" pitchFamily="18" charset="0"/>
                <a:cs typeface="Times New Roman" pitchFamily="18" charset="0"/>
              </a:rPr>
              <a:t>(KKEG değil gider yazılabilir)</a:t>
            </a:r>
            <a:endParaRPr lang="tr-TR" altLang="tr-TR" sz="1600" b="1" dirty="0">
              <a:solidFill>
                <a:prstClr val="black"/>
              </a:solidFill>
              <a:latin typeface="Times New Roman" pitchFamily="18" charset="0"/>
              <a:cs typeface="Times New Roman" pitchFamily="18" charset="0"/>
            </a:endParaRPr>
          </a:p>
          <a:p>
            <a:pPr algn="just"/>
            <a:r>
              <a:rPr lang="tr-TR" altLang="tr-TR" dirty="0" smtClean="0">
                <a:solidFill>
                  <a:prstClr val="black"/>
                </a:solidFill>
                <a:latin typeface="Times New Roman" pitchFamily="18" charset="0"/>
                <a:cs typeface="Times New Roman" pitchFamily="18" charset="0"/>
              </a:rPr>
              <a:t>GİD.VE </a:t>
            </a:r>
            <a:r>
              <a:rPr lang="tr-TR" altLang="tr-TR" dirty="0">
                <a:solidFill>
                  <a:prstClr val="black"/>
                </a:solidFill>
                <a:latin typeface="Times New Roman" pitchFamily="18" charset="0"/>
                <a:cs typeface="Times New Roman" pitchFamily="18" charset="0"/>
              </a:rPr>
              <a:t>ZARAR (%10 </a:t>
            </a:r>
            <a:r>
              <a:rPr lang="tr-TR" altLang="tr-TR" dirty="0" smtClean="0">
                <a:solidFill>
                  <a:prstClr val="black"/>
                </a:solidFill>
                <a:latin typeface="Times New Roman" pitchFamily="18" charset="0"/>
                <a:cs typeface="Times New Roman" pitchFamily="18" charset="0"/>
              </a:rPr>
              <a:t>KDV)</a:t>
            </a:r>
            <a:endParaRPr lang="tr-TR" altLang="tr-TR"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r>
              <a:rPr lang="tr-TR" altLang="tr-TR" sz="2000" b="1" dirty="0">
                <a:solidFill>
                  <a:srgbClr val="CC3300"/>
                </a:solidFill>
                <a:latin typeface="Times New Roman" pitchFamily="18" charset="0"/>
                <a:cs typeface="Times New Roman" pitchFamily="18" charset="0"/>
              </a:rPr>
              <a:t>526</a:t>
            </a:r>
            <a:r>
              <a:rPr lang="tr-TR" altLang="tr-TR" sz="2000" dirty="0">
                <a:solidFill>
                  <a:srgbClr val="CC3300"/>
                </a:solidFill>
                <a:latin typeface="Times New Roman" pitchFamily="18" charset="0"/>
                <a:cs typeface="Times New Roman" pitchFamily="18" charset="0"/>
              </a:rPr>
              <a:t> </a:t>
            </a:r>
            <a:r>
              <a:rPr lang="tr-TR" altLang="tr-TR" dirty="0">
                <a:solidFill>
                  <a:srgbClr val="CC3300"/>
                </a:solidFill>
                <a:latin typeface="Times New Roman" pitchFamily="18" charset="0"/>
                <a:cs typeface="Times New Roman" pitchFamily="18" charset="0"/>
              </a:rPr>
              <a:t>KAYDA ALINAN DEMİRBAŞLAR KARŞ. </a:t>
            </a:r>
            <a:r>
              <a:rPr lang="tr-TR" altLang="tr-TR" dirty="0" smtClean="0">
                <a:solidFill>
                  <a:srgbClr val="CC3300"/>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6</a:t>
            </a:r>
            <a:r>
              <a:rPr lang="tr-TR" altLang="tr-TR" sz="2000" dirty="0" smtClean="0">
                <a:solidFill>
                  <a:prstClr val="black"/>
                </a:solidFill>
                <a:latin typeface="Times New Roman" pitchFamily="18" charset="0"/>
                <a:cs typeface="Times New Roman" pitchFamily="18" charset="0"/>
              </a:rPr>
              <a:t>0.000-TL</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(Kanunun 6/1 inci maddesi)</a:t>
            </a:r>
          </a:p>
          <a:p>
            <a:pPr algn="just"/>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             </a:t>
            </a:r>
            <a:r>
              <a:rPr lang="tr-TR" altLang="tr-TR" sz="2000" b="1" dirty="0" smtClean="0">
                <a:solidFill>
                  <a:prstClr val="black"/>
                </a:solidFill>
                <a:latin typeface="Times New Roman" pitchFamily="18" charset="0"/>
                <a:cs typeface="Times New Roman" pitchFamily="18" charset="0"/>
              </a:rPr>
              <a:t>360 </a:t>
            </a:r>
            <a:r>
              <a:rPr lang="tr-TR" altLang="tr-TR" dirty="0">
                <a:solidFill>
                  <a:prstClr val="black"/>
                </a:solidFill>
                <a:latin typeface="Times New Roman" pitchFamily="18" charset="0"/>
                <a:cs typeface="Times New Roman" pitchFamily="18" charset="0"/>
              </a:rPr>
              <a:t>ÖDENECEK VERGİ VE </a:t>
            </a:r>
            <a:r>
              <a:rPr lang="tr-TR" altLang="tr-TR" dirty="0" smtClean="0">
                <a:solidFill>
                  <a:prstClr val="black"/>
                </a:solidFill>
                <a:latin typeface="Times New Roman" pitchFamily="18" charset="0"/>
                <a:cs typeface="Times New Roman" pitchFamily="18" charset="0"/>
              </a:rPr>
              <a:t>FONLAR            </a:t>
            </a:r>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              6.000-TL</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a:t>
            </a:r>
            <a:r>
              <a:rPr lang="tr-TR" altLang="tr-TR" sz="2000" dirty="0">
                <a:solidFill>
                  <a:prstClr val="black"/>
                </a:solidFill>
                <a:latin typeface="Times New Roman" pitchFamily="18" charset="0"/>
                <a:cs typeface="Times New Roman" pitchFamily="18" charset="0"/>
              </a:rPr>
              <a:t>Sorumlu sıfatı ile ödenecek KDV) </a:t>
            </a:r>
          </a:p>
          <a:p>
            <a:pPr algn="just"/>
            <a:r>
              <a:rPr lang="tr-TR" altLang="tr-TR" sz="2000" dirty="0">
                <a:solidFill>
                  <a:prstClr val="black"/>
                </a:solidFill>
                <a:latin typeface="Times New Roman" pitchFamily="18" charset="0"/>
                <a:cs typeface="Times New Roman" pitchFamily="18" charset="0"/>
              </a:rPr>
              <a:t>____________________________ / </a:t>
            </a:r>
            <a:r>
              <a:rPr lang="tr-TR" altLang="tr-TR" sz="2000" dirty="0" smtClean="0">
                <a:solidFill>
                  <a:prstClr val="black"/>
                </a:solidFill>
                <a:latin typeface="Times New Roman" pitchFamily="18" charset="0"/>
                <a:cs typeface="Times New Roman" pitchFamily="18" charset="0"/>
              </a:rPr>
              <a:t>______________________________</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p>
          <a:p>
            <a:pPr algn="just"/>
            <a:r>
              <a:rPr lang="tr-TR" altLang="tr-TR" sz="2000" i="1" u="sng" dirty="0" smtClean="0">
                <a:solidFill>
                  <a:srgbClr val="FF0000"/>
                </a:solidFill>
                <a:latin typeface="Times New Roman" pitchFamily="18" charset="0"/>
                <a:cs typeface="Times New Roman" pitchFamily="18" charset="0"/>
              </a:rPr>
              <a:t>526 Hesaba Alınan 60.000-TL. mükellef söz konusu makine ve cihazlarını 31.12.2018 tarihine kadar satarsa bu satıştan önce, satmazsa ise 31.12.2018 tarihinde  257 Birikmiş Amortismanlar Hesabına Alınır.</a:t>
            </a:r>
            <a:endParaRPr lang="tr-TR" altLang="tr-TR" sz="2000" i="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5321715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2 İçerik Yer Tutucusu"/>
          <p:cNvSpPr>
            <a:spLocks noGrp="1"/>
          </p:cNvSpPr>
          <p:nvPr>
            <p:ph sz="quarter" idx="1"/>
          </p:nvPr>
        </p:nvSpPr>
        <p:spPr>
          <a:xfrm>
            <a:off x="395536" y="980728"/>
            <a:ext cx="7704856" cy="5040560"/>
          </a:xfrm>
        </p:spPr>
        <p:txBody>
          <a:bodyPr>
            <a:normAutofit/>
          </a:bodyPr>
          <a:lstStyle/>
          <a:p>
            <a:pPr marL="0" indent="0" algn="ctr">
              <a:buNone/>
              <a:defRPr/>
            </a:pPr>
            <a:r>
              <a:rPr lang="tr-TR" sz="2000" b="1" kern="0" dirty="0" smtClean="0">
                <a:latin typeface="Times New Roman" pitchFamily="18" charset="0"/>
                <a:cs typeface="Times New Roman" pitchFamily="18" charset="0"/>
              </a:rPr>
              <a:t>	</a:t>
            </a:r>
            <a:r>
              <a:rPr lang="tr-TR" sz="2000" b="1" kern="0" dirty="0" smtClean="0">
                <a:solidFill>
                  <a:srgbClr val="FF0000"/>
                </a:solidFill>
                <a:latin typeface="Times New Roman" pitchFamily="18" charset="0"/>
                <a:cs typeface="Times New Roman" pitchFamily="18" charset="0"/>
              </a:rPr>
              <a:t>B-Kayıtlarda Yer Aldığı Halde İşletmede Bulunmayan EMTİA</a:t>
            </a:r>
            <a:r>
              <a:rPr lang="tr-TR" altLang="tr-TR" sz="2000" b="1" dirty="0" smtClean="0">
                <a:solidFill>
                  <a:srgbClr val="FF0000"/>
                </a:solidFill>
                <a:latin typeface="Times New Roman" pitchFamily="18" charset="0"/>
                <a:cs typeface="Times New Roman" pitchFamily="18" charset="0"/>
              </a:rPr>
              <a:t> (Madde 6/2)  </a:t>
            </a:r>
          </a:p>
          <a:p>
            <a:pPr>
              <a:buNone/>
              <a:defRPr/>
            </a:pPr>
            <a:endParaRPr lang="tr-TR" sz="1200" b="1" dirty="0">
              <a:latin typeface="Times New Roman" pitchFamily="18" charset="0"/>
              <a:cs typeface="Times New Roman" pitchFamily="18" charset="0"/>
            </a:endParaRPr>
          </a:p>
          <a:p>
            <a:pPr algn="just">
              <a:buNone/>
              <a:defRPr/>
            </a:pP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Kanunun </a:t>
            </a:r>
            <a:r>
              <a:rPr lang="tr-TR" sz="2000" dirty="0">
                <a:latin typeface="Times New Roman" pitchFamily="18" charset="0"/>
                <a:cs typeface="Times New Roman" pitchFamily="18" charset="0"/>
              </a:rPr>
              <a:t>6/2 </a:t>
            </a:r>
            <a:r>
              <a:rPr lang="tr-TR" sz="2000" dirty="0" err="1">
                <a:latin typeface="Times New Roman" pitchFamily="18" charset="0"/>
                <a:cs typeface="Times New Roman" pitchFamily="18" charset="0"/>
              </a:rPr>
              <a:t>nci</a:t>
            </a:r>
            <a:r>
              <a:rPr lang="tr-TR" sz="2000" dirty="0">
                <a:latin typeface="Times New Roman" pitchFamily="18" charset="0"/>
                <a:cs typeface="Times New Roman" pitchFamily="18" charset="0"/>
              </a:rPr>
              <a:t> maddesi ile de </a:t>
            </a:r>
            <a:r>
              <a:rPr lang="tr-TR" sz="2000" b="1" dirty="0">
                <a:latin typeface="Times New Roman" pitchFamily="18" charset="0"/>
                <a:cs typeface="Times New Roman" pitchFamily="18" charset="0"/>
              </a:rPr>
              <a:t>kayıtlarda yer aldığı </a:t>
            </a:r>
            <a:r>
              <a:rPr lang="tr-TR" sz="2000" b="1" dirty="0" smtClean="0">
                <a:latin typeface="Times New Roman" pitchFamily="18" charset="0"/>
                <a:cs typeface="Times New Roman" pitchFamily="18" charset="0"/>
              </a:rPr>
              <a:t>halde </a:t>
            </a:r>
            <a:r>
              <a:rPr lang="tr-TR" sz="2000" dirty="0" smtClean="0">
                <a:latin typeface="Times New Roman" pitchFamily="18" charset="0"/>
                <a:cs typeface="Times New Roman" pitchFamily="18" charset="0"/>
              </a:rPr>
              <a:t>işletmede bulunmayan, </a:t>
            </a:r>
            <a:r>
              <a:rPr lang="tr-TR" sz="2000" dirty="0" smtClean="0">
                <a:solidFill>
                  <a:srgbClr val="FF0000"/>
                </a:solidFill>
                <a:latin typeface="Times New Roman" pitchFamily="18" charset="0"/>
                <a:cs typeface="Times New Roman" pitchFamily="18" charset="0"/>
              </a:rPr>
              <a:t>EMTİALAR</a:t>
            </a:r>
            <a:r>
              <a:rPr lang="tr-TR" sz="2000" dirty="0">
                <a:solidFill>
                  <a:srgbClr val="FF0000"/>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 </a:t>
            </a:r>
            <a:r>
              <a:rPr lang="tr-TR" sz="2000" dirty="0" smtClean="0">
                <a:latin typeface="Times New Roman" pitchFamily="18" charset="0"/>
                <a:cs typeface="Times New Roman" pitchFamily="18" charset="0"/>
              </a:rPr>
              <a:t>için </a:t>
            </a:r>
            <a:r>
              <a:rPr lang="tr-TR" sz="2000" dirty="0">
                <a:latin typeface="Times New Roman" pitchFamily="18" charset="0"/>
                <a:cs typeface="Times New Roman" pitchFamily="18" charset="0"/>
              </a:rPr>
              <a:t>bu hesapların belirli koşulların gerçekleştirilmesiyle fiili duruma uygun hale getirilmesine imkân sağlanmaktadır</a:t>
            </a:r>
            <a:r>
              <a:rPr lang="tr-TR" sz="2000" dirty="0" smtClean="0">
                <a:latin typeface="Times New Roman" pitchFamily="18" charset="0"/>
                <a:cs typeface="Times New Roman" pitchFamily="18" charset="0"/>
              </a:rPr>
              <a:t>. </a:t>
            </a:r>
          </a:p>
          <a:p>
            <a:pPr algn="just">
              <a:buNone/>
              <a:defRP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Kanun koyucu makine, teçhizat ve demirbaşları bu madde kapsamına almamıştır.</a:t>
            </a:r>
            <a:endParaRPr lang="tr-TR" sz="2000" dirty="0">
              <a:latin typeface="Times New Roman" pitchFamily="18" charset="0"/>
              <a:cs typeface="Times New Roman" pitchFamily="18" charset="0"/>
            </a:endParaRPr>
          </a:p>
          <a:p>
            <a:pPr algn="just">
              <a:buFont typeface="Arial" charset="0"/>
              <a:buNone/>
            </a:pPr>
            <a:endParaRPr lang="tr-TR" altLang="tr-TR" sz="2200" b="1" dirty="0" smtClean="0"/>
          </a:p>
          <a:p>
            <a:pPr>
              <a:buFont typeface="Arial" charset="0"/>
              <a:buNone/>
            </a:pPr>
            <a:endParaRPr lang="tr-TR" altLang="tr-TR" sz="2200" b="1" dirty="0" smtClean="0"/>
          </a:p>
        </p:txBody>
      </p:sp>
    </p:spTree>
    <p:extLst>
      <p:ext uri="{BB962C8B-B14F-4D97-AF65-F5344CB8AC3E}">
        <p14:creationId xmlns:p14="http://schemas.microsoft.com/office/powerpoint/2010/main" val="38501290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57200" y="332656"/>
            <a:ext cx="7643192" cy="5688632"/>
          </a:xfrm>
        </p:spPr>
        <p:txBody>
          <a:bodyPr>
            <a:normAutofit fontScale="55000" lnSpcReduction="20000"/>
          </a:bodyPr>
          <a:lstStyle/>
          <a:p>
            <a:pPr marL="0" indent="0" algn="just">
              <a:lnSpc>
                <a:spcPts val="2700"/>
              </a:lnSpc>
              <a:spcBef>
                <a:spcPts val="0"/>
              </a:spcBef>
              <a:buNone/>
              <a:defRPr/>
            </a:pPr>
            <a:r>
              <a:rPr lang="tr-TR" sz="42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Kanunun </a:t>
            </a:r>
            <a:r>
              <a:rPr lang="tr-TR" sz="3600" dirty="0">
                <a:latin typeface="Times New Roman" pitchFamily="18" charset="0"/>
                <a:cs typeface="Times New Roman" pitchFamily="18" charset="0"/>
              </a:rPr>
              <a:t>6/2 </a:t>
            </a:r>
            <a:r>
              <a:rPr lang="tr-TR" sz="3600" dirty="0" err="1">
                <a:latin typeface="Times New Roman" pitchFamily="18" charset="0"/>
                <a:cs typeface="Times New Roman" pitchFamily="18" charset="0"/>
              </a:rPr>
              <a:t>nci</a:t>
            </a:r>
            <a:r>
              <a:rPr lang="tr-TR" sz="3600" dirty="0">
                <a:latin typeface="Times New Roman" pitchFamily="18" charset="0"/>
                <a:cs typeface="Times New Roman" pitchFamily="18" charset="0"/>
              </a:rPr>
              <a:t> maddesi hükmü ile gelir ve kurumlar vergisi mükelleflerine kayıtlarında yer aldığı halde işletmelerinde mevcut olmayan mallarını, bu Kanunun yürürlüğe girdiği ayı izleyen </a:t>
            </a:r>
            <a:r>
              <a:rPr lang="tr-TR" sz="3600" u="sng" dirty="0">
                <a:solidFill>
                  <a:srgbClr val="FF0000"/>
                </a:solidFill>
                <a:latin typeface="Times New Roman" pitchFamily="18" charset="0"/>
                <a:cs typeface="Times New Roman" pitchFamily="18" charset="0"/>
              </a:rPr>
              <a:t>üçüncü ayın son iş günü olan </a:t>
            </a:r>
            <a:r>
              <a:rPr lang="tr-TR" sz="3600" u="sng" dirty="0" smtClean="0">
                <a:solidFill>
                  <a:srgbClr val="FF0000"/>
                </a:solidFill>
                <a:latin typeface="Times New Roman" pitchFamily="18" charset="0"/>
                <a:cs typeface="Times New Roman" pitchFamily="18" charset="0"/>
              </a:rPr>
              <a:t>31 Ağustos 2018 </a:t>
            </a:r>
            <a:r>
              <a:rPr lang="tr-TR" sz="3600" u="sng" dirty="0">
                <a:solidFill>
                  <a:srgbClr val="FF0000"/>
                </a:solidFill>
                <a:latin typeface="Times New Roman" pitchFamily="18" charset="0"/>
                <a:cs typeface="Times New Roman" pitchFamily="18" charset="0"/>
              </a:rPr>
              <a:t>tarihine kadar</a:t>
            </a:r>
            <a:r>
              <a:rPr lang="tr-TR" sz="3600" dirty="0">
                <a:latin typeface="Times New Roman" pitchFamily="18" charset="0"/>
                <a:cs typeface="Times New Roman" pitchFamily="18" charset="0"/>
              </a:rPr>
              <a:t> fatura düzenlemeleri ve her türlü vergisel yükümlülüklerini yerine getirmek suretiyle kayıt ve beyanlarına intikal ettirmeleri ve böylece kayıtlarını fiili duruma uygun hale getirmeleri imkanı verilmiştir.</a:t>
            </a:r>
          </a:p>
          <a:p>
            <a:pPr algn="just">
              <a:lnSpc>
                <a:spcPts val="2700"/>
              </a:lnSpc>
              <a:spcBef>
                <a:spcPts val="0"/>
              </a:spcBef>
              <a:buFont typeface="Wingdings" pitchFamily="2" charset="2"/>
              <a:buChar char="v"/>
              <a:defRPr/>
            </a:pPr>
            <a:endParaRPr lang="tr-TR" sz="3600" dirty="0">
              <a:latin typeface="Times New Roman" pitchFamily="18" charset="0"/>
              <a:cs typeface="Times New Roman" pitchFamily="18" charset="0"/>
            </a:endParaRPr>
          </a:p>
          <a:p>
            <a:pPr marL="0" indent="0" algn="just">
              <a:lnSpc>
                <a:spcPts val="2700"/>
              </a:lnSpc>
              <a:spcBef>
                <a:spcPts val="0"/>
              </a:spcBef>
              <a:buNone/>
              <a:defRPr/>
            </a:pPr>
            <a:r>
              <a:rPr lang="tr-TR" sz="3600" dirty="0" smtClean="0">
                <a:latin typeface="Times New Roman" pitchFamily="18" charset="0"/>
                <a:cs typeface="Times New Roman" pitchFamily="18" charset="0"/>
              </a:rPr>
              <a:t>	Madde </a:t>
            </a:r>
            <a:r>
              <a:rPr lang="tr-TR" sz="3600" dirty="0">
                <a:latin typeface="Times New Roman" pitchFamily="18" charset="0"/>
                <a:cs typeface="Times New Roman" pitchFamily="18" charset="0"/>
              </a:rPr>
              <a:t>kapsamında düzenlenecek faturalarda alıcıya ilişkin bilgiler yerine, </a:t>
            </a:r>
            <a:r>
              <a:rPr lang="tr-TR" sz="3600" dirty="0" smtClean="0">
                <a:solidFill>
                  <a:srgbClr val="FF0000"/>
                </a:solidFill>
                <a:latin typeface="Times New Roman" pitchFamily="18" charset="0"/>
                <a:cs typeface="Times New Roman" pitchFamily="18" charset="0"/>
              </a:rPr>
              <a:t>“Muhtelif alıcılar 7143 </a:t>
            </a:r>
            <a:r>
              <a:rPr lang="tr-TR" sz="3600" dirty="0">
                <a:solidFill>
                  <a:srgbClr val="FF0000"/>
                </a:solidFill>
                <a:latin typeface="Times New Roman" pitchFamily="18" charset="0"/>
                <a:cs typeface="Times New Roman" pitchFamily="18" charset="0"/>
              </a:rPr>
              <a:t>sayılı Kanunun 6/2 </a:t>
            </a:r>
            <a:r>
              <a:rPr lang="tr-TR" sz="3600" dirty="0" err="1">
                <a:solidFill>
                  <a:srgbClr val="FF0000"/>
                </a:solidFill>
                <a:latin typeface="Times New Roman" pitchFamily="18" charset="0"/>
                <a:cs typeface="Times New Roman" pitchFamily="18" charset="0"/>
              </a:rPr>
              <a:t>nci</a:t>
            </a:r>
            <a:r>
              <a:rPr lang="tr-TR" sz="3600" dirty="0">
                <a:solidFill>
                  <a:srgbClr val="FF0000"/>
                </a:solidFill>
                <a:latin typeface="Times New Roman" pitchFamily="18" charset="0"/>
                <a:cs typeface="Times New Roman" pitchFamily="18" charset="0"/>
              </a:rPr>
              <a:t> maddesi çerçevesinde düzenlenmiştir” </a:t>
            </a:r>
            <a:r>
              <a:rPr lang="tr-TR" sz="3600" dirty="0">
                <a:latin typeface="Times New Roman" pitchFamily="18" charset="0"/>
                <a:cs typeface="Times New Roman" pitchFamily="18" charset="0"/>
              </a:rPr>
              <a:t>ibaresi yazılacaktır.</a:t>
            </a:r>
          </a:p>
          <a:p>
            <a:pPr algn="just">
              <a:lnSpc>
                <a:spcPts val="2700"/>
              </a:lnSpc>
              <a:spcBef>
                <a:spcPts val="0"/>
              </a:spcBef>
              <a:buFont typeface="Wingdings" pitchFamily="2" charset="2"/>
              <a:buChar char="v"/>
              <a:defRPr/>
            </a:pPr>
            <a:endParaRPr lang="tr-TR" sz="3600" dirty="0">
              <a:latin typeface="Times New Roman" pitchFamily="18" charset="0"/>
              <a:cs typeface="Times New Roman" pitchFamily="18" charset="0"/>
            </a:endParaRPr>
          </a:p>
          <a:p>
            <a:pPr marL="0" indent="0" algn="just">
              <a:buNone/>
              <a:defRPr/>
            </a:pPr>
            <a:r>
              <a:rPr lang="tr-TR" sz="3600" dirty="0" smtClean="0">
                <a:latin typeface="Times New Roman" pitchFamily="18" charset="0"/>
                <a:cs typeface="Times New Roman" pitchFamily="18" charset="0"/>
              </a:rPr>
              <a:t>	Faturada </a:t>
            </a:r>
            <a:r>
              <a:rPr lang="tr-TR" sz="3600" dirty="0">
                <a:latin typeface="Times New Roman" pitchFamily="18" charset="0"/>
                <a:cs typeface="Times New Roman" pitchFamily="18" charset="0"/>
              </a:rPr>
              <a:t>yer alacak bedel, söz konusu malla </a:t>
            </a:r>
            <a:r>
              <a:rPr lang="tr-TR" sz="3600" dirty="0">
                <a:solidFill>
                  <a:srgbClr val="FF0000"/>
                </a:solidFill>
                <a:latin typeface="Times New Roman" pitchFamily="18" charset="0"/>
                <a:cs typeface="Times New Roman" pitchFamily="18" charset="0"/>
              </a:rPr>
              <a:t>aynı neviden olan malların </a:t>
            </a:r>
            <a:r>
              <a:rPr lang="tr-TR" sz="3600" u="sng" dirty="0">
                <a:solidFill>
                  <a:srgbClr val="FF0000"/>
                </a:solidFill>
                <a:latin typeface="Times New Roman" pitchFamily="18" charset="0"/>
                <a:cs typeface="Times New Roman" pitchFamily="18" charset="0"/>
              </a:rPr>
              <a:t>gayri </a:t>
            </a:r>
            <a:r>
              <a:rPr lang="tr-TR" sz="3600" u="sng" dirty="0" smtClean="0">
                <a:solidFill>
                  <a:srgbClr val="FF0000"/>
                </a:solidFill>
                <a:latin typeface="Times New Roman" pitchFamily="18" charset="0"/>
                <a:cs typeface="Times New Roman" pitchFamily="18" charset="0"/>
              </a:rPr>
              <a:t>safi </a:t>
            </a:r>
            <a:r>
              <a:rPr lang="tr-TR" sz="3600" u="sng" dirty="0">
                <a:solidFill>
                  <a:srgbClr val="FF0000"/>
                </a:solidFill>
                <a:latin typeface="Times New Roman" pitchFamily="18" charset="0"/>
                <a:cs typeface="Times New Roman" pitchFamily="18" charset="0"/>
              </a:rPr>
              <a:t>kar </a:t>
            </a:r>
            <a:r>
              <a:rPr lang="tr-TR" sz="3600" dirty="0">
                <a:solidFill>
                  <a:srgbClr val="FF0000"/>
                </a:solidFill>
                <a:latin typeface="Times New Roman" pitchFamily="18" charset="0"/>
                <a:cs typeface="Times New Roman" pitchFamily="18" charset="0"/>
              </a:rPr>
              <a:t> oranı  dikkate alınarak tespit edilecektir.</a:t>
            </a:r>
            <a:r>
              <a:rPr lang="tr-TR" sz="3600" dirty="0">
                <a:latin typeface="Times New Roman" pitchFamily="18" charset="0"/>
                <a:cs typeface="Times New Roman" pitchFamily="18" charset="0"/>
              </a:rPr>
              <a:t> Gayri safi kar oranının </a:t>
            </a:r>
            <a:r>
              <a:rPr lang="tr-TR" sz="3600" dirty="0" smtClean="0">
                <a:latin typeface="Times New Roman" pitchFamily="18" charset="0"/>
                <a:cs typeface="Times New Roman" pitchFamily="18" charset="0"/>
              </a:rPr>
              <a:t>yasal kayıtlardan </a:t>
            </a:r>
            <a:r>
              <a:rPr lang="tr-TR" sz="3600" dirty="0">
                <a:latin typeface="Times New Roman" pitchFamily="18" charset="0"/>
                <a:cs typeface="Times New Roman" pitchFamily="18" charset="0"/>
              </a:rPr>
              <a:t>tespit edilemediği hallerde, mükellefin bağlı olduğu meslek </a:t>
            </a:r>
            <a:r>
              <a:rPr lang="tr-TR" sz="3600" dirty="0" smtClean="0">
                <a:latin typeface="Times New Roman" pitchFamily="18" charset="0"/>
                <a:cs typeface="Times New Roman" pitchFamily="18" charset="0"/>
              </a:rPr>
              <a:t>odalarının </a:t>
            </a:r>
            <a:r>
              <a:rPr lang="tr-TR" sz="3600" dirty="0">
                <a:latin typeface="Times New Roman" pitchFamily="18" charset="0"/>
                <a:cs typeface="Times New Roman" pitchFamily="18" charset="0"/>
              </a:rPr>
              <a:t>belirleyeceği oranlar esas alınacaktır.</a:t>
            </a:r>
          </a:p>
          <a:p>
            <a:pPr marL="0" indent="0">
              <a:buNone/>
            </a:pPr>
            <a:endParaRPr lang="tr-TR" dirty="0"/>
          </a:p>
        </p:txBody>
      </p:sp>
    </p:spTree>
    <p:extLst>
      <p:ext uri="{BB962C8B-B14F-4D97-AF65-F5344CB8AC3E}">
        <p14:creationId xmlns:p14="http://schemas.microsoft.com/office/powerpoint/2010/main" val="93974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2 İçerik Yer Tutucusu"/>
          <p:cNvSpPr>
            <a:spLocks noGrp="1"/>
          </p:cNvSpPr>
          <p:nvPr>
            <p:ph sz="quarter" idx="1"/>
          </p:nvPr>
        </p:nvSpPr>
        <p:spPr>
          <a:xfrm>
            <a:off x="323528" y="404664"/>
            <a:ext cx="7848872" cy="6120680"/>
          </a:xfrm>
        </p:spPr>
        <p:txBody>
          <a:bodyPr>
            <a:noAutofit/>
          </a:bodyPr>
          <a:lstStyle/>
          <a:p>
            <a:pPr algn="ctr">
              <a:buFont typeface="Wingdings" pitchFamily="2" charset="2"/>
              <a:buNone/>
              <a:defRPr/>
            </a:pPr>
            <a:r>
              <a:rPr lang="tr-TR" sz="2000" b="1" dirty="0" smtClean="0">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Kayıtlarda Yer Aldığı Halde  İşletmede Mevcut Olmayan Emtia  </a:t>
            </a:r>
            <a:r>
              <a:rPr lang="tr-TR" altLang="tr-TR" sz="2000" b="1" dirty="0" smtClean="0">
                <a:solidFill>
                  <a:srgbClr val="FF0000"/>
                </a:solidFill>
                <a:latin typeface="Times New Roman" pitchFamily="18" charset="0"/>
                <a:cs typeface="Times New Roman" pitchFamily="18" charset="0"/>
              </a:rPr>
              <a:t>Muhasebe Kayıtları</a:t>
            </a:r>
          </a:p>
          <a:p>
            <a:pPr algn="ctr">
              <a:defRPr/>
            </a:pPr>
            <a:endParaRPr lang="tr-TR" altLang="tr-TR" sz="2400" b="1" dirty="0">
              <a:latin typeface="Times New Roman" pitchFamily="18" charset="0"/>
              <a:cs typeface="Times New Roman" pitchFamily="18" charset="0"/>
            </a:endParaRPr>
          </a:p>
          <a:p>
            <a:pPr marL="0" indent="0" algn="just">
              <a:spcBef>
                <a:spcPts val="0"/>
              </a:spcBef>
              <a:buNone/>
              <a:defRPr/>
            </a:pPr>
            <a:r>
              <a:rPr lang="tr-TR" altLang="tr-TR" sz="2400"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Faturalanan </a:t>
            </a:r>
            <a:r>
              <a:rPr lang="tr-TR" altLang="tr-TR" sz="2000" dirty="0">
                <a:latin typeface="Times New Roman" pitchFamily="18" charset="0"/>
                <a:cs typeface="Times New Roman" pitchFamily="18" charset="0"/>
              </a:rPr>
              <a:t>ve yasal defterlere kaydedilen mallarla ilgili işlemler, normal satış işlemlerinden bir farklılık arz etmemektedir. Faturada malın tabi olduğu oranda katma değer vergisi hesaplanacak ve ilgili dönem beyannamesine dahil edilecek, satış hasılatı yıllık gelir veya kurumlar vergisi matrahının hesaplanmasında da dikkate alınacaktır</a:t>
            </a:r>
            <a:r>
              <a:rPr lang="tr-TR" altLang="tr-TR" sz="2000" dirty="0" smtClean="0">
                <a:latin typeface="Times New Roman" pitchFamily="18" charset="0"/>
                <a:cs typeface="Times New Roman" pitchFamily="18" charset="0"/>
              </a:rPr>
              <a:t>.</a:t>
            </a:r>
            <a:endParaRPr lang="tr-TR" altLang="tr-TR" sz="2000" dirty="0">
              <a:latin typeface="Times New Roman" pitchFamily="18" charset="0"/>
              <a:cs typeface="Times New Roman" pitchFamily="18" charset="0"/>
            </a:endParaRPr>
          </a:p>
          <a:p>
            <a:pPr marL="0" indent="0" algn="just">
              <a:spcBef>
                <a:spcPts val="0"/>
              </a:spcBef>
              <a:buNone/>
              <a:defRPr/>
            </a:pPr>
            <a:r>
              <a:rPr lang="tr-TR" altLang="tr-TR" sz="2000" dirty="0" smtClean="0">
                <a:latin typeface="Times New Roman" pitchFamily="18" charset="0"/>
                <a:cs typeface="Times New Roman" pitchFamily="18" charset="0"/>
              </a:rPr>
              <a:t>	Ancak </a:t>
            </a:r>
            <a:r>
              <a:rPr lang="tr-TR" altLang="tr-TR" sz="2000" b="1" i="1" u="sng" dirty="0">
                <a:solidFill>
                  <a:srgbClr val="FF0000"/>
                </a:solidFill>
                <a:latin typeface="Times New Roman" pitchFamily="18" charset="0"/>
                <a:cs typeface="Times New Roman" pitchFamily="18" charset="0"/>
              </a:rPr>
              <a:t>bu madde hükmüne göre ödenmesi gereken KDV</a:t>
            </a:r>
            <a:r>
              <a:rPr lang="tr-TR" altLang="tr-TR" sz="2000" dirty="0">
                <a:solidFill>
                  <a:srgbClr val="FF0000"/>
                </a:solidFill>
                <a:latin typeface="Times New Roman" pitchFamily="18" charset="0"/>
                <a:cs typeface="Times New Roman" pitchFamily="18" charset="0"/>
              </a:rPr>
              <a:t>, </a:t>
            </a:r>
            <a:r>
              <a:rPr lang="tr-TR" altLang="tr-TR" sz="2000" u="sng" dirty="0">
                <a:solidFill>
                  <a:srgbClr val="FF0000"/>
                </a:solidFill>
                <a:latin typeface="Times New Roman" pitchFamily="18" charset="0"/>
                <a:cs typeface="Times New Roman" pitchFamily="18" charset="0"/>
              </a:rPr>
              <a:t>ilk taksiti </a:t>
            </a:r>
            <a:r>
              <a:rPr lang="tr-TR" altLang="tr-TR" sz="2000" b="1" u="sng" dirty="0">
                <a:solidFill>
                  <a:srgbClr val="FF0000"/>
                </a:solidFill>
                <a:latin typeface="Times New Roman" pitchFamily="18" charset="0"/>
                <a:cs typeface="Times New Roman" pitchFamily="18" charset="0"/>
              </a:rPr>
              <a:t>beyanname verme süresi içinde</a:t>
            </a:r>
            <a:r>
              <a:rPr lang="tr-TR" altLang="tr-TR" sz="2000" u="sng" dirty="0">
                <a:solidFill>
                  <a:srgbClr val="FF0000"/>
                </a:solidFill>
                <a:latin typeface="Times New Roman" pitchFamily="18" charset="0"/>
                <a:cs typeface="Times New Roman" pitchFamily="18" charset="0"/>
              </a:rPr>
              <a:t>, izleyen taksitler beyanname verme süresini takip eden </a:t>
            </a:r>
            <a:r>
              <a:rPr lang="tr-TR" altLang="tr-TR" sz="2000" b="1" u="sng" dirty="0">
                <a:solidFill>
                  <a:srgbClr val="FF0000"/>
                </a:solidFill>
                <a:latin typeface="Times New Roman" pitchFamily="18" charset="0"/>
                <a:cs typeface="Times New Roman" pitchFamily="18" charset="0"/>
              </a:rPr>
              <a:t>ikinci ve dördüncü </a:t>
            </a:r>
            <a:r>
              <a:rPr lang="tr-TR" altLang="tr-TR" sz="2000" u="sng" dirty="0">
                <a:solidFill>
                  <a:srgbClr val="FF0000"/>
                </a:solidFill>
                <a:latin typeface="Times New Roman" pitchFamily="18" charset="0"/>
                <a:cs typeface="Times New Roman" pitchFamily="18" charset="0"/>
              </a:rPr>
              <a:t>aylarda olmak üzere </a:t>
            </a:r>
            <a:r>
              <a:rPr lang="tr-TR" altLang="tr-TR" sz="2000" b="1" u="sng" dirty="0">
                <a:solidFill>
                  <a:srgbClr val="FF0000"/>
                </a:solidFill>
                <a:latin typeface="Times New Roman" pitchFamily="18" charset="0"/>
                <a:cs typeface="Times New Roman" pitchFamily="18" charset="0"/>
              </a:rPr>
              <a:t>üç eşit taksitte </a:t>
            </a:r>
            <a:r>
              <a:rPr lang="tr-TR" altLang="tr-TR" sz="2000" u="sng" dirty="0">
                <a:solidFill>
                  <a:srgbClr val="FF0000"/>
                </a:solidFill>
                <a:latin typeface="Times New Roman" pitchFamily="18" charset="0"/>
                <a:cs typeface="Times New Roman" pitchFamily="18" charset="0"/>
              </a:rPr>
              <a:t>ödenecektir</a:t>
            </a:r>
            <a:r>
              <a:rPr lang="tr-TR" altLang="tr-TR" sz="2000" u="sng" dirty="0" smtClean="0">
                <a:solidFill>
                  <a:srgbClr val="FF0000"/>
                </a:solidFill>
                <a:latin typeface="Times New Roman" pitchFamily="18" charset="0"/>
                <a:cs typeface="Times New Roman" pitchFamily="18" charset="0"/>
              </a:rPr>
              <a:t>.</a:t>
            </a:r>
            <a:endParaRPr lang="tr-TR" altLang="tr-TR" sz="2000" dirty="0">
              <a:solidFill>
                <a:srgbClr val="FF0000"/>
              </a:solidFill>
              <a:latin typeface="Times New Roman" pitchFamily="18" charset="0"/>
              <a:cs typeface="Times New Roman" pitchFamily="18" charset="0"/>
            </a:endParaRPr>
          </a:p>
          <a:p>
            <a:pPr marL="0" indent="0" algn="just">
              <a:spcBef>
                <a:spcPts val="0"/>
              </a:spcBef>
              <a:buNone/>
              <a:defRPr/>
            </a:pPr>
            <a:r>
              <a:rPr lang="tr-TR" altLang="tr-TR" sz="2000" dirty="0" smtClean="0">
                <a:latin typeface="Times New Roman" pitchFamily="18" charset="0"/>
                <a:cs typeface="Times New Roman" pitchFamily="18" charset="0"/>
              </a:rPr>
              <a:t>	Fatura </a:t>
            </a:r>
            <a:r>
              <a:rPr lang="tr-TR" altLang="tr-TR" sz="2000" dirty="0">
                <a:latin typeface="Times New Roman" pitchFamily="18" charset="0"/>
                <a:cs typeface="Times New Roman" pitchFamily="18" charset="0"/>
              </a:rPr>
              <a:t>bedeli “600 Yurtiçi Satışlar”, faturada hesaplanan katma değer vergisi de “391 Hesaplanan KDV” hesabına alacak yazılmak suretiyle kayıtlara intikal ettirilecektir.</a:t>
            </a:r>
            <a:r>
              <a:rPr lang="tr-TR" altLang="tr-TR" sz="2400" dirty="0">
                <a:latin typeface="Times New Roman" pitchFamily="18" charset="0"/>
                <a:cs typeface="Times New Roman" pitchFamily="18" charset="0"/>
              </a:rPr>
              <a:t> </a:t>
            </a:r>
          </a:p>
        </p:txBody>
      </p:sp>
    </p:spTree>
    <p:extLst>
      <p:ext uri="{BB962C8B-B14F-4D97-AF65-F5344CB8AC3E}">
        <p14:creationId xmlns:p14="http://schemas.microsoft.com/office/powerpoint/2010/main" val="32142911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lgn="just">
              <a:buNone/>
            </a:pPr>
            <a:r>
              <a:rPr lang="tr-TR" sz="2000" dirty="0" smtClean="0">
                <a:latin typeface="Times New Roman" pitchFamily="18" charset="0"/>
                <a:cs typeface="Times New Roman" pitchFamily="18" charset="0"/>
              </a:rPr>
              <a:t>	Kayıtlarda </a:t>
            </a:r>
            <a:r>
              <a:rPr lang="tr-TR" sz="2000" dirty="0">
                <a:latin typeface="Times New Roman" pitchFamily="18" charset="0"/>
                <a:cs typeface="Times New Roman" pitchFamily="18" charset="0"/>
              </a:rPr>
              <a:t>yer aldığı hâlde işletmede mevcut olmayan emtia üzerinden hesaplanan KDV’nin beyan edildiği dönemde, ödenecek KDV’nin bu kapsamda belirtilen emtia üzerinden hesaplanan KDV’yi aşması hâlinde, emtia üzerinden hesaplanan KDV’ye isabet eden kısım üç eşit taksitte ödenebilecek, emtia üzerinden hesaplanan KDV’yi aşan ödenecek KDV tutarı ise ilgili dönem KDV beyannamesinin ödeme süresi içinde ödenecektir. Emtia üzerinden hesaplanan KDV tutarından daha düşük tutarda ödenecek KDV çıkması hâlinde ise ödenecek KDV tutarı üç eşit taksitte ödenebilecektir. Ancak talep edilmesi hâlinde, taksitlendirilebilecek tutarın defaten ödenebilmesi de mümkündür</a:t>
            </a:r>
            <a:r>
              <a:rPr lang="tr-TR" sz="2000" dirty="0" smtClean="0">
                <a:latin typeface="Times New Roman" pitchFamily="18" charset="0"/>
                <a:cs typeface="Times New Roman" pitchFamily="18" charset="0"/>
              </a:rPr>
              <a:t>.</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Kayıtlarda yer aldığı hâlde işletmede mevcut olmayan emtianın </a:t>
            </a:r>
            <a:r>
              <a:rPr lang="tr-TR" sz="2000" b="1" dirty="0">
                <a:latin typeface="Times New Roman" pitchFamily="18" charset="0"/>
                <a:cs typeface="Times New Roman" pitchFamily="18" charset="0"/>
              </a:rPr>
              <a:t>ÖTV’ye tabi olması hâlinde</a:t>
            </a:r>
            <a:r>
              <a:rPr lang="tr-TR" sz="2000" dirty="0">
                <a:latin typeface="Times New Roman" pitchFamily="18" charset="0"/>
                <a:cs typeface="Times New Roman" pitchFamily="18" charset="0"/>
              </a:rPr>
              <a:t>, ilgili mevzuatına göre hesaplanacak ÖTV’ye faturada yer verileceği ve bu emtianın tabi olduğu genel beyan usul ve esasları dahilinde ilgili dönemde beyan edilip ödeneceği tabiidir.</a:t>
            </a:r>
          </a:p>
        </p:txBody>
      </p:sp>
    </p:spTree>
    <p:extLst>
      <p:ext uri="{BB962C8B-B14F-4D97-AF65-F5344CB8AC3E}">
        <p14:creationId xmlns:p14="http://schemas.microsoft.com/office/powerpoint/2010/main" val="2502264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715200" cy="5709248"/>
          </a:xfrm>
        </p:spPr>
        <p:txBody>
          <a:bodyPr>
            <a:normAutofit/>
          </a:bodyPr>
          <a:lstStyle/>
          <a:p>
            <a:pPr marL="0" indent="0" algn="just">
              <a:buNone/>
            </a:pPr>
            <a:r>
              <a:rPr lang="tr-TR" b="1" dirty="0" smtClean="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Örnek;</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Borçlarını yapılandırmak için vergi dairesine başvuruda bulunan mükellef, peşin ödeme seçeneğini tercih etmiştir. Vergi aslı tutarı 108.000-TL,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 yerine Yİ-ÜFE aylık değişim oranları esas alınarak hesaplanan tutar ise 20.250-TL. olmak üzere toplam 128.250-TL. olarak hesaplanmıştır. </a:t>
            </a:r>
          </a:p>
          <a:p>
            <a:pPr marL="0" indent="0" algn="just">
              <a:buNone/>
            </a:pPr>
            <a:r>
              <a:rPr lang="tr-TR" sz="2000" dirty="0">
                <a:latin typeface="Times New Roman" pitchFamily="18" charset="0"/>
                <a:cs typeface="Times New Roman" pitchFamily="18" charset="0"/>
              </a:rPr>
              <a:t>	Yapılandırılan borç peşin ödenmek (ilk taksit ödeme süresi içinde) istendiğinde, ayrıca bir kat sayı hesaplanmayacaktır. Bunun yanı sıra zam ve faiz yerine </a:t>
            </a:r>
            <a:r>
              <a:rPr lang="tr-TR" sz="2000" b="1" dirty="0">
                <a:latin typeface="Times New Roman" pitchFamily="18" charset="0"/>
                <a:cs typeface="Times New Roman" pitchFamily="18" charset="0"/>
              </a:rPr>
              <a:t>Yİ-ÜFE üzerinden hesaplanan tutardan</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%90 </a:t>
            </a:r>
            <a:r>
              <a:rPr lang="tr-TR" sz="2000" dirty="0">
                <a:latin typeface="Times New Roman" pitchFamily="18" charset="0"/>
                <a:cs typeface="Times New Roman" pitchFamily="18" charset="0"/>
              </a:rPr>
              <a:t>indirim yapılacaktır.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Bu durumda, mükellef Yİ-ÜFE tutarı olarak [20.250 - (20.250 x %90)=] 2.025-TL, toplamda 108.000 + 2.025 =110.025-TL. ödeme yapmak suretiyle Kanun hükümlerinden yararlanacaktır. </a:t>
            </a:r>
          </a:p>
          <a:p>
            <a:pPr marL="0" indent="0" algn="just">
              <a:buNone/>
            </a:pPr>
            <a:endParaRPr lang="tr-TR" dirty="0"/>
          </a:p>
        </p:txBody>
      </p:sp>
    </p:spTree>
    <p:extLst>
      <p:ext uri="{BB962C8B-B14F-4D97-AF65-F5344CB8AC3E}">
        <p14:creationId xmlns:p14="http://schemas.microsoft.com/office/powerpoint/2010/main" val="3227846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val="3706176420"/>
              </p:ext>
            </p:extLst>
          </p:nvPr>
        </p:nvGraphicFramePr>
        <p:xfrm>
          <a:off x="611560" y="476674"/>
          <a:ext cx="7467600" cy="3103283"/>
        </p:xfrm>
        <a:graphic>
          <a:graphicData uri="http://schemas.openxmlformats.org/drawingml/2006/table">
            <a:tbl>
              <a:tblPr firstRow="1" bandRow="1">
                <a:tableStyleId>{5C22544A-7EE6-4342-B048-85BDC9FD1C3A}</a:tableStyleId>
              </a:tblPr>
              <a:tblGrid>
                <a:gridCol w="1080120"/>
                <a:gridCol w="1053480"/>
                <a:gridCol w="1066800"/>
                <a:gridCol w="1066800"/>
                <a:gridCol w="1066800"/>
                <a:gridCol w="1066800"/>
                <a:gridCol w="1066800"/>
              </a:tblGrid>
              <a:tr h="489020">
                <a:tc>
                  <a:txBody>
                    <a:bodyPr/>
                    <a:lstStyle/>
                    <a:p>
                      <a:endParaRPr lang="tr-TR" dirty="0"/>
                    </a:p>
                  </a:txBody>
                  <a:tcPr/>
                </a:tc>
                <a:tc>
                  <a:txBody>
                    <a:bodyPr/>
                    <a:lstStyle/>
                    <a:p>
                      <a:r>
                        <a:rPr lang="tr-TR" sz="1600" dirty="0" smtClean="0">
                          <a:latin typeface="Times New Roman" pitchFamily="18" charset="0"/>
                          <a:cs typeface="Times New Roman" pitchFamily="18" charset="0"/>
                        </a:rPr>
                        <a:t>İlgili Dönem </a:t>
                      </a:r>
                      <a:r>
                        <a:rPr lang="tr-TR" sz="1600" dirty="0" err="1" smtClean="0">
                          <a:latin typeface="Times New Roman" pitchFamily="18" charset="0"/>
                          <a:cs typeface="Times New Roman" pitchFamily="18" charset="0"/>
                        </a:rPr>
                        <a:t>Hes</a:t>
                      </a:r>
                      <a:r>
                        <a:rPr lang="tr-TR" sz="1600" dirty="0" smtClean="0">
                          <a:latin typeface="Times New Roman" pitchFamily="18" charset="0"/>
                          <a:cs typeface="Times New Roman" pitchFamily="18" charset="0"/>
                        </a:rPr>
                        <a:t>. KDV</a:t>
                      </a:r>
                      <a:r>
                        <a:rPr lang="tr-TR" sz="1600" baseline="0" dirty="0" smtClean="0">
                          <a:latin typeface="Times New Roman" pitchFamily="18" charset="0"/>
                          <a:cs typeface="Times New Roman" pitchFamily="18" charset="0"/>
                        </a:rPr>
                        <a:t> Toplamı</a:t>
                      </a:r>
                      <a:endParaRPr lang="tr-TR" sz="1600" dirty="0">
                        <a:latin typeface="Times New Roman" pitchFamily="18" charset="0"/>
                        <a:cs typeface="Times New Roman" pitchFamily="18" charset="0"/>
                      </a:endParaRPr>
                    </a:p>
                  </a:txBody>
                  <a:tcPr/>
                </a:tc>
                <a:tc>
                  <a:txBody>
                    <a:bodyPr/>
                    <a:lstStyle/>
                    <a:p>
                      <a:r>
                        <a:rPr lang="tr-TR" sz="1600" dirty="0" smtClean="0">
                          <a:latin typeface="Times New Roman" pitchFamily="18" charset="0"/>
                          <a:cs typeface="Times New Roman" pitchFamily="18" charset="0"/>
                        </a:rPr>
                        <a:t>7143 Sayılı Kanun (6/2-a)</a:t>
                      </a:r>
                      <a:r>
                        <a:rPr lang="tr-TR" sz="1600" baseline="0" dirty="0" smtClean="0">
                          <a:latin typeface="Times New Roman" pitchFamily="18" charset="0"/>
                          <a:cs typeface="Times New Roman" pitchFamily="18" charset="0"/>
                        </a:rPr>
                        <a:t> </a:t>
                      </a:r>
                      <a:r>
                        <a:rPr lang="tr-TR" sz="1600" baseline="0" dirty="0" err="1" smtClean="0">
                          <a:latin typeface="Times New Roman" pitchFamily="18" charset="0"/>
                          <a:cs typeface="Times New Roman" pitchFamily="18" charset="0"/>
                        </a:rPr>
                        <a:t>Hes</a:t>
                      </a:r>
                      <a:r>
                        <a:rPr lang="tr-TR" sz="1600" baseline="0" dirty="0" smtClean="0">
                          <a:latin typeface="Times New Roman" pitchFamily="18" charset="0"/>
                          <a:cs typeface="Times New Roman" pitchFamily="18" charset="0"/>
                        </a:rPr>
                        <a:t>. KDV</a:t>
                      </a:r>
                      <a:endParaRPr lang="tr-TR" sz="1600" dirty="0">
                        <a:latin typeface="Times New Roman" pitchFamily="18" charset="0"/>
                        <a:cs typeface="Times New Roman" pitchFamily="18" charset="0"/>
                      </a:endParaRPr>
                    </a:p>
                  </a:txBody>
                  <a:tcPr/>
                </a:tc>
                <a:tc>
                  <a:txBody>
                    <a:bodyPr/>
                    <a:lstStyle/>
                    <a:p>
                      <a:r>
                        <a:rPr lang="tr-TR" sz="1600" dirty="0" smtClean="0">
                          <a:latin typeface="Times New Roman" pitchFamily="18" charset="0"/>
                          <a:cs typeface="Times New Roman" pitchFamily="18" charset="0"/>
                        </a:rPr>
                        <a:t>İlgili Dönem </a:t>
                      </a:r>
                      <a:r>
                        <a:rPr lang="tr-TR" sz="1600" dirty="0" err="1" smtClean="0">
                          <a:latin typeface="Times New Roman" pitchFamily="18" charset="0"/>
                          <a:cs typeface="Times New Roman" pitchFamily="18" charset="0"/>
                        </a:rPr>
                        <a:t>İnd</a:t>
                      </a:r>
                      <a:r>
                        <a:rPr lang="tr-TR" sz="1600" dirty="0" smtClean="0">
                          <a:latin typeface="Times New Roman" pitchFamily="18" charset="0"/>
                          <a:cs typeface="Times New Roman" pitchFamily="18" charset="0"/>
                        </a:rPr>
                        <a:t>.</a:t>
                      </a:r>
                      <a:r>
                        <a:rPr lang="tr-TR" sz="1600" baseline="0" dirty="0" smtClean="0">
                          <a:latin typeface="Times New Roman" pitchFamily="18" charset="0"/>
                          <a:cs typeface="Times New Roman" pitchFamily="18" charset="0"/>
                        </a:rPr>
                        <a:t> KDV Toplamı</a:t>
                      </a:r>
                      <a:endParaRPr lang="tr-TR" sz="1600" dirty="0">
                        <a:latin typeface="Times New Roman" pitchFamily="18" charset="0"/>
                        <a:cs typeface="Times New Roman" pitchFamily="18" charset="0"/>
                      </a:endParaRPr>
                    </a:p>
                  </a:txBody>
                  <a:tcPr/>
                </a:tc>
                <a:tc>
                  <a:txBody>
                    <a:bodyPr/>
                    <a:lstStyle/>
                    <a:p>
                      <a:r>
                        <a:rPr lang="tr-TR" sz="1600" dirty="0" smtClean="0">
                          <a:latin typeface="Times New Roman" pitchFamily="18" charset="0"/>
                          <a:cs typeface="Times New Roman" pitchFamily="18" charset="0"/>
                        </a:rPr>
                        <a:t>Ödenmesi</a:t>
                      </a:r>
                      <a:r>
                        <a:rPr lang="tr-TR" sz="1600" baseline="0" dirty="0" smtClean="0">
                          <a:latin typeface="Times New Roman" pitchFamily="18" charset="0"/>
                          <a:cs typeface="Times New Roman" pitchFamily="18" charset="0"/>
                        </a:rPr>
                        <a:t> Gereken KDV</a:t>
                      </a:r>
                      <a:endParaRPr lang="tr-TR" sz="1600" dirty="0">
                        <a:latin typeface="Times New Roman" pitchFamily="18" charset="0"/>
                        <a:cs typeface="Times New Roman" pitchFamily="18" charset="0"/>
                      </a:endParaRPr>
                    </a:p>
                  </a:txBody>
                  <a:tcPr/>
                </a:tc>
                <a:tc>
                  <a:txBody>
                    <a:bodyPr/>
                    <a:lstStyle/>
                    <a:p>
                      <a:r>
                        <a:rPr lang="tr-TR" sz="1600" dirty="0" smtClean="0">
                          <a:latin typeface="Times New Roman" pitchFamily="18" charset="0"/>
                          <a:cs typeface="Times New Roman" pitchFamily="18" charset="0"/>
                        </a:rPr>
                        <a:t>1 </a:t>
                      </a:r>
                      <a:r>
                        <a:rPr lang="tr-TR" sz="1600" dirty="0" err="1" smtClean="0">
                          <a:latin typeface="Times New Roman" pitchFamily="18" charset="0"/>
                          <a:cs typeface="Times New Roman" pitchFamily="18" charset="0"/>
                        </a:rPr>
                        <a:t>Nolu</a:t>
                      </a:r>
                      <a:r>
                        <a:rPr lang="tr-TR" sz="1600" dirty="0" smtClean="0">
                          <a:latin typeface="Times New Roman" pitchFamily="18" charset="0"/>
                          <a:cs typeface="Times New Roman" pitchFamily="18" charset="0"/>
                        </a:rPr>
                        <a:t> KDV Bey. İle Ödenecek</a:t>
                      </a:r>
                      <a:r>
                        <a:rPr lang="tr-TR" sz="1600" baseline="0" dirty="0" smtClean="0">
                          <a:latin typeface="Times New Roman" pitchFamily="18" charset="0"/>
                          <a:cs typeface="Times New Roman" pitchFamily="18" charset="0"/>
                        </a:rPr>
                        <a:t> KDV </a:t>
                      </a:r>
                      <a:r>
                        <a:rPr lang="tr-TR" sz="1600" dirty="0" smtClean="0">
                          <a:latin typeface="Times New Roman" pitchFamily="18" charset="0"/>
                          <a:cs typeface="Times New Roman" pitchFamily="18" charset="0"/>
                        </a:rPr>
                        <a:t> </a:t>
                      </a:r>
                      <a:endParaRPr lang="tr-TR" sz="1600" dirty="0">
                        <a:latin typeface="Times New Roman" pitchFamily="18" charset="0"/>
                        <a:cs typeface="Times New Roman" pitchFamily="18" charset="0"/>
                      </a:endParaRPr>
                    </a:p>
                  </a:txBody>
                  <a:tcPr/>
                </a:tc>
                <a:tc>
                  <a:txBody>
                    <a:bodyPr/>
                    <a:lstStyle/>
                    <a:p>
                      <a:r>
                        <a:rPr lang="tr-TR" sz="1600" dirty="0" smtClean="0">
                          <a:latin typeface="Times New Roman" pitchFamily="18" charset="0"/>
                          <a:cs typeface="Times New Roman" pitchFamily="18" charset="0"/>
                        </a:rPr>
                        <a:t>Kanuna göre Taksitli  olarak Ödenecek  KDV</a:t>
                      </a:r>
                      <a:endParaRPr lang="tr-TR" sz="1600" dirty="0">
                        <a:latin typeface="Times New Roman" pitchFamily="18" charset="0"/>
                        <a:cs typeface="Times New Roman" pitchFamily="18" charset="0"/>
                      </a:endParaRPr>
                    </a:p>
                  </a:txBody>
                  <a:tcPr/>
                </a:tc>
              </a:tr>
              <a:tr h="570763">
                <a:tc>
                  <a:txBody>
                    <a:bodyPr/>
                    <a:lstStyle/>
                    <a:p>
                      <a:r>
                        <a:rPr lang="tr-TR" sz="1600" dirty="0" smtClean="0">
                          <a:latin typeface="Times New Roman" pitchFamily="18" charset="0"/>
                          <a:cs typeface="Times New Roman" pitchFamily="18" charset="0"/>
                        </a:rPr>
                        <a:t>1.Durum</a:t>
                      </a:r>
                      <a:endParaRPr lang="tr-TR" sz="1600"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100.000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50.000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200.000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txBody>
                  <a:tcPr/>
                </a:tc>
              </a:tr>
              <a:tr h="489020">
                <a:tc>
                  <a:txBody>
                    <a:bodyPr/>
                    <a:lstStyle/>
                    <a:p>
                      <a:r>
                        <a:rPr lang="tr-TR" dirty="0" smtClean="0">
                          <a:latin typeface="Times New Roman" pitchFamily="18" charset="0"/>
                          <a:cs typeface="Times New Roman" pitchFamily="18" charset="0"/>
                        </a:rPr>
                        <a:t>2.Durum</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100.000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50.000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  20.000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130.000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80.000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50.000</a:t>
                      </a:r>
                      <a:endParaRPr lang="tr-TR" dirty="0">
                        <a:latin typeface="Times New Roman" pitchFamily="18" charset="0"/>
                        <a:cs typeface="Times New Roman" pitchFamily="18" charset="0"/>
                      </a:endParaRPr>
                    </a:p>
                  </a:txBody>
                  <a:tcPr/>
                </a:tc>
              </a:tr>
              <a:tr h="489020">
                <a:tc>
                  <a:txBody>
                    <a:bodyPr/>
                    <a:lstStyle/>
                    <a:p>
                      <a:r>
                        <a:rPr lang="tr-TR" dirty="0" smtClean="0">
                          <a:latin typeface="Times New Roman" pitchFamily="18" charset="0"/>
                          <a:cs typeface="Times New Roman" pitchFamily="18" charset="0"/>
                        </a:rPr>
                        <a:t>3.Durum</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100.000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50.000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120.000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30.000</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txBody>
                  <a:tcPr/>
                </a:tc>
                <a:tc>
                  <a:txBody>
                    <a:bodyPr/>
                    <a:lstStyle/>
                    <a:p>
                      <a:pPr algn="ctr"/>
                      <a:r>
                        <a:rPr lang="tr-TR" dirty="0" smtClean="0">
                          <a:latin typeface="Times New Roman" pitchFamily="18" charset="0"/>
                          <a:cs typeface="Times New Roman" pitchFamily="18" charset="0"/>
                        </a:rPr>
                        <a:t>30.000</a:t>
                      </a:r>
                      <a:endParaRPr lang="tr-TR"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897906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2 İçerik Yer Tutucusu"/>
          <p:cNvSpPr>
            <a:spLocks noGrp="1"/>
          </p:cNvSpPr>
          <p:nvPr>
            <p:ph sz="quarter" idx="1"/>
          </p:nvPr>
        </p:nvSpPr>
        <p:spPr>
          <a:xfrm>
            <a:off x="323528" y="548680"/>
            <a:ext cx="7848872" cy="6048672"/>
          </a:xfrm>
        </p:spPr>
        <p:txBody>
          <a:bodyPr>
            <a:noAutofit/>
          </a:bodyPr>
          <a:lstStyle/>
          <a:p>
            <a:pPr marL="0" indent="0" algn="just">
              <a:spcBef>
                <a:spcPct val="0"/>
              </a:spcBef>
              <a:buClr>
                <a:srgbClr val="FF0000"/>
              </a:buClr>
              <a:buNone/>
              <a:defRPr/>
            </a:pP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Kayıtsız yapılan satış için kasa, banka, alınan çekler, alıcılar veya alacak senetleri hesabına kayıt yapıldıysa 689 hesap yerine bu hesaplardan biri kullanılabilecektir.</a:t>
            </a:r>
          </a:p>
          <a:p>
            <a:pPr marL="0" indent="0" algn="just">
              <a:spcBef>
                <a:spcPct val="0"/>
              </a:spcBef>
              <a:buClr>
                <a:srgbClr val="FF0000"/>
              </a:buClr>
              <a:buNone/>
              <a:defRPr/>
            </a:pPr>
            <a:endParaRPr lang="tr-TR" altLang="tr-TR" sz="2000" dirty="0" smtClean="0">
              <a:latin typeface="Times New Roman" pitchFamily="18" charset="0"/>
              <a:cs typeface="Times New Roman" pitchFamily="18" charset="0"/>
            </a:endParaRPr>
          </a:p>
          <a:p>
            <a:pPr marL="0" indent="0" algn="just">
              <a:spcBef>
                <a:spcPct val="0"/>
              </a:spcBef>
              <a:buClr>
                <a:srgbClr val="FF0000"/>
              </a:buClr>
              <a:buNone/>
              <a:defRPr/>
            </a:pP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Aktif </a:t>
            </a:r>
            <a:r>
              <a:rPr lang="tr-TR" altLang="tr-TR" sz="2000" dirty="0">
                <a:latin typeface="Times New Roman" pitchFamily="18" charset="0"/>
                <a:cs typeface="Times New Roman" pitchFamily="18" charset="0"/>
              </a:rPr>
              <a:t>hesaplarda meydana gelen artışın herhangi bir şekilde tespit edilememesi halinde “689 Diğer Olağan Dışı Gider ve Zararlar” (Beyannamenin düzenlenmesi sırasında kanunen kabul edilmeyen gider olarak dikkate alınacaktır) hesabına borç kaydı yapılacaktır</a:t>
            </a:r>
            <a:r>
              <a:rPr lang="tr-TR" altLang="tr-TR" sz="2000" dirty="0" smtClean="0">
                <a:latin typeface="Times New Roman" pitchFamily="18" charset="0"/>
                <a:cs typeface="Times New Roman" pitchFamily="18" charset="0"/>
              </a:rPr>
              <a:t>.</a:t>
            </a:r>
          </a:p>
          <a:p>
            <a:pPr algn="just">
              <a:spcBef>
                <a:spcPct val="0"/>
              </a:spcBef>
              <a:buClr>
                <a:srgbClr val="FF0000"/>
              </a:buClr>
              <a:buFont typeface="Wingdings" pitchFamily="2" charset="2"/>
              <a:buChar char="v"/>
              <a:defRPr/>
            </a:pPr>
            <a:endParaRPr lang="tr-TR" altLang="tr-TR" sz="2000" dirty="0" smtClean="0">
              <a:latin typeface="Times New Roman" pitchFamily="18" charset="0"/>
              <a:cs typeface="Times New Roman" pitchFamily="18" charset="0"/>
            </a:endParaRPr>
          </a:p>
          <a:p>
            <a:pPr marL="0" indent="0" algn="just">
              <a:spcBef>
                <a:spcPct val="0"/>
              </a:spcBef>
              <a:buClr>
                <a:srgbClr val="FF0000"/>
              </a:buClr>
              <a:buNone/>
              <a:defRPr/>
            </a:pPr>
            <a:r>
              <a:rPr lang="tr-TR" altLang="tr-TR" sz="2000" dirty="0" smtClean="0">
                <a:solidFill>
                  <a:srgbClr val="00B0F0"/>
                </a:solidFill>
                <a:latin typeface="Times New Roman" pitchFamily="18" charset="0"/>
                <a:cs typeface="Times New Roman" pitchFamily="18" charset="0"/>
              </a:rPr>
              <a:t>	</a:t>
            </a:r>
            <a:endParaRPr lang="tr-TR" altLang="tr-TR" sz="2000" dirty="0">
              <a:solidFill>
                <a:srgbClr val="00B0F0"/>
              </a:solidFill>
              <a:latin typeface="Times New Roman" pitchFamily="18" charset="0"/>
              <a:cs typeface="Times New Roman" pitchFamily="18" charset="0"/>
            </a:endParaRPr>
          </a:p>
          <a:p>
            <a:pPr marL="0" indent="0" algn="just">
              <a:spcBef>
                <a:spcPct val="0"/>
              </a:spcBef>
              <a:buClr>
                <a:srgbClr val="FF0000"/>
              </a:buClr>
              <a:buNone/>
              <a:defRPr/>
            </a:pPr>
            <a:r>
              <a:rPr lang="tr-TR" altLang="tr-TR" sz="2000" dirty="0" smtClean="0">
                <a:solidFill>
                  <a:srgbClr val="00B0F0"/>
                </a:solidFill>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Fatura </a:t>
            </a:r>
            <a:r>
              <a:rPr lang="tr-TR" altLang="tr-TR" sz="2000" dirty="0">
                <a:latin typeface="Times New Roman" pitchFamily="18" charset="0"/>
                <a:cs typeface="Times New Roman" pitchFamily="18" charset="0"/>
              </a:rPr>
              <a:t>düzenlenmek suretiyle bu bölümde açıklandığı şekilde kayıtlara intikal ettirilen malların daha önceki dönemlerde satıldığının tespit edilmesi halinde, geçmişe yönelik tarhiyat yapılmayacağı gibi ceza ve faiz de uygulanmayacaktır.</a:t>
            </a:r>
          </a:p>
        </p:txBody>
      </p:sp>
    </p:spTree>
    <p:extLst>
      <p:ext uri="{BB962C8B-B14F-4D97-AF65-F5344CB8AC3E}">
        <p14:creationId xmlns:p14="http://schemas.microsoft.com/office/powerpoint/2010/main" val="39372668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extLst>
              <p:ext uri="{D42A27DB-BD31-4B8C-83A1-F6EECF244321}">
                <p14:modId xmlns:p14="http://schemas.microsoft.com/office/powerpoint/2010/main" val="3988130258"/>
              </p:ext>
            </p:extLst>
          </p:nvPr>
        </p:nvGraphicFramePr>
        <p:xfrm>
          <a:off x="160970" y="3603625"/>
          <a:ext cx="8587494" cy="2709145"/>
        </p:xfrm>
        <a:graphic>
          <a:graphicData uri="http://schemas.openxmlformats.org/drawingml/2006/table">
            <a:tbl>
              <a:tblPr>
                <a:tableStyleId>{69C7853C-536D-4A76-A0AE-DD22124D55A5}</a:tableStyleId>
              </a:tblPr>
              <a:tblGrid>
                <a:gridCol w="634246">
                  <a:extLst>
                    <a:ext uri="{9D8B030D-6E8A-4147-A177-3AD203B41FA5}">
                      <a16:colId xmlns="" xmlns:a16="http://schemas.microsoft.com/office/drawing/2014/main" val="20000"/>
                    </a:ext>
                  </a:extLst>
                </a:gridCol>
                <a:gridCol w="968472">
                  <a:extLst>
                    <a:ext uri="{9D8B030D-6E8A-4147-A177-3AD203B41FA5}">
                      <a16:colId xmlns="" xmlns:a16="http://schemas.microsoft.com/office/drawing/2014/main" val="20001"/>
                    </a:ext>
                  </a:extLst>
                </a:gridCol>
                <a:gridCol w="864096">
                  <a:extLst>
                    <a:ext uri="{9D8B030D-6E8A-4147-A177-3AD203B41FA5}">
                      <a16:colId xmlns="" xmlns:a16="http://schemas.microsoft.com/office/drawing/2014/main" val="20002"/>
                    </a:ext>
                  </a:extLst>
                </a:gridCol>
                <a:gridCol w="1224136">
                  <a:extLst>
                    <a:ext uri="{9D8B030D-6E8A-4147-A177-3AD203B41FA5}">
                      <a16:colId xmlns="" xmlns:a16="http://schemas.microsoft.com/office/drawing/2014/main" val="20003"/>
                    </a:ext>
                  </a:extLst>
                </a:gridCol>
                <a:gridCol w="1089214">
                  <a:extLst>
                    <a:ext uri="{9D8B030D-6E8A-4147-A177-3AD203B41FA5}">
                      <a16:colId xmlns="" xmlns:a16="http://schemas.microsoft.com/office/drawing/2014/main" val="20004"/>
                    </a:ext>
                  </a:extLst>
                </a:gridCol>
                <a:gridCol w="706676">
                  <a:extLst>
                    <a:ext uri="{9D8B030D-6E8A-4147-A177-3AD203B41FA5}">
                      <a16:colId xmlns="" xmlns:a16="http://schemas.microsoft.com/office/drawing/2014/main" val="20005"/>
                    </a:ext>
                  </a:extLst>
                </a:gridCol>
                <a:gridCol w="1652012">
                  <a:extLst>
                    <a:ext uri="{9D8B030D-6E8A-4147-A177-3AD203B41FA5}">
                      <a16:colId xmlns="" xmlns:a16="http://schemas.microsoft.com/office/drawing/2014/main" val="20006"/>
                    </a:ext>
                  </a:extLst>
                </a:gridCol>
                <a:gridCol w="1448642">
                  <a:extLst>
                    <a:ext uri="{9D8B030D-6E8A-4147-A177-3AD203B41FA5}">
                      <a16:colId xmlns="" xmlns:a16="http://schemas.microsoft.com/office/drawing/2014/main" val="20007"/>
                    </a:ext>
                  </a:extLst>
                </a:gridCol>
              </a:tblGrid>
              <a:tr h="0">
                <a:tc gridSpan="8">
                  <a:txBody>
                    <a:bodyPr/>
                    <a:lstStyle/>
                    <a:p>
                      <a:pPr algn="ctr">
                        <a:spcAft>
                          <a:spcPts val="0"/>
                        </a:spcAft>
                      </a:pPr>
                      <a:r>
                        <a:rPr lang="tr-TR" sz="1800" b="1" dirty="0">
                          <a:solidFill>
                            <a:srgbClr val="0070C0"/>
                          </a:solidFill>
                        </a:rPr>
                        <a:t>Kayıtlarda Bulunduğu Halde Stoklarda Yer Almayan Malın</a:t>
                      </a:r>
                      <a:endParaRPr lang="tr-TR" sz="2000" b="1" dirty="0">
                        <a:solidFill>
                          <a:srgbClr val="0070C0"/>
                        </a:solidFill>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1137693">
                <a:tc>
                  <a:txBody>
                    <a:bodyPr/>
                    <a:lstStyle/>
                    <a:p>
                      <a:pPr algn="ctr">
                        <a:spcAft>
                          <a:spcPts val="0"/>
                        </a:spcAft>
                      </a:pPr>
                      <a:r>
                        <a:rPr lang="tr-TR" sz="1400" b="1" dirty="0">
                          <a:solidFill>
                            <a:schemeClr val="tx1"/>
                          </a:solidFill>
                        </a:rPr>
                        <a:t>Türü</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Miktarı</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Birim </a:t>
                      </a:r>
                      <a:r>
                        <a:rPr lang="tr-TR" sz="1400" b="1" dirty="0" smtClean="0">
                          <a:solidFill>
                            <a:schemeClr val="tx1"/>
                          </a:solidFill>
                        </a:rPr>
                        <a:t>Değeri (TL)</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Toplam Değeri</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Karlılık Oranı</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KDV Oranı</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KDV Hariç Beyan Edilecek Top. Sat. Bedeli</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Beyan Edilecek Top. </a:t>
                      </a:r>
                      <a:r>
                        <a:rPr lang="tr-TR" sz="1400" b="1" dirty="0" err="1">
                          <a:solidFill>
                            <a:schemeClr val="tx1"/>
                          </a:solidFill>
                        </a:rPr>
                        <a:t>Hes</a:t>
                      </a:r>
                      <a:r>
                        <a:rPr lang="tr-TR" sz="1400" b="1" dirty="0">
                          <a:solidFill>
                            <a:schemeClr val="tx1"/>
                          </a:solidFill>
                        </a:rPr>
                        <a:t>. KDV</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24283">
                <a:tc>
                  <a:txBody>
                    <a:bodyPr/>
                    <a:lstStyle/>
                    <a:p>
                      <a:pPr algn="ctr">
                        <a:spcAft>
                          <a:spcPts val="0"/>
                        </a:spcAft>
                      </a:pPr>
                      <a:r>
                        <a:rPr lang="tr-TR" sz="1600" b="1" dirty="0">
                          <a:solidFill>
                            <a:srgbClr val="0070C0"/>
                          </a:solidFill>
                        </a:rPr>
                        <a:t>A</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50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20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1.000 </a:t>
                      </a:r>
                      <a:r>
                        <a:rPr lang="tr-TR" sz="1600" b="1" dirty="0">
                          <a:solidFill>
                            <a:srgbClr val="0070C0"/>
                          </a:solidFill>
                        </a:rPr>
                        <a:t>TL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8</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1.100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88 TL</a:t>
                      </a:r>
                      <a:endParaRPr lang="tr-TR" sz="1600" b="1" dirty="0">
                        <a:solidFill>
                          <a:srgbClr val="0070C0"/>
                        </a:solidFill>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24283">
                <a:tc>
                  <a:txBody>
                    <a:bodyPr/>
                    <a:lstStyle/>
                    <a:p>
                      <a:pPr algn="ctr">
                        <a:spcAft>
                          <a:spcPts val="0"/>
                        </a:spcAft>
                      </a:pPr>
                      <a:r>
                        <a:rPr lang="tr-TR" sz="1600" b="1">
                          <a:solidFill>
                            <a:srgbClr val="0070C0"/>
                          </a:solidFill>
                        </a:rPr>
                        <a:t>B</a:t>
                      </a:r>
                      <a:endParaRPr lang="tr-TR" sz="1600" b="1">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40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100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4.000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8</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4.400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352 TL</a:t>
                      </a:r>
                      <a:endParaRPr lang="tr-TR" sz="1600" b="1" dirty="0">
                        <a:solidFill>
                          <a:srgbClr val="0070C0"/>
                        </a:solidFill>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24283">
                <a:tc>
                  <a:txBody>
                    <a:bodyPr/>
                    <a:lstStyle/>
                    <a:p>
                      <a:pPr algn="ctr">
                        <a:spcAft>
                          <a:spcPts val="0"/>
                        </a:spcAft>
                      </a:pPr>
                      <a:r>
                        <a:rPr lang="tr-TR" sz="1600" b="1">
                          <a:solidFill>
                            <a:srgbClr val="0070C0"/>
                          </a:solidFill>
                        </a:rPr>
                        <a:t>C</a:t>
                      </a:r>
                      <a:endParaRPr lang="tr-TR" sz="1600" b="1">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a:solidFill>
                            <a:srgbClr val="0070C0"/>
                          </a:solidFill>
                        </a:rPr>
                        <a:t>100</a:t>
                      </a:r>
                      <a:endParaRPr lang="tr-TR" sz="1600" b="1">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50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5.000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18</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5.500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990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324283">
                <a:tc>
                  <a:txBody>
                    <a:bodyPr/>
                    <a:lstStyle/>
                    <a:p>
                      <a:pPr algn="just">
                        <a:spcAft>
                          <a:spcPts val="0"/>
                        </a:spcAft>
                      </a:pPr>
                      <a:r>
                        <a:rPr lang="tr-TR" sz="1600" b="1" dirty="0" smtClean="0">
                          <a:solidFill>
                            <a:srgbClr val="0070C0"/>
                          </a:solidFill>
                        </a:rPr>
                        <a:t>TOP</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10.000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smtClean="0">
                          <a:solidFill>
                            <a:srgbClr val="0070C0"/>
                          </a:solidFill>
                        </a:rPr>
                        <a:t>11.000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smtClean="0">
                          <a:solidFill>
                            <a:srgbClr val="0070C0"/>
                          </a:solidFill>
                        </a:rPr>
                        <a:t>1.430</a:t>
                      </a:r>
                      <a:r>
                        <a:rPr lang="tr-TR" sz="1600" b="1" baseline="0" dirty="0" smtClean="0">
                          <a:solidFill>
                            <a:srgbClr val="0070C0"/>
                          </a:solidFill>
                        </a:rPr>
                        <a:t> </a:t>
                      </a:r>
                      <a:r>
                        <a:rPr lang="tr-TR" sz="1600" b="1" dirty="0" smtClean="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
        <p:nvSpPr>
          <p:cNvPr id="136196" name="Rectangle 1"/>
          <p:cNvSpPr>
            <a:spLocks noChangeArrowheads="1"/>
          </p:cNvSpPr>
          <p:nvPr/>
        </p:nvSpPr>
        <p:spPr bwMode="auto">
          <a:xfrm>
            <a:off x="41999" y="711860"/>
            <a:ext cx="8706465"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0850" algn="just"/>
            <a:r>
              <a:rPr lang="tr-TR" altLang="tr-TR" sz="2000" dirty="0">
                <a:solidFill>
                  <a:srgbClr val="FF0000"/>
                </a:solidFill>
                <a:latin typeface="Times New Roman" pitchFamily="18" charset="0"/>
                <a:cs typeface="Times New Roman" pitchFamily="18" charset="0"/>
              </a:rPr>
              <a:t>Örnek : </a:t>
            </a:r>
            <a:r>
              <a:rPr lang="tr-TR" altLang="tr-TR" sz="2000" dirty="0">
                <a:solidFill>
                  <a:prstClr val="black"/>
                </a:solidFill>
                <a:latin typeface="Times New Roman" pitchFamily="18" charset="0"/>
                <a:cs typeface="Times New Roman" pitchFamily="18" charset="0"/>
              </a:rPr>
              <a:t>(B) </a:t>
            </a:r>
            <a:r>
              <a:rPr lang="tr-TR" altLang="tr-TR" sz="2000" dirty="0" smtClean="0">
                <a:solidFill>
                  <a:prstClr val="black"/>
                </a:solidFill>
                <a:latin typeface="Times New Roman" pitchFamily="18" charset="0"/>
                <a:cs typeface="Times New Roman" pitchFamily="18" charset="0"/>
              </a:rPr>
              <a:t>A.Ş, </a:t>
            </a:r>
            <a:r>
              <a:rPr lang="tr-TR" altLang="tr-TR" sz="2000" dirty="0">
                <a:solidFill>
                  <a:prstClr val="black"/>
                </a:solidFill>
                <a:latin typeface="Times New Roman" pitchFamily="18" charset="0"/>
                <a:cs typeface="Times New Roman" pitchFamily="18" charset="0"/>
              </a:rPr>
              <a:t>kayıtlarında yer aldığı halde stoklarında mevcut olmayan mallarını faturalandırarak kayıtlarını fiili duruma uygun hale getirmek istemektedir.  Şirketin bu kapsamda faturalandıracağı mallara ilişkin bilgiler aşağıdaki gibidir:</a:t>
            </a:r>
          </a:p>
          <a:p>
            <a:pPr indent="450850" algn="just"/>
            <a:endParaRPr lang="tr-TR" altLang="tr-TR" sz="2400" dirty="0">
              <a:solidFill>
                <a:prstClr val="black"/>
              </a:solidFill>
              <a:latin typeface="Times New Roman" pitchFamily="18" charset="0"/>
              <a:cs typeface="Times New Roman" pitchFamily="18" charset="0"/>
            </a:endParaRPr>
          </a:p>
          <a:p>
            <a:pPr indent="450850" algn="just"/>
            <a:r>
              <a:rPr lang="tr-TR" altLang="tr-TR" sz="2000" dirty="0">
                <a:solidFill>
                  <a:prstClr val="black"/>
                </a:solidFill>
                <a:latin typeface="Times New Roman" pitchFamily="18" charset="0"/>
                <a:cs typeface="Times New Roman" pitchFamily="18" charset="0"/>
              </a:rPr>
              <a:t>(</a:t>
            </a:r>
            <a:r>
              <a:rPr lang="tr-TR" altLang="tr-TR" sz="2000" dirty="0" err="1">
                <a:solidFill>
                  <a:prstClr val="black"/>
                </a:solidFill>
                <a:latin typeface="Times New Roman" pitchFamily="18" charset="0"/>
                <a:cs typeface="Times New Roman" pitchFamily="18" charset="0"/>
              </a:rPr>
              <a:t>Kaydi</a:t>
            </a:r>
            <a:r>
              <a:rPr lang="tr-TR" altLang="tr-TR" sz="2000" dirty="0">
                <a:solidFill>
                  <a:prstClr val="black"/>
                </a:solidFill>
                <a:latin typeface="Times New Roman" pitchFamily="18" charset="0"/>
                <a:cs typeface="Times New Roman" pitchFamily="18" charset="0"/>
              </a:rPr>
              <a:t> durum ile fiili durum arasındaki farklılığa sebep olan faturasız satışlar karşılığında işletme kalemlerinden hangisinde artış olduğu tespit edilememektedir.)</a:t>
            </a:r>
          </a:p>
        </p:txBody>
      </p:sp>
    </p:spTree>
    <p:extLst>
      <p:ext uri="{BB962C8B-B14F-4D97-AF65-F5344CB8AC3E}">
        <p14:creationId xmlns:p14="http://schemas.microsoft.com/office/powerpoint/2010/main" val="9799013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59" name="Group 59"/>
          <p:cNvGraphicFramePr>
            <a:graphicFrameLocks noGrp="1"/>
          </p:cNvGraphicFramePr>
          <p:nvPr>
            <p:extLst>
              <p:ext uri="{D42A27DB-BD31-4B8C-83A1-F6EECF244321}">
                <p14:modId xmlns:p14="http://schemas.microsoft.com/office/powerpoint/2010/main" val="3762107040"/>
              </p:ext>
            </p:extLst>
          </p:nvPr>
        </p:nvGraphicFramePr>
        <p:xfrm>
          <a:off x="288774" y="1988840"/>
          <a:ext cx="8550427" cy="2573973"/>
        </p:xfrm>
        <a:graphic>
          <a:graphicData uri="http://schemas.openxmlformats.org/drawingml/2006/table">
            <a:tbl>
              <a:tblPr/>
              <a:tblGrid>
                <a:gridCol w="458757">
                  <a:extLst>
                    <a:ext uri="{9D8B030D-6E8A-4147-A177-3AD203B41FA5}">
                      <a16:colId xmlns="" xmlns:a16="http://schemas.microsoft.com/office/drawing/2014/main" val="20000"/>
                    </a:ext>
                  </a:extLst>
                </a:gridCol>
                <a:gridCol w="2182075">
                  <a:extLst>
                    <a:ext uri="{9D8B030D-6E8A-4147-A177-3AD203B41FA5}">
                      <a16:colId xmlns="" xmlns:a16="http://schemas.microsoft.com/office/drawing/2014/main" val="20001"/>
                    </a:ext>
                  </a:extLst>
                </a:gridCol>
                <a:gridCol w="2194853">
                  <a:extLst>
                    <a:ext uri="{9D8B030D-6E8A-4147-A177-3AD203B41FA5}">
                      <a16:colId xmlns="" xmlns:a16="http://schemas.microsoft.com/office/drawing/2014/main" val="20002"/>
                    </a:ext>
                  </a:extLst>
                </a:gridCol>
                <a:gridCol w="1540114">
                  <a:extLst>
                    <a:ext uri="{9D8B030D-6E8A-4147-A177-3AD203B41FA5}">
                      <a16:colId xmlns="" xmlns:a16="http://schemas.microsoft.com/office/drawing/2014/main" val="20003"/>
                    </a:ext>
                  </a:extLst>
                </a:gridCol>
                <a:gridCol w="31278">
                  <a:extLst>
                    <a:ext uri="{9D8B030D-6E8A-4147-A177-3AD203B41FA5}">
                      <a16:colId xmlns="" xmlns:a16="http://schemas.microsoft.com/office/drawing/2014/main" val="20004"/>
                    </a:ext>
                  </a:extLst>
                </a:gridCol>
                <a:gridCol w="2110582">
                  <a:extLst>
                    <a:ext uri="{9D8B030D-6E8A-4147-A177-3AD203B41FA5}">
                      <a16:colId xmlns="" xmlns:a16="http://schemas.microsoft.com/office/drawing/2014/main" val="20005"/>
                    </a:ext>
                  </a:extLst>
                </a:gridCol>
                <a:gridCol w="32768">
                  <a:extLst>
                    <a:ext uri="{9D8B030D-6E8A-4147-A177-3AD203B41FA5}">
                      <a16:colId xmlns="" xmlns:a16="http://schemas.microsoft.com/office/drawing/2014/main" val="20006"/>
                    </a:ext>
                  </a:extLst>
                </a:gridCol>
              </a:tblGrid>
              <a:tr h="37941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_________________________________ / ____________________________</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Calibri" pitchFamily="34" charset="0"/>
                          <a:cs typeface="Times New Roman" pitchFamily="18" charset="0"/>
                        </a:rPr>
                        <a:t>689</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DİĞER OLAĞANÜSTÜ GİD. VE ZAR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12.430-TL</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 xmlns:a16="http://schemas.microsoft.com/office/drawing/2014/main" val="10001"/>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(Kanunen Kabul Edilmeyen Gider)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600 </a:t>
                      </a:r>
                      <a:r>
                        <a:rPr kumimoji="0" lang="tr-TR" sz="2000" b="0" i="0" u="none" strike="noStrike" cap="none" normalizeH="0" baseline="0" dirty="0">
                          <a:ln>
                            <a:noFill/>
                          </a:ln>
                          <a:solidFill>
                            <a:schemeClr val="tx1"/>
                          </a:solidFill>
                          <a:effectLst/>
                          <a:latin typeface="Times New Roman" pitchFamily="18" charset="0"/>
                          <a:cs typeface="Times New Roman" pitchFamily="18" charset="0"/>
                        </a:rPr>
                        <a:t>YURTİÇİ SATIŞLAR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11.000-TL</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4"/>
                  </a:ext>
                </a:extLst>
              </a:tr>
              <a:tr h="360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(7143 </a:t>
                      </a:r>
                      <a:r>
                        <a:rPr kumimoji="0" lang="tr-TR" sz="2000" b="0" i="0" u="none" strike="noStrike" cap="none" normalizeH="0" baseline="0" dirty="0">
                          <a:ln>
                            <a:noFill/>
                          </a:ln>
                          <a:solidFill>
                            <a:schemeClr val="tx1"/>
                          </a:solidFill>
                          <a:effectLst/>
                          <a:latin typeface="Times New Roman" pitchFamily="18" charset="0"/>
                          <a:cs typeface="Times New Roman" pitchFamily="18" charset="0"/>
                        </a:rPr>
                        <a:t>sayılı Kanunun 11 inci maddesi)</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chemeClr val="tx1"/>
                          </a:solidFill>
                          <a:effectLst/>
                          <a:latin typeface="Times New Roman" pitchFamily="18" charset="0"/>
                          <a:cs typeface="Times New Roman" pitchFamily="18" charset="0"/>
                        </a:rPr>
                        <a:t> </a:t>
                      </a:r>
                    </a:p>
                  </a:txBody>
                  <a:tcPr marL="0" marR="0" marT="0" marB="0" anchor="ct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5"/>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391</a:t>
                      </a:r>
                      <a:r>
                        <a:rPr kumimoji="0" lang="tr-TR" sz="2000" b="0" i="0" u="none" strike="noStrike" cap="none" normalizeH="0" baseline="0" dirty="0">
                          <a:ln>
                            <a:noFill/>
                          </a:ln>
                          <a:solidFill>
                            <a:schemeClr val="tx1"/>
                          </a:solidFill>
                          <a:effectLst/>
                          <a:latin typeface="Times New Roman" pitchFamily="18" charset="0"/>
                          <a:cs typeface="Times New Roman" pitchFamily="18" charset="0"/>
                        </a:rPr>
                        <a:t> HESAPLANAN KDV </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1.430-TL</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6"/>
                  </a:ext>
                </a:extLst>
              </a:tr>
              <a:tr h="28416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_________________________________ / _____________________________</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7"/>
                  </a:ext>
                </a:extLst>
              </a:tr>
            </a:tbl>
          </a:graphicData>
        </a:graphic>
      </p:graphicFrame>
      <p:sp>
        <p:nvSpPr>
          <p:cNvPr id="138275" name="AutoShape 1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6" name="AutoShape 1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7" name="AutoShape 1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8" name="AutoShape 1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9" name="AutoShape 1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0" name="AutoShape 1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1" name="AutoShape 1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2" name="AutoShape 1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3" name="AutoShape 10"/>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4" name="AutoShape 9"/>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5" name="AutoShape 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6" name="AutoShape 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7" name="AutoShape 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8" name="AutoShape 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9" name="AutoShape 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0" name="AutoShape 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1" name="AutoShape 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2" name="AutoShape 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3" name="Rectangle 19"/>
          <p:cNvSpPr>
            <a:spLocks noChangeArrowheads="1"/>
          </p:cNvSpPr>
          <p:nvPr/>
        </p:nvSpPr>
        <p:spPr bwMode="auto">
          <a:xfrm>
            <a:off x="179513" y="986655"/>
            <a:ext cx="86596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0850" algn="just"/>
            <a:r>
              <a:rPr lang="tr-TR" altLang="tr-TR" sz="2000" dirty="0">
                <a:solidFill>
                  <a:prstClr val="black"/>
                </a:solidFill>
                <a:latin typeface="Times New Roman" pitchFamily="18" charset="0"/>
                <a:cs typeface="Times New Roman" pitchFamily="18" charset="0"/>
              </a:rPr>
              <a:t>Bu verilere göre, yapılması gereken muhasebe kaydı aşağıdaki gibidir:</a:t>
            </a:r>
          </a:p>
        </p:txBody>
      </p:sp>
      <p:sp>
        <p:nvSpPr>
          <p:cNvPr id="138294" name="Rectangle 20"/>
          <p:cNvSpPr>
            <a:spLocks noChangeArrowheads="1"/>
          </p:cNvSpPr>
          <p:nvPr/>
        </p:nvSpPr>
        <p:spPr bwMode="auto">
          <a:xfrm>
            <a:off x="323849" y="4942887"/>
            <a:ext cx="792055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0850" algn="just"/>
            <a:r>
              <a:rPr lang="tr-TR" altLang="tr-TR" sz="2000" dirty="0" smtClean="0">
                <a:solidFill>
                  <a:prstClr val="black"/>
                </a:solidFill>
                <a:latin typeface="Times New Roman" pitchFamily="18" charset="0"/>
                <a:cs typeface="Times New Roman" pitchFamily="18" charset="0"/>
              </a:rPr>
              <a:t>Muhasebe </a:t>
            </a:r>
            <a:r>
              <a:rPr lang="tr-TR" altLang="tr-TR" sz="2000" dirty="0">
                <a:solidFill>
                  <a:prstClr val="black"/>
                </a:solidFill>
                <a:latin typeface="Times New Roman" pitchFamily="18" charset="0"/>
                <a:cs typeface="Times New Roman" pitchFamily="18" charset="0"/>
              </a:rPr>
              <a:t>kaydında yer alan </a:t>
            </a:r>
            <a:r>
              <a:rPr lang="tr-TR" altLang="tr-TR" sz="2000" dirty="0" smtClean="0">
                <a:solidFill>
                  <a:prstClr val="black"/>
                </a:solidFill>
                <a:latin typeface="Times New Roman" pitchFamily="18" charset="0"/>
                <a:cs typeface="Times New Roman" pitchFamily="18" charset="0"/>
              </a:rPr>
              <a:t>1.430-TL </a:t>
            </a:r>
            <a:r>
              <a:rPr lang="tr-TR" altLang="tr-TR" sz="2000" dirty="0">
                <a:solidFill>
                  <a:prstClr val="black"/>
                </a:solidFill>
                <a:latin typeface="Times New Roman" pitchFamily="18" charset="0"/>
                <a:cs typeface="Times New Roman" pitchFamily="18" charset="0"/>
              </a:rPr>
              <a:t>hesaplanan </a:t>
            </a:r>
            <a:r>
              <a:rPr lang="tr-TR" altLang="tr-TR" sz="2000" dirty="0" smtClean="0">
                <a:solidFill>
                  <a:prstClr val="black"/>
                </a:solidFill>
                <a:latin typeface="Times New Roman" pitchFamily="18" charset="0"/>
                <a:cs typeface="Times New Roman" pitchFamily="18" charset="0"/>
              </a:rPr>
              <a:t>KDV, </a:t>
            </a:r>
            <a:r>
              <a:rPr lang="tr-TR" altLang="tr-TR" sz="2000" dirty="0">
                <a:solidFill>
                  <a:prstClr val="black"/>
                </a:solidFill>
                <a:latin typeface="Times New Roman" pitchFamily="18" charset="0"/>
                <a:cs typeface="Times New Roman" pitchFamily="18" charset="0"/>
              </a:rPr>
              <a:t>bildirimin yapıldığı tarihin dahil olduğu Katma Değer Vergisi Beyannamesinde beyan edilecektir. </a:t>
            </a:r>
          </a:p>
        </p:txBody>
      </p:sp>
    </p:spTree>
    <p:extLst>
      <p:ext uri="{BB962C8B-B14F-4D97-AF65-F5344CB8AC3E}">
        <p14:creationId xmlns:p14="http://schemas.microsoft.com/office/powerpoint/2010/main" val="25934188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bwMode="auto">
          <a:xfrm>
            <a:off x="755650" y="1196975"/>
            <a:ext cx="7902575" cy="4657725"/>
          </a:xfrm>
          <a:prstGeom prst="rect">
            <a:avLst/>
          </a:prstGeom>
          <a:noFill/>
          <a:ln w="9525">
            <a:noFill/>
            <a:miter lim="800000"/>
            <a:headEnd/>
            <a:tailEnd/>
          </a:ln>
        </p:spPr>
        <p:txBody>
          <a:bodyPr/>
          <a:lstStyle/>
          <a:p>
            <a:pPr marL="342900" indent="-342900" algn="just">
              <a:spcBef>
                <a:spcPct val="20000"/>
              </a:spcBef>
              <a:buClr>
                <a:prstClr val="black"/>
              </a:buClr>
              <a:buSzPct val="120000"/>
              <a:buFontTx/>
              <a:buChar char="•"/>
              <a:defRPr/>
            </a:pPr>
            <a:endParaRPr lang="tr-TR" sz="1000" kern="0" dirty="0">
              <a:solidFill>
                <a:srgbClr val="FF0000"/>
              </a:solidFill>
            </a:endParaRPr>
          </a:p>
          <a:p>
            <a:pPr>
              <a:defRPr/>
            </a:pPr>
            <a:endParaRPr lang="tr-TR" sz="1000" dirty="0">
              <a:solidFill>
                <a:prstClr val="black"/>
              </a:solidFill>
              <a:latin typeface="Arial" panose="020B0604020202020204" pitchFamily="34" charset="0"/>
              <a:cs typeface="Arial" panose="020B0604020202020204" pitchFamily="34" charset="0"/>
            </a:endParaRPr>
          </a:p>
        </p:txBody>
      </p:sp>
      <p:sp>
        <p:nvSpPr>
          <p:cNvPr id="141316" name="4 Dikdörtgen"/>
          <p:cNvSpPr>
            <a:spLocks noChangeArrowheads="1"/>
          </p:cNvSpPr>
          <p:nvPr/>
        </p:nvSpPr>
        <p:spPr bwMode="auto">
          <a:xfrm>
            <a:off x="395536" y="549274"/>
            <a:ext cx="7848872"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tr-TR" altLang="tr-TR" sz="2000" b="1" dirty="0" smtClean="0">
                <a:solidFill>
                  <a:srgbClr val="FF0000"/>
                </a:solidFill>
                <a:latin typeface="Times New Roman" pitchFamily="18" charset="0"/>
                <a:cs typeface="Times New Roman" pitchFamily="18" charset="0"/>
              </a:rPr>
              <a:t>7143 6/1-2. Md. Kapsamında </a:t>
            </a:r>
            <a:r>
              <a:rPr lang="tr-TR" altLang="tr-TR" sz="2000" b="1" dirty="0" err="1" smtClean="0">
                <a:solidFill>
                  <a:srgbClr val="FF0000"/>
                </a:solidFill>
                <a:latin typeface="Times New Roman" pitchFamily="18" charset="0"/>
                <a:cs typeface="Times New Roman" pitchFamily="18" charset="0"/>
              </a:rPr>
              <a:t>Ba</a:t>
            </a:r>
            <a:r>
              <a:rPr lang="tr-TR" altLang="tr-TR" sz="2000" b="1" dirty="0" smtClean="0">
                <a:solidFill>
                  <a:srgbClr val="FF0000"/>
                </a:solidFill>
                <a:latin typeface="Times New Roman" pitchFamily="18" charset="0"/>
                <a:cs typeface="Times New Roman" pitchFamily="18" charset="0"/>
              </a:rPr>
              <a:t> </a:t>
            </a:r>
            <a:r>
              <a:rPr lang="tr-TR" altLang="tr-TR" sz="2000" b="1" dirty="0">
                <a:solidFill>
                  <a:srgbClr val="FF0000"/>
                </a:solidFill>
                <a:latin typeface="Times New Roman" pitchFamily="18" charset="0"/>
                <a:cs typeface="Times New Roman" pitchFamily="18" charset="0"/>
              </a:rPr>
              <a:t>ve </a:t>
            </a:r>
            <a:r>
              <a:rPr lang="tr-TR" altLang="tr-TR" sz="2000" b="1" dirty="0" err="1">
                <a:solidFill>
                  <a:srgbClr val="FF0000"/>
                </a:solidFill>
                <a:latin typeface="Times New Roman" pitchFamily="18" charset="0"/>
                <a:cs typeface="Times New Roman" pitchFamily="18" charset="0"/>
              </a:rPr>
              <a:t>Bs</a:t>
            </a:r>
            <a:r>
              <a:rPr lang="tr-TR" altLang="tr-TR" sz="2000" b="1" dirty="0">
                <a:solidFill>
                  <a:srgbClr val="FF0000"/>
                </a:solidFill>
                <a:latin typeface="Times New Roman" pitchFamily="18" charset="0"/>
                <a:cs typeface="Times New Roman" pitchFamily="18" charset="0"/>
              </a:rPr>
              <a:t> </a:t>
            </a:r>
            <a:r>
              <a:rPr lang="tr-TR" altLang="tr-TR" sz="2000" b="1" dirty="0" smtClean="0">
                <a:solidFill>
                  <a:srgbClr val="FF0000"/>
                </a:solidFill>
                <a:latin typeface="Times New Roman" pitchFamily="18" charset="0"/>
                <a:cs typeface="Times New Roman" pitchFamily="18" charset="0"/>
              </a:rPr>
              <a:t>Formu Verme Mecburiyeti</a:t>
            </a:r>
          </a:p>
          <a:p>
            <a:r>
              <a:rPr lang="tr-TR" altLang="tr-TR" dirty="0">
                <a:solidFill>
                  <a:prstClr val="black"/>
                </a:solidFill>
                <a:latin typeface="Times New Roman" pitchFamily="18" charset="0"/>
                <a:cs typeface="Times New Roman" pitchFamily="18" charset="0"/>
              </a:rPr>
              <a:t> </a:t>
            </a:r>
          </a:p>
          <a:p>
            <a:pPr algn="just"/>
            <a:r>
              <a:rPr lang="tr-TR" altLang="tr-TR" dirty="0" smtClean="0">
                <a:solidFill>
                  <a:prstClr val="black"/>
                </a:solidFill>
                <a:latin typeface="Times New Roman" pitchFamily="18" charset="0"/>
                <a:cs typeface="Times New Roman" pitchFamily="18" charset="0"/>
              </a:rPr>
              <a:t>	7143 </a:t>
            </a:r>
            <a:r>
              <a:rPr lang="tr-TR" altLang="tr-TR" dirty="0">
                <a:solidFill>
                  <a:prstClr val="black"/>
                </a:solidFill>
                <a:latin typeface="Times New Roman" pitchFamily="18" charset="0"/>
                <a:cs typeface="Times New Roman" pitchFamily="18" charset="0"/>
              </a:rPr>
              <a:t>sayılı Kanunun 6/1 inci maddesi kapsamında </a:t>
            </a:r>
            <a:r>
              <a:rPr lang="tr-TR" altLang="tr-TR" b="1" dirty="0">
                <a:solidFill>
                  <a:srgbClr val="FF0000"/>
                </a:solidFill>
                <a:latin typeface="Times New Roman" pitchFamily="18" charset="0"/>
                <a:cs typeface="Times New Roman" pitchFamily="18" charset="0"/>
              </a:rPr>
              <a:t>işletmede mevcut olmakla birlikte kayıtlarda yer almayan</a:t>
            </a:r>
            <a:r>
              <a:rPr lang="tr-TR" altLang="tr-TR" dirty="0">
                <a:solidFill>
                  <a:prstClr val="black"/>
                </a:solidFill>
                <a:latin typeface="Times New Roman" pitchFamily="18" charset="0"/>
                <a:cs typeface="Times New Roman" pitchFamily="18" charset="0"/>
              </a:rPr>
              <a:t> emtia nedeniyle (Faturasız Alış) beyan edilecek söz konusu kıymetlerin rayiç bedelleri, </a:t>
            </a:r>
            <a:r>
              <a:rPr lang="tr-TR" altLang="tr-TR" dirty="0" err="1">
                <a:solidFill>
                  <a:prstClr val="black"/>
                </a:solidFill>
                <a:latin typeface="Times New Roman" pitchFamily="18" charset="0"/>
                <a:cs typeface="Times New Roman" pitchFamily="18" charset="0"/>
              </a:rPr>
              <a:t>Ba</a:t>
            </a:r>
            <a:r>
              <a:rPr lang="tr-TR" altLang="tr-TR" dirty="0">
                <a:solidFill>
                  <a:prstClr val="black"/>
                </a:solidFill>
                <a:latin typeface="Times New Roman" pitchFamily="18" charset="0"/>
                <a:cs typeface="Times New Roman" pitchFamily="18" charset="0"/>
              </a:rPr>
              <a:t> formu vermek zorunda olan mükellefler tarafından söz konusu formlar ile bildirilmek zorundadır. </a:t>
            </a:r>
            <a:r>
              <a:rPr lang="tr-TR" altLang="tr-TR" dirty="0" smtClean="0">
                <a:solidFill>
                  <a:prstClr val="black"/>
                </a:solidFill>
                <a:latin typeface="Times New Roman" pitchFamily="18" charset="0"/>
                <a:cs typeface="Times New Roman" pitchFamily="18" charset="0"/>
              </a:rPr>
              <a:t> Söz </a:t>
            </a:r>
            <a:r>
              <a:rPr lang="tr-TR" altLang="tr-TR" dirty="0">
                <a:solidFill>
                  <a:prstClr val="black"/>
                </a:solidFill>
                <a:latin typeface="Times New Roman" pitchFamily="18" charset="0"/>
                <a:cs typeface="Times New Roman" pitchFamily="18" charset="0"/>
              </a:rPr>
              <a:t>konusu bildirim işlemi, </a:t>
            </a:r>
            <a:r>
              <a:rPr lang="tr-TR" altLang="tr-TR" dirty="0" err="1">
                <a:solidFill>
                  <a:prstClr val="black"/>
                </a:solidFill>
                <a:latin typeface="Times New Roman" pitchFamily="18" charset="0"/>
                <a:cs typeface="Times New Roman" pitchFamily="18" charset="0"/>
              </a:rPr>
              <a:t>Ba</a:t>
            </a:r>
            <a:r>
              <a:rPr lang="tr-TR" altLang="tr-TR" dirty="0">
                <a:solidFill>
                  <a:prstClr val="black"/>
                </a:solidFill>
                <a:latin typeface="Times New Roman" pitchFamily="18" charset="0"/>
                <a:cs typeface="Times New Roman" pitchFamily="18" charset="0"/>
              </a:rPr>
              <a:t> formunun “Soyadı/Adı Unvanı” bölümüne “Muhtelif Satıcılar </a:t>
            </a:r>
            <a:r>
              <a:rPr lang="tr-TR" altLang="tr-TR" dirty="0" smtClean="0">
                <a:solidFill>
                  <a:prstClr val="black"/>
                </a:solidFill>
                <a:latin typeface="Times New Roman" pitchFamily="18" charset="0"/>
                <a:cs typeface="Times New Roman" pitchFamily="18" charset="0"/>
              </a:rPr>
              <a:t>(7143 sayılı </a:t>
            </a:r>
            <a:r>
              <a:rPr lang="tr-TR" altLang="tr-TR" dirty="0">
                <a:solidFill>
                  <a:prstClr val="black"/>
                </a:solidFill>
                <a:latin typeface="Times New Roman" pitchFamily="18" charset="0"/>
                <a:cs typeface="Times New Roman" pitchFamily="18" charset="0"/>
              </a:rPr>
              <a:t>Kanun Madde 6/1)”, “Vergi Kimlik Numarası” bölümüne </a:t>
            </a:r>
            <a:r>
              <a:rPr lang="tr-TR" altLang="tr-TR" dirty="0">
                <a:solidFill>
                  <a:srgbClr val="FF0000"/>
                </a:solidFill>
                <a:latin typeface="Times New Roman" pitchFamily="18" charset="0"/>
                <a:cs typeface="Times New Roman" pitchFamily="18" charset="0"/>
              </a:rPr>
              <a:t>(3333 333 333) </a:t>
            </a:r>
            <a:r>
              <a:rPr lang="tr-TR" altLang="tr-TR" dirty="0">
                <a:solidFill>
                  <a:prstClr val="black"/>
                </a:solidFill>
                <a:latin typeface="Times New Roman" pitchFamily="18" charset="0"/>
                <a:cs typeface="Times New Roman" pitchFamily="18" charset="0"/>
              </a:rPr>
              <a:t>yazılmak suretiyle yapılacaktır. </a:t>
            </a:r>
          </a:p>
          <a:p>
            <a:pPr marL="285750" indent="-285750" algn="just">
              <a:buFont typeface="Wingdings" pitchFamily="2" charset="2"/>
              <a:buChar char="v"/>
            </a:pPr>
            <a:endParaRPr lang="tr-TR" altLang="tr-TR" dirty="0">
              <a:solidFill>
                <a:prstClr val="black"/>
              </a:solidFill>
              <a:latin typeface="Times New Roman" pitchFamily="18" charset="0"/>
              <a:cs typeface="Times New Roman" pitchFamily="18" charset="0"/>
            </a:endParaRPr>
          </a:p>
          <a:p>
            <a:pPr algn="just"/>
            <a:r>
              <a:rPr lang="tr-TR" altLang="tr-TR" dirty="0" smtClean="0">
                <a:solidFill>
                  <a:prstClr val="black"/>
                </a:solidFill>
                <a:latin typeface="Times New Roman" pitchFamily="18" charset="0"/>
                <a:cs typeface="Times New Roman" pitchFamily="18" charset="0"/>
              </a:rPr>
              <a:t>	7143 sayılı </a:t>
            </a:r>
            <a:r>
              <a:rPr lang="tr-TR" altLang="tr-TR" dirty="0">
                <a:solidFill>
                  <a:prstClr val="black"/>
                </a:solidFill>
                <a:latin typeface="Times New Roman" pitchFamily="18" charset="0"/>
                <a:cs typeface="Times New Roman" pitchFamily="18" charset="0"/>
              </a:rPr>
              <a:t>Kanunun 6/2 inci maddesinin birinci fıkrasına göre </a:t>
            </a:r>
            <a:r>
              <a:rPr lang="tr-TR" altLang="tr-TR" b="1" dirty="0">
                <a:solidFill>
                  <a:srgbClr val="FF0000"/>
                </a:solidFill>
                <a:latin typeface="Times New Roman" pitchFamily="18" charset="0"/>
                <a:cs typeface="Times New Roman" pitchFamily="18" charset="0"/>
              </a:rPr>
              <a:t>kayıtlarda yer aldığı halde işletmede mevcut olmayan</a:t>
            </a:r>
            <a:r>
              <a:rPr lang="tr-TR" altLang="tr-TR" dirty="0">
                <a:solidFill>
                  <a:prstClr val="black"/>
                </a:solidFill>
                <a:latin typeface="Times New Roman" pitchFamily="18" charset="0"/>
                <a:cs typeface="Times New Roman" pitchFamily="18" charset="0"/>
              </a:rPr>
              <a:t> emtia nedeniyle (Faturasız Satış) düzenlenen faturalar, </a:t>
            </a:r>
            <a:r>
              <a:rPr lang="tr-TR" altLang="tr-TR" dirty="0" err="1">
                <a:solidFill>
                  <a:prstClr val="black"/>
                </a:solidFill>
                <a:latin typeface="Times New Roman" pitchFamily="18" charset="0"/>
                <a:cs typeface="Times New Roman" pitchFamily="18" charset="0"/>
              </a:rPr>
              <a:t>Bs</a:t>
            </a:r>
            <a:r>
              <a:rPr lang="tr-TR" altLang="tr-TR" dirty="0">
                <a:solidFill>
                  <a:prstClr val="black"/>
                </a:solidFill>
                <a:latin typeface="Times New Roman" pitchFamily="18" charset="0"/>
                <a:cs typeface="Times New Roman" pitchFamily="18" charset="0"/>
              </a:rPr>
              <a:t> formu vermek zorunda olan mükelleflerce,  </a:t>
            </a:r>
            <a:r>
              <a:rPr lang="tr-TR" altLang="tr-TR" dirty="0" err="1">
                <a:solidFill>
                  <a:prstClr val="black"/>
                </a:solidFill>
                <a:latin typeface="Times New Roman" pitchFamily="18" charset="0"/>
                <a:cs typeface="Times New Roman" pitchFamily="18" charset="0"/>
              </a:rPr>
              <a:t>Bs</a:t>
            </a:r>
            <a:r>
              <a:rPr lang="tr-TR" altLang="tr-TR" dirty="0">
                <a:solidFill>
                  <a:prstClr val="black"/>
                </a:solidFill>
                <a:latin typeface="Times New Roman" pitchFamily="18" charset="0"/>
                <a:cs typeface="Times New Roman" pitchFamily="18" charset="0"/>
              </a:rPr>
              <a:t> formu ile bildirilmek zorundadır. </a:t>
            </a:r>
            <a:r>
              <a:rPr lang="tr-TR" altLang="tr-TR" dirty="0" smtClean="0">
                <a:solidFill>
                  <a:prstClr val="black"/>
                </a:solidFill>
                <a:latin typeface="Times New Roman" pitchFamily="18" charset="0"/>
                <a:cs typeface="Times New Roman" pitchFamily="18" charset="0"/>
              </a:rPr>
              <a:t>Söz </a:t>
            </a:r>
            <a:r>
              <a:rPr lang="tr-TR" altLang="tr-TR" dirty="0">
                <a:solidFill>
                  <a:prstClr val="black"/>
                </a:solidFill>
                <a:latin typeface="Times New Roman" pitchFamily="18" charset="0"/>
                <a:cs typeface="Times New Roman" pitchFamily="18" charset="0"/>
              </a:rPr>
              <a:t>konusu bildirim işlemi, </a:t>
            </a:r>
            <a:r>
              <a:rPr lang="tr-TR" altLang="tr-TR" dirty="0" err="1">
                <a:solidFill>
                  <a:prstClr val="black"/>
                </a:solidFill>
                <a:latin typeface="Times New Roman" pitchFamily="18" charset="0"/>
                <a:cs typeface="Times New Roman" pitchFamily="18" charset="0"/>
              </a:rPr>
              <a:t>Bs</a:t>
            </a:r>
            <a:r>
              <a:rPr lang="tr-TR" altLang="tr-TR" dirty="0">
                <a:solidFill>
                  <a:prstClr val="black"/>
                </a:solidFill>
                <a:latin typeface="Times New Roman" pitchFamily="18" charset="0"/>
                <a:cs typeface="Times New Roman" pitchFamily="18" charset="0"/>
              </a:rPr>
              <a:t> formunun “Soyadı/Adı Unvanı” bölümüne “Muhtelif Alıcılar </a:t>
            </a:r>
            <a:r>
              <a:rPr lang="tr-TR" altLang="tr-TR" dirty="0" smtClean="0">
                <a:solidFill>
                  <a:prstClr val="black"/>
                </a:solidFill>
                <a:latin typeface="Times New Roman" pitchFamily="18" charset="0"/>
                <a:cs typeface="Times New Roman" pitchFamily="18" charset="0"/>
              </a:rPr>
              <a:t>(7143 </a:t>
            </a:r>
            <a:r>
              <a:rPr lang="tr-TR" altLang="tr-TR" dirty="0">
                <a:solidFill>
                  <a:prstClr val="black"/>
                </a:solidFill>
                <a:latin typeface="Times New Roman" pitchFamily="18" charset="0"/>
                <a:cs typeface="Times New Roman" pitchFamily="18" charset="0"/>
              </a:rPr>
              <a:t>sayılı Kanun Madde 6/2)”, “Vergi Kimlik Numarası” bölümüne </a:t>
            </a:r>
            <a:r>
              <a:rPr lang="tr-TR" altLang="tr-TR" dirty="0">
                <a:solidFill>
                  <a:srgbClr val="FF0000"/>
                </a:solidFill>
                <a:latin typeface="Times New Roman" pitchFamily="18" charset="0"/>
                <a:cs typeface="Times New Roman" pitchFamily="18" charset="0"/>
              </a:rPr>
              <a:t>(4444 444 444) </a:t>
            </a:r>
            <a:r>
              <a:rPr lang="tr-TR" altLang="tr-TR" dirty="0">
                <a:solidFill>
                  <a:prstClr val="black"/>
                </a:solidFill>
                <a:latin typeface="Times New Roman" pitchFamily="18" charset="0"/>
                <a:cs typeface="Times New Roman" pitchFamily="18" charset="0"/>
              </a:rPr>
              <a:t>yazılmak suretiyle yapılacaktır. </a:t>
            </a:r>
          </a:p>
        </p:txBody>
      </p:sp>
    </p:spTree>
    <p:extLst>
      <p:ext uri="{BB962C8B-B14F-4D97-AF65-F5344CB8AC3E}">
        <p14:creationId xmlns:p14="http://schemas.microsoft.com/office/powerpoint/2010/main" val="11052521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descr="Buket"/>
          <p:cNvSpPr>
            <a:spLocks noGrp="1" noChangeArrowheads="1"/>
          </p:cNvSpPr>
          <p:nvPr>
            <p:ph/>
          </p:nvPr>
        </p:nvSpPr>
        <p:spPr>
          <a:xfrm>
            <a:off x="107950" y="476250"/>
            <a:ext cx="9036050" cy="1027429"/>
          </a:xfrm>
        </p:spPr>
        <p:txBody>
          <a:bodyPr>
            <a:normAutofit fontScale="70000" lnSpcReduction="20000"/>
          </a:bodyPr>
          <a:lstStyle/>
          <a:p>
            <a:pPr algn="ctr" eaLnBrk="1" hangingPunct="1">
              <a:buFont typeface="Wingdings" pitchFamily="2" charset="2"/>
              <a:buNone/>
              <a:defRPr/>
            </a:pPr>
            <a:r>
              <a:rPr lang="tr-TR" sz="1600" dirty="0">
                <a:solidFill>
                  <a:srgbClr val="000000"/>
                </a:solidFill>
                <a:cs typeface="Times New Roman" pitchFamily="18" charset="0"/>
              </a:rPr>
              <a:t> </a:t>
            </a:r>
          </a:p>
          <a:p>
            <a:pPr algn="ctr" eaLnBrk="1" hangingPunct="1">
              <a:buFont typeface="Wingdings" pitchFamily="2" charset="2"/>
              <a:buNone/>
              <a:defRPr/>
            </a:pPr>
            <a:endParaRPr lang="tr-TR" sz="1600" b="1" dirty="0">
              <a:solidFill>
                <a:srgbClr val="000000"/>
              </a:solidFill>
              <a:effectLst>
                <a:outerShdw blurRad="38100" dist="38100" dir="2700000" algn="tl">
                  <a:srgbClr val="000000">
                    <a:alpha val="43137"/>
                  </a:srgbClr>
                </a:outerShdw>
              </a:effectLst>
              <a:cs typeface="Times New Roman" pitchFamily="18" charset="0"/>
            </a:endParaRPr>
          </a:p>
          <a:p>
            <a:pPr eaLnBrk="1" hangingPunct="1">
              <a:buFont typeface="Wingdings" pitchFamily="2" charset="2"/>
              <a:buNone/>
              <a:defRPr/>
            </a:pPr>
            <a:r>
              <a:rPr lang="tr-TR" sz="2400" dirty="0">
                <a:solidFill>
                  <a:srgbClr val="000000"/>
                </a:solidFill>
                <a:cs typeface="Times New Roman" pitchFamily="18" charset="0"/>
              </a:rPr>
              <a:t> </a:t>
            </a:r>
          </a:p>
          <a:p>
            <a:pPr algn="ctr" eaLnBrk="1" hangingPunct="1">
              <a:buFont typeface="Wingdings" pitchFamily="2" charset="2"/>
              <a:buNone/>
              <a:defRPr/>
            </a:pPr>
            <a:r>
              <a:rPr lang="tr-TR" sz="2400" b="1" dirty="0">
                <a:solidFill>
                  <a:srgbClr val="000000"/>
                </a:solidFill>
                <a:latin typeface="Arial Black" pitchFamily="34" charset="0"/>
                <a:cs typeface="Times New Roman" pitchFamily="18" charset="0"/>
              </a:rPr>
              <a:t>		</a:t>
            </a:r>
            <a:endParaRPr lang="tr-TR" sz="1800" b="1" dirty="0">
              <a:solidFill>
                <a:schemeClr val="bg2">
                  <a:lumMod val="60000"/>
                  <a:lumOff val="40000"/>
                </a:schemeClr>
              </a:solidFill>
              <a:cs typeface="Times New Roman" pitchFamily="18" charset="0"/>
            </a:endParaRPr>
          </a:p>
          <a:p>
            <a:pPr algn="ctr" eaLnBrk="1" hangingPunct="1">
              <a:buFont typeface="Wingdings" pitchFamily="2" charset="2"/>
              <a:buNone/>
              <a:defRPr/>
            </a:pPr>
            <a:endParaRPr lang="tr-TR" sz="2800" b="1" dirty="0">
              <a:solidFill>
                <a:srgbClr val="996600"/>
              </a:solidFill>
              <a:cs typeface="Times New Roman" pitchFamily="18" charset="0"/>
            </a:endParaRPr>
          </a:p>
          <a:p>
            <a:pPr algn="ctr" eaLnBrk="1" hangingPunct="1">
              <a:buFont typeface="Wingdings" pitchFamily="2" charset="2"/>
              <a:buNone/>
              <a:defRPr/>
            </a:pPr>
            <a:endParaRPr lang="tr-TR" sz="2800" b="1" dirty="0">
              <a:solidFill>
                <a:srgbClr val="996600"/>
              </a:solidFill>
              <a:cs typeface="Times New Roman" pitchFamily="18" charset="0"/>
            </a:endParaRPr>
          </a:p>
          <a:p>
            <a:pPr algn="ctr" eaLnBrk="1" hangingPunct="1">
              <a:buFont typeface="Wingdings" pitchFamily="2" charset="2"/>
              <a:buNone/>
              <a:defRPr/>
            </a:pPr>
            <a:endParaRPr lang="tr-TR" sz="2800" b="1" dirty="0">
              <a:solidFill>
                <a:srgbClr val="996600"/>
              </a:solidFill>
              <a:cs typeface="Times New Roman" pitchFamily="18" charset="0"/>
            </a:endParaRPr>
          </a:p>
          <a:p>
            <a:pPr algn="ctr" eaLnBrk="1" hangingPunct="1">
              <a:buFont typeface="Wingdings" pitchFamily="2" charset="2"/>
              <a:buNone/>
              <a:defRPr/>
            </a:pPr>
            <a:endParaRPr lang="tr-TR" sz="1600" b="1" dirty="0">
              <a:solidFill>
                <a:srgbClr val="800000"/>
              </a:solidFill>
            </a:endParaRPr>
          </a:p>
        </p:txBody>
      </p:sp>
      <p:sp>
        <p:nvSpPr>
          <p:cNvPr id="2" name="Metin kutusu 1"/>
          <p:cNvSpPr txBox="1"/>
          <p:nvPr/>
        </p:nvSpPr>
        <p:spPr>
          <a:xfrm>
            <a:off x="611560" y="938574"/>
            <a:ext cx="7488832" cy="4862870"/>
          </a:xfrm>
          <a:prstGeom prst="rect">
            <a:avLst/>
          </a:prstGeom>
          <a:noFill/>
        </p:spPr>
        <p:txBody>
          <a:bodyPr wrap="square" rtlCol="0">
            <a:spAutoFit/>
          </a:bodyPr>
          <a:lstStyle/>
          <a:p>
            <a:pPr algn="ctr"/>
            <a:r>
              <a:rPr lang="tr-TR" sz="2400" b="1" dirty="0" smtClean="0">
                <a:solidFill>
                  <a:srgbClr val="FF0000"/>
                </a:solidFill>
                <a:latin typeface="Times New Roman" pitchFamily="18" charset="0"/>
                <a:cs typeface="Times New Roman" pitchFamily="18" charset="0"/>
              </a:rPr>
              <a:t>C-Kayıtlarda </a:t>
            </a:r>
            <a:r>
              <a:rPr lang="tr-TR" sz="2400" b="1" dirty="0">
                <a:solidFill>
                  <a:srgbClr val="FF0000"/>
                </a:solidFill>
                <a:latin typeface="Times New Roman" pitchFamily="18" charset="0"/>
                <a:cs typeface="Times New Roman" pitchFamily="18" charset="0"/>
              </a:rPr>
              <a:t>Y</a:t>
            </a:r>
            <a:r>
              <a:rPr lang="tr-TR" sz="2400" b="1" dirty="0" smtClean="0">
                <a:solidFill>
                  <a:srgbClr val="FF0000"/>
                </a:solidFill>
                <a:latin typeface="Times New Roman" pitchFamily="18" charset="0"/>
                <a:cs typeface="Times New Roman" pitchFamily="18" charset="0"/>
              </a:rPr>
              <a:t>er </a:t>
            </a:r>
            <a:r>
              <a:rPr lang="tr-TR" sz="2400" b="1" dirty="0">
                <a:solidFill>
                  <a:srgbClr val="FF0000"/>
                </a:solidFill>
                <a:latin typeface="Times New Roman" pitchFamily="18" charset="0"/>
                <a:cs typeface="Times New Roman" pitchFamily="18" charset="0"/>
              </a:rPr>
              <a:t>A</a:t>
            </a:r>
            <a:r>
              <a:rPr lang="tr-TR" sz="2400" b="1" dirty="0" smtClean="0">
                <a:solidFill>
                  <a:srgbClr val="FF0000"/>
                </a:solidFill>
                <a:latin typeface="Times New Roman" pitchFamily="18" charset="0"/>
                <a:cs typeface="Times New Roman" pitchFamily="18" charset="0"/>
              </a:rPr>
              <a:t>ldığı Halde </a:t>
            </a:r>
            <a:r>
              <a:rPr lang="tr-TR" sz="2400" b="1" dirty="0">
                <a:solidFill>
                  <a:srgbClr val="FF0000"/>
                </a:solidFill>
                <a:latin typeface="Times New Roman" pitchFamily="18" charset="0"/>
                <a:cs typeface="Times New Roman" pitchFamily="18" charset="0"/>
              </a:rPr>
              <a:t>İ</a:t>
            </a:r>
            <a:r>
              <a:rPr lang="tr-TR" sz="2400" b="1" dirty="0" smtClean="0">
                <a:solidFill>
                  <a:srgbClr val="FF0000"/>
                </a:solidFill>
                <a:latin typeface="Times New Roman" pitchFamily="18" charset="0"/>
                <a:cs typeface="Times New Roman" pitchFamily="18" charset="0"/>
              </a:rPr>
              <a:t>şletmede </a:t>
            </a:r>
            <a:r>
              <a:rPr lang="tr-TR" sz="2400" b="1" dirty="0">
                <a:solidFill>
                  <a:srgbClr val="FF0000"/>
                </a:solidFill>
                <a:latin typeface="Times New Roman" pitchFamily="18" charset="0"/>
                <a:cs typeface="Times New Roman" pitchFamily="18" charset="0"/>
              </a:rPr>
              <a:t>M</a:t>
            </a:r>
            <a:r>
              <a:rPr lang="tr-TR" sz="2400" b="1" dirty="0" smtClean="0">
                <a:solidFill>
                  <a:srgbClr val="FF0000"/>
                </a:solidFill>
                <a:latin typeface="Times New Roman" pitchFamily="18" charset="0"/>
                <a:cs typeface="Times New Roman" pitchFamily="18" charset="0"/>
              </a:rPr>
              <a:t>evcut Olmayan </a:t>
            </a:r>
            <a:r>
              <a:rPr lang="tr-TR" sz="2400" b="1" dirty="0">
                <a:solidFill>
                  <a:srgbClr val="FF0000"/>
                </a:solidFill>
                <a:latin typeface="Times New Roman" pitchFamily="18" charset="0"/>
                <a:cs typeface="Times New Roman" pitchFamily="18" charset="0"/>
              </a:rPr>
              <a:t>K</a:t>
            </a:r>
            <a:r>
              <a:rPr lang="tr-TR" sz="2400" b="1" dirty="0" smtClean="0">
                <a:solidFill>
                  <a:srgbClr val="FF0000"/>
                </a:solidFill>
                <a:latin typeface="Times New Roman" pitchFamily="18" charset="0"/>
                <a:cs typeface="Times New Roman" pitchFamily="18" charset="0"/>
              </a:rPr>
              <a:t>asa </a:t>
            </a:r>
            <a:r>
              <a:rPr lang="tr-TR" sz="2400" b="1" dirty="0">
                <a:solidFill>
                  <a:srgbClr val="FF0000"/>
                </a:solidFill>
                <a:latin typeface="Times New Roman" pitchFamily="18" charset="0"/>
                <a:cs typeface="Times New Roman" pitchFamily="18" charset="0"/>
              </a:rPr>
              <a:t>V</a:t>
            </a:r>
            <a:r>
              <a:rPr lang="tr-TR" sz="2400" b="1" dirty="0" smtClean="0">
                <a:solidFill>
                  <a:srgbClr val="FF0000"/>
                </a:solidFill>
                <a:latin typeface="Times New Roman" pitchFamily="18" charset="0"/>
                <a:cs typeface="Times New Roman" pitchFamily="18" charset="0"/>
              </a:rPr>
              <a:t>e </a:t>
            </a:r>
            <a:r>
              <a:rPr lang="tr-TR" sz="2400" b="1" dirty="0">
                <a:solidFill>
                  <a:srgbClr val="FF0000"/>
                </a:solidFill>
                <a:latin typeface="Times New Roman" pitchFamily="18" charset="0"/>
                <a:cs typeface="Times New Roman" pitchFamily="18" charset="0"/>
              </a:rPr>
              <a:t>O</a:t>
            </a:r>
            <a:r>
              <a:rPr lang="tr-TR" sz="2400" b="1" dirty="0" smtClean="0">
                <a:solidFill>
                  <a:srgbClr val="FF0000"/>
                </a:solidFill>
                <a:latin typeface="Times New Roman" pitchFamily="18" charset="0"/>
                <a:cs typeface="Times New Roman" pitchFamily="18" charset="0"/>
              </a:rPr>
              <a:t>rtaklardan </a:t>
            </a:r>
            <a:r>
              <a:rPr lang="tr-TR" sz="2400" b="1" dirty="0">
                <a:solidFill>
                  <a:srgbClr val="FF0000"/>
                </a:solidFill>
                <a:latin typeface="Times New Roman" pitchFamily="18" charset="0"/>
                <a:cs typeface="Times New Roman" pitchFamily="18" charset="0"/>
              </a:rPr>
              <a:t>A</a:t>
            </a:r>
            <a:r>
              <a:rPr lang="tr-TR" sz="2400" b="1" dirty="0" smtClean="0">
                <a:solidFill>
                  <a:srgbClr val="FF0000"/>
                </a:solidFill>
                <a:latin typeface="Times New Roman" pitchFamily="18" charset="0"/>
                <a:cs typeface="Times New Roman" pitchFamily="18" charset="0"/>
              </a:rPr>
              <a:t>lacaklar (Md 6/3)</a:t>
            </a:r>
            <a:endParaRPr lang="tr-TR"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tr-TR" sz="2400" i="1" u="sng" dirty="0">
              <a:solidFill>
                <a:prstClr val="black"/>
              </a:solidFill>
              <a:latin typeface="Times New Roman" pitchFamily="18" charset="0"/>
              <a:cs typeface="Times New Roman" pitchFamily="18" charset="0"/>
            </a:endParaRPr>
          </a:p>
          <a:p>
            <a:pPr algn="just"/>
            <a:r>
              <a:rPr lang="tr-TR" sz="2000" dirty="0">
                <a:solidFill>
                  <a:prstClr val="black"/>
                </a:solidFill>
                <a:latin typeface="Times New Roman" pitchFamily="18" charset="0"/>
                <a:cs typeface="Times New Roman" pitchFamily="18" charset="0"/>
              </a:rPr>
              <a:t>	</a:t>
            </a:r>
            <a:r>
              <a:rPr lang="tr-TR" sz="2000" u="sng" dirty="0" smtClean="0">
                <a:solidFill>
                  <a:prstClr val="black"/>
                </a:solidFill>
                <a:latin typeface="Times New Roman" pitchFamily="18" charset="0"/>
                <a:cs typeface="Times New Roman" pitchFamily="18" charset="0"/>
              </a:rPr>
              <a:t>Bilanço </a:t>
            </a:r>
            <a:r>
              <a:rPr lang="tr-TR" sz="2000" u="sng" dirty="0">
                <a:solidFill>
                  <a:prstClr val="black"/>
                </a:solidFill>
                <a:latin typeface="Times New Roman" pitchFamily="18" charset="0"/>
                <a:cs typeface="Times New Roman" pitchFamily="18" charset="0"/>
              </a:rPr>
              <a:t>esasına göre defter tutan kurumlar vergisi mükelleflerinin</a:t>
            </a:r>
            <a:r>
              <a:rPr lang="tr-TR" sz="2000" dirty="0">
                <a:solidFill>
                  <a:prstClr val="black"/>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31/12/2017 </a:t>
            </a:r>
            <a:r>
              <a:rPr lang="tr-TR" sz="2000" dirty="0">
                <a:solidFill>
                  <a:srgbClr val="FF0000"/>
                </a:solidFill>
                <a:latin typeface="Times New Roman" pitchFamily="18" charset="0"/>
                <a:cs typeface="Times New Roman" pitchFamily="18" charset="0"/>
              </a:rPr>
              <a:t>tarihi itibarıyla </a:t>
            </a:r>
            <a:r>
              <a:rPr lang="tr-TR" sz="2000" dirty="0" smtClean="0">
                <a:solidFill>
                  <a:srgbClr val="FF0000"/>
                </a:solidFill>
                <a:latin typeface="Times New Roman" pitchFamily="18" charset="0"/>
                <a:cs typeface="Times New Roman" pitchFamily="18" charset="0"/>
              </a:rPr>
              <a:t>düzenledikleri </a:t>
            </a:r>
            <a:r>
              <a:rPr lang="tr-TR" sz="2000" dirty="0">
                <a:solidFill>
                  <a:srgbClr val="FF0000"/>
                </a:solidFill>
                <a:latin typeface="Times New Roman" pitchFamily="18" charset="0"/>
                <a:cs typeface="Times New Roman" pitchFamily="18" charset="0"/>
              </a:rPr>
              <a:t>bilançolarında görülmekle birlikte</a:t>
            </a:r>
            <a:r>
              <a:rPr lang="tr-TR" sz="2000" dirty="0">
                <a:solidFill>
                  <a:prstClr val="black"/>
                </a:solidFill>
                <a:latin typeface="Times New Roman" pitchFamily="18" charset="0"/>
                <a:cs typeface="Times New Roman" pitchFamily="18" charset="0"/>
              </a:rPr>
              <a:t> işletmelerinde bulunmayan </a:t>
            </a:r>
            <a:r>
              <a:rPr lang="tr-TR" sz="2000" b="1" dirty="0" smtClean="0">
                <a:solidFill>
                  <a:prstClr val="black"/>
                </a:solidFill>
                <a:latin typeface="Times New Roman" pitchFamily="18" charset="0"/>
                <a:cs typeface="Times New Roman" pitchFamily="18" charset="0"/>
              </a:rPr>
              <a:t>kasa </a:t>
            </a:r>
            <a:r>
              <a:rPr lang="tr-TR" sz="2000" b="1" dirty="0">
                <a:solidFill>
                  <a:prstClr val="black"/>
                </a:solidFill>
                <a:latin typeface="Times New Roman" pitchFamily="18" charset="0"/>
                <a:cs typeface="Times New Roman" pitchFamily="18" charset="0"/>
              </a:rPr>
              <a:t>mevcutları</a:t>
            </a: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ve işletmenin </a:t>
            </a:r>
            <a:r>
              <a:rPr lang="tr-TR" sz="2000" dirty="0">
                <a:solidFill>
                  <a:prstClr val="black"/>
                </a:solidFill>
                <a:latin typeface="Times New Roman" pitchFamily="18" charset="0"/>
                <a:cs typeface="Times New Roman" pitchFamily="18" charset="0"/>
              </a:rPr>
              <a:t>esas faaliyet konusu dışındaki işlemleri dolayısıyla (ödünç verme ve benzer nedenlerle ortaya çıkan) ortaklarından alacaklı bulunduğu tutarlar ile ortaklara borçlu bulunduğu tutarlar </a:t>
            </a:r>
            <a:r>
              <a:rPr lang="tr-TR" sz="2000" dirty="0" smtClean="0">
                <a:solidFill>
                  <a:prstClr val="black"/>
                </a:solidFill>
                <a:latin typeface="Times New Roman" pitchFamily="18" charset="0"/>
                <a:cs typeface="Times New Roman" pitchFamily="18" charset="0"/>
              </a:rPr>
              <a:t>arasındaki </a:t>
            </a:r>
            <a:r>
              <a:rPr lang="tr-TR" sz="2000" b="1" dirty="0" smtClean="0">
                <a:solidFill>
                  <a:prstClr val="black"/>
                </a:solidFill>
                <a:latin typeface="Times New Roman" pitchFamily="18" charset="0"/>
                <a:cs typeface="Times New Roman" pitchFamily="18" charset="0"/>
              </a:rPr>
              <a:t>net alacak tutarları</a:t>
            </a:r>
            <a:r>
              <a:rPr lang="tr-TR" sz="2000" dirty="0" smtClean="0">
                <a:solidFill>
                  <a:prstClr val="black"/>
                </a:solidFill>
                <a:latin typeface="Times New Roman" pitchFamily="18" charset="0"/>
                <a:cs typeface="Times New Roman" pitchFamily="18" charset="0"/>
              </a:rPr>
              <a:t> </a:t>
            </a:r>
            <a:r>
              <a:rPr lang="tr-TR" altLang="tr-TR" sz="2000" dirty="0" smtClean="0">
                <a:solidFill>
                  <a:prstClr val="black"/>
                </a:solidFill>
                <a:latin typeface="Times New Roman" pitchFamily="18" charset="0"/>
                <a:cs typeface="Times New Roman" pitchFamily="18" charset="0"/>
              </a:rPr>
              <a:t>ile </a:t>
            </a:r>
            <a:r>
              <a:rPr lang="tr-TR" altLang="tr-TR" sz="2000" b="1" u="sng" dirty="0">
                <a:solidFill>
                  <a:srgbClr val="FF0000"/>
                </a:solidFill>
                <a:latin typeface="Times New Roman" pitchFamily="18" charset="0"/>
                <a:cs typeface="Times New Roman" pitchFamily="18" charset="0"/>
              </a:rPr>
              <a:t>bunlarla ilgili diğer hesaplarda yer alan </a:t>
            </a:r>
            <a:r>
              <a:rPr lang="tr-TR" altLang="tr-TR" sz="2000" b="1" u="sng" dirty="0" smtClean="0">
                <a:solidFill>
                  <a:srgbClr val="FF0000"/>
                </a:solidFill>
                <a:latin typeface="Times New Roman" pitchFamily="18" charset="0"/>
                <a:cs typeface="Times New Roman" pitchFamily="18" charset="0"/>
              </a:rPr>
              <a:t>işlemlerini,</a:t>
            </a:r>
            <a:r>
              <a:rPr lang="tr-TR" sz="2000" dirty="0" smtClean="0">
                <a:solidFill>
                  <a:prstClr val="black"/>
                </a:solidFill>
                <a:latin typeface="Times New Roman" pitchFamily="18" charset="0"/>
                <a:cs typeface="Times New Roman" pitchFamily="18" charset="0"/>
              </a:rPr>
              <a:t> Kanunun </a:t>
            </a:r>
            <a:r>
              <a:rPr lang="tr-TR" sz="2000" dirty="0">
                <a:solidFill>
                  <a:prstClr val="black"/>
                </a:solidFill>
                <a:latin typeface="Times New Roman" pitchFamily="18" charset="0"/>
                <a:cs typeface="Times New Roman" pitchFamily="18" charset="0"/>
              </a:rPr>
              <a:t>yayımlandığı tarihi izleyen </a:t>
            </a:r>
            <a:r>
              <a:rPr lang="tr-TR" sz="2000" u="sng" dirty="0">
                <a:solidFill>
                  <a:prstClr val="black"/>
                </a:solidFill>
                <a:latin typeface="Times New Roman" pitchFamily="18" charset="0"/>
                <a:cs typeface="Times New Roman" pitchFamily="18" charset="0"/>
              </a:rPr>
              <a:t>üçüncü ayın sonu olan </a:t>
            </a:r>
            <a:r>
              <a:rPr lang="tr-TR" sz="2000" u="sng" dirty="0" smtClean="0">
                <a:solidFill>
                  <a:srgbClr val="FF0000"/>
                </a:solidFill>
                <a:latin typeface="Times New Roman" pitchFamily="18" charset="0"/>
                <a:cs typeface="Times New Roman" pitchFamily="18" charset="0"/>
              </a:rPr>
              <a:t>31 Ağustos 2018 </a:t>
            </a:r>
            <a:r>
              <a:rPr lang="tr-TR" sz="2000" dirty="0">
                <a:solidFill>
                  <a:prstClr val="black"/>
                </a:solidFill>
                <a:latin typeface="Times New Roman" pitchFamily="18" charset="0"/>
                <a:cs typeface="Times New Roman" pitchFamily="18" charset="0"/>
              </a:rPr>
              <a:t>tarihine kadar vergi dairelerine beyan etmek suretiyle kayıtlarını düzeltebilmelerine imkân sağlanmaktadır. </a:t>
            </a:r>
          </a:p>
          <a:p>
            <a:endParaRPr lang="tr-TR" dirty="0">
              <a:solidFill>
                <a:prstClr val="black"/>
              </a:solidFill>
            </a:endParaRPr>
          </a:p>
        </p:txBody>
      </p:sp>
    </p:spTree>
    <p:extLst>
      <p:ext uri="{BB962C8B-B14F-4D97-AF65-F5344CB8AC3E}">
        <p14:creationId xmlns:p14="http://schemas.microsoft.com/office/powerpoint/2010/main" val="38645261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Dikdörtgen 3"/>
          <p:cNvSpPr>
            <a:spLocks noChangeArrowheads="1"/>
          </p:cNvSpPr>
          <p:nvPr/>
        </p:nvSpPr>
        <p:spPr bwMode="auto">
          <a:xfrm>
            <a:off x="323528" y="620688"/>
            <a:ext cx="792088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defRPr/>
            </a:pPr>
            <a:r>
              <a:rPr lang="tr-TR" altLang="tr-TR" sz="2000" kern="0" dirty="0" smtClean="0">
                <a:solidFill>
                  <a:prstClr val="black"/>
                </a:solidFill>
                <a:cs typeface="Times New Roman" pitchFamily="18" charset="0"/>
              </a:rPr>
              <a:t>	Bu </a:t>
            </a:r>
            <a:r>
              <a:rPr lang="tr-TR" altLang="tr-TR" sz="2000" kern="0" dirty="0">
                <a:solidFill>
                  <a:prstClr val="black"/>
                </a:solidFill>
                <a:cs typeface="Times New Roman" pitchFamily="18" charset="0"/>
              </a:rPr>
              <a:t>hüküm çerçevesinde; </a:t>
            </a:r>
            <a:r>
              <a:rPr lang="tr-TR" altLang="tr-TR" sz="2000" u="sng" kern="0" dirty="0">
                <a:solidFill>
                  <a:prstClr val="black"/>
                </a:solidFill>
                <a:cs typeface="Times New Roman" pitchFamily="18" charset="0"/>
              </a:rPr>
              <a:t>Bilanço esasına göre defter tutan kurumlar vergisi mükellefleri</a:t>
            </a:r>
            <a:r>
              <a:rPr lang="tr-TR" altLang="tr-TR" sz="2000" kern="0" dirty="0">
                <a:solidFill>
                  <a:prstClr val="black"/>
                </a:solidFill>
                <a:cs typeface="Times New Roman" pitchFamily="18" charset="0"/>
              </a:rPr>
              <a:t>, </a:t>
            </a:r>
            <a:r>
              <a:rPr lang="tr-TR" altLang="tr-TR" sz="2000" kern="0" dirty="0" smtClean="0">
                <a:solidFill>
                  <a:srgbClr val="FF0000"/>
                </a:solidFill>
                <a:cs typeface="Times New Roman" pitchFamily="18" charset="0"/>
              </a:rPr>
              <a:t>31/12/2017</a:t>
            </a:r>
            <a:r>
              <a:rPr lang="tr-TR" altLang="tr-TR" sz="2000" kern="0" dirty="0" smtClean="0">
                <a:solidFill>
                  <a:prstClr val="black"/>
                </a:solidFill>
                <a:cs typeface="Times New Roman" pitchFamily="18" charset="0"/>
              </a:rPr>
              <a:t> </a:t>
            </a:r>
            <a:r>
              <a:rPr lang="tr-TR" altLang="tr-TR" sz="2000" kern="0" dirty="0">
                <a:solidFill>
                  <a:prstClr val="black"/>
                </a:solidFill>
                <a:cs typeface="Times New Roman" pitchFamily="18" charset="0"/>
              </a:rPr>
              <a:t>tarihi itibarıyla düzenledikleri bilançolarında görülmekle birlikte işletmelerinde bulunmayan ,</a:t>
            </a:r>
          </a:p>
          <a:p>
            <a:pPr marL="342900" indent="-342900" algn="just">
              <a:buFont typeface="Wingdings" pitchFamily="2" charset="2"/>
              <a:buChar char="v"/>
              <a:defRPr/>
            </a:pPr>
            <a:endParaRPr lang="tr-TR" altLang="tr-TR" sz="2000" kern="0" dirty="0">
              <a:solidFill>
                <a:prstClr val="black"/>
              </a:solidFill>
              <a:cs typeface="Times New Roman" pitchFamily="18" charset="0"/>
            </a:endParaRPr>
          </a:p>
          <a:p>
            <a:pPr algn="just">
              <a:buClr>
                <a:srgbClr val="C00000"/>
              </a:buClr>
              <a:defRPr/>
            </a:pPr>
            <a:r>
              <a:rPr lang="tr-TR" altLang="tr-TR" sz="2000" kern="0" dirty="0" smtClean="0">
                <a:solidFill>
                  <a:prstClr val="black"/>
                </a:solidFill>
                <a:cs typeface="Times New Roman" pitchFamily="18" charset="0"/>
              </a:rPr>
              <a:t>	-Kasa </a:t>
            </a:r>
            <a:r>
              <a:rPr lang="tr-TR" altLang="tr-TR" sz="2000" kern="0" dirty="0">
                <a:solidFill>
                  <a:prstClr val="black"/>
                </a:solidFill>
                <a:cs typeface="Times New Roman" pitchFamily="18" charset="0"/>
              </a:rPr>
              <a:t>mevcutlarını, </a:t>
            </a:r>
          </a:p>
          <a:p>
            <a:pPr marL="342900" indent="-342900" algn="just">
              <a:buClr>
                <a:srgbClr val="C00000"/>
              </a:buClr>
              <a:buFont typeface="Wingdings" pitchFamily="2" charset="2"/>
              <a:buChar char="v"/>
              <a:defRPr/>
            </a:pPr>
            <a:endParaRPr lang="tr-TR" altLang="tr-TR" sz="2000" kern="0" dirty="0">
              <a:solidFill>
                <a:prstClr val="black"/>
              </a:solidFill>
              <a:cs typeface="Times New Roman" pitchFamily="18" charset="0"/>
            </a:endParaRPr>
          </a:p>
          <a:p>
            <a:pPr algn="just">
              <a:buClr>
                <a:srgbClr val="C00000"/>
              </a:buClr>
              <a:defRPr/>
            </a:pPr>
            <a:r>
              <a:rPr lang="tr-TR" altLang="tr-TR" sz="2000" kern="0" dirty="0">
                <a:solidFill>
                  <a:prstClr val="black"/>
                </a:solidFill>
                <a:cs typeface="Times New Roman" pitchFamily="18" charset="0"/>
              </a:rPr>
              <a:t>	</a:t>
            </a:r>
            <a:r>
              <a:rPr lang="tr-TR" altLang="tr-TR" sz="2000" kern="0" dirty="0" smtClean="0">
                <a:solidFill>
                  <a:prstClr val="black"/>
                </a:solidFill>
                <a:cs typeface="Times New Roman" pitchFamily="18" charset="0"/>
              </a:rPr>
              <a:t>-</a:t>
            </a:r>
            <a:r>
              <a:rPr lang="tr-TR" altLang="tr-TR" sz="2000" u="sng" kern="0" dirty="0" smtClean="0">
                <a:solidFill>
                  <a:prstClr val="black"/>
                </a:solidFill>
                <a:cs typeface="Times New Roman" pitchFamily="18" charset="0"/>
              </a:rPr>
              <a:t>İşletmenin </a:t>
            </a:r>
            <a:r>
              <a:rPr lang="tr-TR" altLang="tr-TR" sz="2000" u="sng" kern="0" dirty="0">
                <a:solidFill>
                  <a:prstClr val="black"/>
                </a:solidFill>
                <a:cs typeface="Times New Roman" pitchFamily="18" charset="0"/>
              </a:rPr>
              <a:t>esas faaliyet konusu dışındaki işlemleri</a:t>
            </a:r>
            <a:r>
              <a:rPr lang="tr-TR" altLang="tr-TR" sz="2000" kern="0" dirty="0">
                <a:solidFill>
                  <a:prstClr val="black"/>
                </a:solidFill>
                <a:cs typeface="Times New Roman" pitchFamily="18" charset="0"/>
              </a:rPr>
              <a:t> dolayısıyla (ödünç verme ve benzer nedenlerle ortaya çıkan) ortaklarından alacaklı bulunduğu tutarlar ile ortaklara borçlu bulunduğu tutarlar arasındaki </a:t>
            </a:r>
            <a:r>
              <a:rPr lang="tr-TR" altLang="tr-TR" sz="2000" b="1" kern="0" dirty="0">
                <a:solidFill>
                  <a:srgbClr val="FF0000"/>
                </a:solidFill>
                <a:cs typeface="Times New Roman" pitchFamily="18" charset="0"/>
              </a:rPr>
              <a:t>net alacak </a:t>
            </a:r>
            <a:r>
              <a:rPr lang="tr-TR" altLang="tr-TR" sz="2000" b="1" kern="0" dirty="0" smtClean="0">
                <a:solidFill>
                  <a:srgbClr val="FF0000"/>
                </a:solidFill>
                <a:cs typeface="Times New Roman" pitchFamily="18" charset="0"/>
              </a:rPr>
              <a:t>tutarlarını,</a:t>
            </a:r>
          </a:p>
          <a:p>
            <a:pPr algn="just">
              <a:buClr>
                <a:srgbClr val="C00000"/>
              </a:buClr>
              <a:defRPr/>
            </a:pPr>
            <a:r>
              <a:rPr lang="tr-TR" altLang="tr-TR" sz="2000" kern="0" dirty="0">
                <a:solidFill>
                  <a:prstClr val="black"/>
                </a:solidFill>
                <a:cs typeface="Times New Roman" pitchFamily="18" charset="0"/>
              </a:rPr>
              <a:t>	</a:t>
            </a:r>
            <a:r>
              <a:rPr lang="tr-TR" altLang="tr-TR" sz="2000" kern="0" dirty="0" smtClean="0">
                <a:solidFill>
                  <a:prstClr val="black"/>
                </a:solidFill>
                <a:cs typeface="Times New Roman" pitchFamily="18" charset="0"/>
              </a:rPr>
              <a:t>-</a:t>
            </a:r>
            <a:r>
              <a:rPr lang="tr-TR" altLang="tr-TR" sz="2000" u="sng" kern="0" dirty="0" smtClean="0">
                <a:solidFill>
                  <a:prstClr val="black"/>
                </a:solidFill>
                <a:cs typeface="Times New Roman" pitchFamily="18" charset="0"/>
              </a:rPr>
              <a:t>Bunlarla </a:t>
            </a:r>
            <a:r>
              <a:rPr lang="tr-TR" altLang="tr-TR" sz="2000" u="sng" kern="0" dirty="0">
                <a:solidFill>
                  <a:prstClr val="black"/>
                </a:solidFill>
                <a:cs typeface="Times New Roman" pitchFamily="18" charset="0"/>
              </a:rPr>
              <a:t>ilgili diğer hesaplarda yer alan işlemlerini</a:t>
            </a:r>
            <a:r>
              <a:rPr lang="tr-TR" altLang="tr-TR" sz="2000" kern="0" dirty="0" smtClean="0">
                <a:solidFill>
                  <a:prstClr val="black"/>
                </a:solidFill>
                <a:cs typeface="Times New Roman" pitchFamily="18" charset="0"/>
              </a:rPr>
              <a:t>, </a:t>
            </a:r>
            <a:r>
              <a:rPr lang="tr-TR" altLang="tr-TR" sz="1800" kern="0" dirty="0" smtClean="0">
                <a:solidFill>
                  <a:srgbClr val="FF0000"/>
                </a:solidFill>
                <a:cs typeface="Times New Roman" pitchFamily="18" charset="0"/>
              </a:rPr>
              <a:t>(</a:t>
            </a:r>
            <a:r>
              <a:rPr lang="tr-TR" sz="1800" dirty="0">
                <a:solidFill>
                  <a:srgbClr val="FF0000"/>
                </a:solidFill>
              </a:rPr>
              <a:t>Düzeltme uygulamasında, kasa mevcutları ile ortaklardan net alacak tutarlarıyla ilgili olmakla beraber başka hesaplarda takip edilen tutarların da dikkate alınması mümkündür</a:t>
            </a:r>
            <a:r>
              <a:rPr lang="tr-TR" sz="1800" dirty="0" smtClean="0">
                <a:solidFill>
                  <a:srgbClr val="FF0000"/>
                </a:solidFill>
              </a:rPr>
              <a:t>.)</a:t>
            </a:r>
            <a:endParaRPr lang="tr-TR" altLang="tr-TR" sz="1800" kern="0" dirty="0">
              <a:solidFill>
                <a:srgbClr val="FF0000"/>
              </a:solidFill>
              <a:cs typeface="Times New Roman" pitchFamily="18" charset="0"/>
            </a:endParaRPr>
          </a:p>
          <a:p>
            <a:pPr algn="just">
              <a:buClr>
                <a:srgbClr val="C00000"/>
              </a:buClr>
              <a:defRPr/>
            </a:pPr>
            <a:endParaRPr lang="tr-TR" altLang="tr-TR" sz="2000" kern="0" dirty="0">
              <a:solidFill>
                <a:prstClr val="black"/>
              </a:solidFill>
              <a:cs typeface="Times New Roman" pitchFamily="18" charset="0"/>
            </a:endParaRPr>
          </a:p>
          <a:p>
            <a:pPr algn="just">
              <a:defRPr/>
            </a:pPr>
            <a:r>
              <a:rPr lang="tr-TR" altLang="tr-TR" sz="2000" kern="0" dirty="0" smtClean="0">
                <a:solidFill>
                  <a:prstClr val="black"/>
                </a:solidFill>
                <a:cs typeface="Times New Roman" pitchFamily="18" charset="0"/>
              </a:rPr>
              <a:t>	7143 sayılı </a:t>
            </a:r>
            <a:r>
              <a:rPr lang="tr-TR" altLang="tr-TR" sz="2000" kern="0" dirty="0">
                <a:solidFill>
                  <a:prstClr val="black"/>
                </a:solidFill>
                <a:cs typeface="Times New Roman" pitchFamily="18" charset="0"/>
              </a:rPr>
              <a:t>Kanunun yayımlandığı tarihi izleyen </a:t>
            </a:r>
            <a:r>
              <a:rPr lang="tr-TR" altLang="tr-TR" sz="2000" b="1" kern="0" dirty="0">
                <a:solidFill>
                  <a:srgbClr val="FF0000"/>
                </a:solidFill>
                <a:cs typeface="Times New Roman" pitchFamily="18" charset="0"/>
              </a:rPr>
              <a:t>üçüncü ayın</a:t>
            </a:r>
            <a:r>
              <a:rPr lang="tr-TR" altLang="tr-TR" sz="2000" kern="0" dirty="0">
                <a:solidFill>
                  <a:srgbClr val="FF0000"/>
                </a:solidFill>
                <a:cs typeface="Times New Roman" pitchFamily="18" charset="0"/>
              </a:rPr>
              <a:t> </a:t>
            </a:r>
            <a:r>
              <a:rPr lang="tr-TR" altLang="tr-TR" sz="2000" kern="0" dirty="0">
                <a:solidFill>
                  <a:prstClr val="black"/>
                </a:solidFill>
                <a:cs typeface="Times New Roman" pitchFamily="18" charset="0"/>
              </a:rPr>
              <a:t>son günü olan  </a:t>
            </a:r>
            <a:r>
              <a:rPr lang="tr-TR" altLang="tr-TR" sz="2000" b="1" kern="0" dirty="0" smtClean="0">
                <a:solidFill>
                  <a:srgbClr val="FF0000"/>
                </a:solidFill>
                <a:cs typeface="Times New Roman" pitchFamily="18" charset="0"/>
              </a:rPr>
              <a:t>31 Ağustos 2018</a:t>
            </a:r>
            <a:r>
              <a:rPr lang="tr-TR" altLang="tr-TR" sz="2000" b="1" kern="0" dirty="0" smtClean="0">
                <a:solidFill>
                  <a:prstClr val="black"/>
                </a:solidFill>
                <a:cs typeface="Times New Roman" pitchFamily="18" charset="0"/>
              </a:rPr>
              <a:t> </a:t>
            </a:r>
            <a:r>
              <a:rPr lang="tr-TR" altLang="tr-TR" sz="2000" kern="0" dirty="0">
                <a:solidFill>
                  <a:prstClr val="black"/>
                </a:solidFill>
                <a:cs typeface="Times New Roman" pitchFamily="18" charset="0"/>
              </a:rPr>
              <a:t>tarihine (bu tarih dahil) kadar vergi dairelerine beyan etmek suretiyle kayıtlarını düzeltebileceklerdir. </a:t>
            </a:r>
          </a:p>
        </p:txBody>
      </p:sp>
    </p:spTree>
    <p:extLst>
      <p:ext uri="{BB962C8B-B14F-4D97-AF65-F5344CB8AC3E}">
        <p14:creationId xmlns:p14="http://schemas.microsoft.com/office/powerpoint/2010/main" val="308487548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9552" y="836712"/>
            <a:ext cx="7488832" cy="4462760"/>
          </a:xfrm>
          <a:prstGeom prst="rect">
            <a:avLst/>
          </a:prstGeom>
          <a:solidFill>
            <a:schemeClr val="bg1"/>
          </a:solidFill>
        </p:spPr>
        <p:txBody>
          <a:bodyPr wrap="square">
            <a:spAutoFit/>
          </a:bodyPr>
          <a:lstStyle/>
          <a:p>
            <a:pPr algn="ctr">
              <a:buClr>
                <a:srgbClr val="FF0000"/>
              </a:buClr>
              <a:defRPr/>
            </a:pPr>
            <a:r>
              <a:rPr lang="tr-TR" altLang="tr-TR" sz="2000" b="1" kern="0" dirty="0" smtClean="0">
                <a:solidFill>
                  <a:srgbClr val="FF0000"/>
                </a:solidFill>
                <a:latin typeface="Times New Roman" pitchFamily="18" charset="0"/>
                <a:cs typeface="Times New Roman" pitchFamily="18" charset="0"/>
              </a:rPr>
              <a:t>Bu </a:t>
            </a:r>
            <a:r>
              <a:rPr lang="tr-TR" altLang="tr-TR" sz="2000" b="1" kern="0" dirty="0">
                <a:solidFill>
                  <a:srgbClr val="FF0000"/>
                </a:solidFill>
                <a:latin typeface="Times New Roman" pitchFamily="18" charset="0"/>
                <a:cs typeface="Times New Roman" pitchFamily="18" charset="0"/>
              </a:rPr>
              <a:t>uygulamadan yararlanan mükellefler;</a:t>
            </a:r>
          </a:p>
          <a:p>
            <a:pPr marL="171450" indent="-171450" algn="just">
              <a:buClr>
                <a:srgbClr val="FF0000"/>
              </a:buClr>
              <a:buFont typeface="Wingdings" pitchFamily="2" charset="2"/>
              <a:buChar char="ü"/>
              <a:defRPr/>
            </a:pPr>
            <a:endParaRPr lang="tr-TR" altLang="tr-TR" sz="2400" kern="0" dirty="0">
              <a:solidFill>
                <a:srgbClr val="000000"/>
              </a:solidFill>
              <a:latin typeface="Times New Roman" pitchFamily="18" charset="0"/>
              <a:cs typeface="Times New Roman" pitchFamily="18" charset="0"/>
            </a:endParaRPr>
          </a:p>
          <a:p>
            <a:pPr algn="just">
              <a:buClr>
                <a:srgbClr val="FF0000"/>
              </a:buClr>
              <a:defRPr/>
            </a:pPr>
            <a:r>
              <a:rPr lang="tr-TR" altLang="tr-TR" sz="2000" kern="0" dirty="0" smtClean="0">
                <a:solidFill>
                  <a:srgbClr val="000000"/>
                </a:solidFill>
                <a:latin typeface="Times New Roman" pitchFamily="18" charset="0"/>
                <a:cs typeface="Times New Roman" pitchFamily="18" charset="0"/>
              </a:rPr>
              <a:t>	Bilançolarında </a:t>
            </a:r>
            <a:r>
              <a:rPr lang="tr-TR" altLang="tr-TR" sz="2000" kern="0" dirty="0">
                <a:solidFill>
                  <a:srgbClr val="000000"/>
                </a:solidFill>
                <a:latin typeface="Times New Roman" pitchFamily="18" charset="0"/>
                <a:cs typeface="Times New Roman" pitchFamily="18" charset="0"/>
              </a:rPr>
              <a:t>görülmekle birlikte işletmelerinde bulunmayan kasa mevcutları ve ortaklardan alacaklar tutarları ile bunlarla ilgili diğer işlemlerini düzeltmek </a:t>
            </a:r>
            <a:r>
              <a:rPr lang="tr-TR" altLang="tr-TR" sz="2000" kern="0" dirty="0" smtClean="0">
                <a:solidFill>
                  <a:srgbClr val="000000"/>
                </a:solidFill>
                <a:latin typeface="Times New Roman" pitchFamily="18" charset="0"/>
                <a:cs typeface="Times New Roman" pitchFamily="18" charset="0"/>
              </a:rPr>
              <a:t>için, </a:t>
            </a:r>
            <a:r>
              <a:rPr lang="tr-TR" altLang="tr-TR" sz="2000" kern="0" dirty="0">
                <a:solidFill>
                  <a:srgbClr val="000000"/>
                </a:solidFill>
                <a:latin typeface="Times New Roman" pitchFamily="18" charset="0"/>
                <a:cs typeface="Times New Roman" pitchFamily="18" charset="0"/>
              </a:rPr>
              <a:t>beyan edilen tutarlar üzerinden </a:t>
            </a:r>
            <a:r>
              <a:rPr lang="tr-TR" altLang="tr-TR" sz="2000" kern="0" dirty="0">
                <a:solidFill>
                  <a:srgbClr val="FF0000"/>
                </a:solidFill>
                <a:latin typeface="Times New Roman" pitchFamily="18" charset="0"/>
                <a:cs typeface="Times New Roman" pitchFamily="18" charset="0"/>
              </a:rPr>
              <a:t>% 3 oranında vergi</a:t>
            </a:r>
            <a:r>
              <a:rPr lang="tr-TR" altLang="tr-TR" sz="2000" kern="0" dirty="0">
                <a:solidFill>
                  <a:srgbClr val="000000"/>
                </a:solidFill>
                <a:latin typeface="Times New Roman" pitchFamily="18" charset="0"/>
                <a:cs typeface="Times New Roman" pitchFamily="18" charset="0"/>
              </a:rPr>
              <a:t> hesaplayacak ve hesaplanan vergiyi </a:t>
            </a:r>
            <a:r>
              <a:rPr lang="tr-TR" altLang="tr-TR" sz="2000" b="1" kern="0" dirty="0">
                <a:solidFill>
                  <a:srgbClr val="FF0000"/>
                </a:solidFill>
                <a:latin typeface="Times New Roman" pitchFamily="18" charset="0"/>
                <a:cs typeface="Times New Roman" pitchFamily="18" charset="0"/>
              </a:rPr>
              <a:t>beyanname verme süresi içinde</a:t>
            </a:r>
            <a:r>
              <a:rPr lang="tr-TR" altLang="tr-TR" sz="2000" kern="0" dirty="0">
                <a:solidFill>
                  <a:srgbClr val="FF0000"/>
                </a:solidFill>
                <a:latin typeface="Times New Roman" pitchFamily="18" charset="0"/>
                <a:cs typeface="Times New Roman" pitchFamily="18" charset="0"/>
              </a:rPr>
              <a:t> </a:t>
            </a:r>
            <a:r>
              <a:rPr lang="tr-TR" altLang="tr-TR" sz="2000" kern="0" dirty="0">
                <a:solidFill>
                  <a:srgbClr val="000000"/>
                </a:solidFill>
                <a:latin typeface="Times New Roman" pitchFamily="18" charset="0"/>
                <a:cs typeface="Times New Roman" pitchFamily="18" charset="0"/>
              </a:rPr>
              <a:t>ödeyeceklerdir.</a:t>
            </a:r>
          </a:p>
          <a:p>
            <a:pPr marL="171450" indent="-171450" algn="just">
              <a:buClr>
                <a:srgbClr val="FF0000"/>
              </a:buClr>
              <a:buFont typeface="Wingdings" pitchFamily="2" charset="2"/>
              <a:buChar char="ü"/>
              <a:defRPr/>
            </a:pPr>
            <a:endParaRPr lang="tr-TR" altLang="tr-TR" sz="2000" kern="0" dirty="0">
              <a:solidFill>
                <a:srgbClr val="000000"/>
              </a:solidFill>
              <a:latin typeface="Times New Roman" pitchFamily="18" charset="0"/>
              <a:cs typeface="Times New Roman" pitchFamily="18" charset="0"/>
            </a:endParaRPr>
          </a:p>
          <a:p>
            <a:pPr algn="just">
              <a:buClr>
                <a:srgbClr val="FF0000"/>
              </a:buClr>
              <a:defRPr/>
            </a:pPr>
            <a:r>
              <a:rPr lang="tr-TR" sz="2000" kern="0" dirty="0" smtClean="0">
                <a:solidFill>
                  <a:srgbClr val="FF0000"/>
                </a:solidFill>
                <a:latin typeface="Times New Roman" pitchFamily="18" charset="0"/>
                <a:cs typeface="Times New Roman" pitchFamily="18" charset="0"/>
              </a:rPr>
              <a:t>	‘Bunlarla ilgili diğer işlemler’</a:t>
            </a:r>
            <a:r>
              <a:rPr lang="tr-TR" sz="2000" dirty="0" smtClean="0">
                <a:solidFill>
                  <a:prstClr val="black"/>
                </a:solidFill>
                <a:latin typeface="Times New Roman" pitchFamily="18" charset="0"/>
                <a:cs typeface="Times New Roman" pitchFamily="18" charset="0"/>
              </a:rPr>
              <a:t> ifadesi ile ‘131</a:t>
            </a:r>
            <a:r>
              <a:rPr lang="tr-TR" sz="2000" dirty="0">
                <a:solidFill>
                  <a:prstClr val="black"/>
                </a:solidFill>
                <a:latin typeface="Times New Roman" pitchFamily="18" charset="0"/>
                <a:cs typeface="Times New Roman" pitchFamily="18" charset="0"/>
              </a:rPr>
              <a:t>, </a:t>
            </a:r>
            <a:r>
              <a:rPr lang="tr-TR" sz="2000" dirty="0" smtClean="0">
                <a:solidFill>
                  <a:prstClr val="black"/>
                </a:solidFill>
                <a:latin typeface="Times New Roman" pitchFamily="18" charset="0"/>
                <a:cs typeface="Times New Roman" pitchFamily="18" charset="0"/>
              </a:rPr>
              <a:t>231 </a:t>
            </a:r>
            <a:r>
              <a:rPr lang="tr-TR" sz="2000" dirty="0">
                <a:solidFill>
                  <a:prstClr val="black"/>
                </a:solidFill>
                <a:latin typeface="Times New Roman" pitchFamily="18" charset="0"/>
                <a:cs typeface="Times New Roman" pitchFamily="18" charset="0"/>
              </a:rPr>
              <a:t>Ortaklardan </a:t>
            </a:r>
            <a:r>
              <a:rPr lang="tr-TR" sz="2000" dirty="0" smtClean="0">
                <a:solidFill>
                  <a:prstClr val="black"/>
                </a:solidFill>
                <a:latin typeface="Times New Roman" pitchFamily="18" charset="0"/>
                <a:cs typeface="Times New Roman" pitchFamily="18" charset="0"/>
              </a:rPr>
              <a:t>Alacaklar’ </a:t>
            </a:r>
            <a:r>
              <a:rPr lang="tr-TR" sz="2000" dirty="0">
                <a:solidFill>
                  <a:prstClr val="black"/>
                </a:solidFill>
                <a:latin typeface="Times New Roman" pitchFamily="18" charset="0"/>
                <a:cs typeface="Times New Roman" pitchFamily="18" charset="0"/>
              </a:rPr>
              <a:t>hesabında yer alması gerekirken, </a:t>
            </a:r>
            <a:r>
              <a:rPr lang="tr-TR" sz="2000" dirty="0" smtClean="0">
                <a:solidFill>
                  <a:prstClr val="black"/>
                </a:solidFill>
                <a:latin typeface="Times New Roman" pitchFamily="18" charset="0"/>
                <a:cs typeface="Times New Roman" pitchFamily="18" charset="0"/>
              </a:rPr>
              <a:t>çeşitli nedenlerle ‘101</a:t>
            </a:r>
            <a:r>
              <a:rPr lang="tr-TR" sz="2000" dirty="0">
                <a:solidFill>
                  <a:prstClr val="black"/>
                </a:solidFill>
                <a:latin typeface="Times New Roman" pitchFamily="18" charset="0"/>
                <a:cs typeface="Times New Roman" pitchFamily="18" charset="0"/>
              </a:rPr>
              <a:t>, 121, 221, 136, 236, </a:t>
            </a:r>
            <a:r>
              <a:rPr lang="tr-TR" sz="2000" dirty="0" smtClean="0">
                <a:solidFill>
                  <a:prstClr val="black"/>
                </a:solidFill>
                <a:latin typeface="Times New Roman" pitchFamily="18" charset="0"/>
                <a:cs typeface="Times New Roman" pitchFamily="18" charset="0"/>
              </a:rPr>
              <a:t>195, 340 </a:t>
            </a:r>
            <a:r>
              <a:rPr lang="tr-TR" sz="2000" dirty="0">
                <a:solidFill>
                  <a:prstClr val="black"/>
                </a:solidFill>
                <a:latin typeface="Times New Roman" pitchFamily="18" charset="0"/>
                <a:cs typeface="Times New Roman" pitchFamily="18" charset="0"/>
              </a:rPr>
              <a:t>vb</a:t>
            </a:r>
            <a:r>
              <a:rPr lang="tr-TR" sz="2000" dirty="0" smtClean="0">
                <a:solidFill>
                  <a:prstClr val="black"/>
                </a:solidFill>
                <a:latin typeface="Times New Roman" pitchFamily="18" charset="0"/>
                <a:cs typeface="Times New Roman" pitchFamily="18" charset="0"/>
              </a:rPr>
              <a:t>.’ hesaplara </a:t>
            </a:r>
            <a:r>
              <a:rPr lang="tr-TR" sz="2000" dirty="0">
                <a:solidFill>
                  <a:prstClr val="black"/>
                </a:solidFill>
                <a:latin typeface="Times New Roman" pitchFamily="18" charset="0"/>
                <a:cs typeface="Times New Roman" pitchFamily="18" charset="0"/>
              </a:rPr>
              <a:t>aktarılan tutarlar  kastedilmektedir.</a:t>
            </a:r>
            <a:endParaRPr lang="tr-TR" altLang="tr-TR" sz="2000" kern="0" dirty="0">
              <a:solidFill>
                <a:prstClr val="black"/>
              </a:solidFill>
              <a:latin typeface="Times New Roman" pitchFamily="18" charset="0"/>
              <a:cs typeface="Times New Roman" pitchFamily="18" charset="0"/>
            </a:endParaRPr>
          </a:p>
          <a:p>
            <a:pPr marL="171450" indent="-171450" algn="just">
              <a:buClr>
                <a:srgbClr val="FF0000"/>
              </a:buClr>
              <a:buFont typeface="Wingdings" pitchFamily="2" charset="2"/>
              <a:buChar char="ü"/>
              <a:defRPr/>
            </a:pPr>
            <a:endParaRPr lang="tr-TR" altLang="tr-TR" sz="2000" kern="0" dirty="0">
              <a:solidFill>
                <a:srgbClr val="000000"/>
              </a:solidFill>
              <a:latin typeface="Times New Roman" pitchFamily="18" charset="0"/>
              <a:cs typeface="Times New Roman" pitchFamily="18" charset="0"/>
            </a:endParaRPr>
          </a:p>
          <a:p>
            <a:pPr algn="just">
              <a:buClr>
                <a:srgbClr val="FF0000"/>
              </a:buClr>
              <a:defRPr/>
            </a:pPr>
            <a:r>
              <a:rPr lang="tr-TR" sz="2000" dirty="0">
                <a:solidFill>
                  <a:prstClr val="black"/>
                </a:solidFill>
                <a:latin typeface="Times New Roman" pitchFamily="18" charset="0"/>
                <a:cs typeface="Times New Roman" pitchFamily="18" charset="0"/>
              </a:rPr>
              <a:t>	</a:t>
            </a:r>
            <a:endParaRPr lang="tr-TR" sz="2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9990964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Dikdörtgen 3"/>
          <p:cNvSpPr>
            <a:spLocks noChangeArrowheads="1"/>
          </p:cNvSpPr>
          <p:nvPr/>
        </p:nvSpPr>
        <p:spPr bwMode="auto">
          <a:xfrm>
            <a:off x="683568" y="692697"/>
            <a:ext cx="7488832"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defRPr/>
            </a:pPr>
            <a:r>
              <a:rPr lang="tr-TR" altLang="tr-TR" b="1" kern="0" dirty="0" smtClean="0">
                <a:solidFill>
                  <a:srgbClr val="FF0000"/>
                </a:solidFill>
                <a:cs typeface="Times New Roman" pitchFamily="18" charset="0"/>
              </a:rPr>
              <a:t>Hesaplamalarda Esas Alınacak Bilanço </a:t>
            </a:r>
          </a:p>
          <a:p>
            <a:pPr algn="just">
              <a:defRPr/>
            </a:pPr>
            <a:endParaRPr lang="tr-TR" altLang="tr-TR" kern="0" dirty="0">
              <a:solidFill>
                <a:prstClr val="black"/>
              </a:solidFill>
              <a:cs typeface="Times New Roman" pitchFamily="18" charset="0"/>
            </a:endParaRPr>
          </a:p>
          <a:p>
            <a:pPr algn="just">
              <a:defRPr/>
            </a:pPr>
            <a:r>
              <a:rPr lang="tr-TR" altLang="tr-TR" kern="0" dirty="0" smtClean="0">
                <a:solidFill>
                  <a:prstClr val="black"/>
                </a:solidFill>
                <a:cs typeface="Times New Roman" pitchFamily="18" charset="0"/>
              </a:rPr>
              <a:t>	</a:t>
            </a:r>
            <a:r>
              <a:rPr lang="tr-TR" altLang="tr-TR" sz="2000" kern="0" dirty="0" smtClean="0">
                <a:solidFill>
                  <a:prstClr val="black"/>
                </a:solidFill>
                <a:cs typeface="Times New Roman" pitchFamily="18" charset="0"/>
              </a:rPr>
              <a:t>Kasa </a:t>
            </a:r>
            <a:r>
              <a:rPr lang="tr-TR" altLang="tr-TR" sz="2000" kern="0" dirty="0">
                <a:solidFill>
                  <a:prstClr val="black"/>
                </a:solidFill>
                <a:cs typeface="Times New Roman" pitchFamily="18" charset="0"/>
              </a:rPr>
              <a:t>ve ortaklardan net alacaklar hesabına ilişkin olarak beyanda bulunacak mükelleflerin, kurumlar vergisi beyannamesi ekinde vermiş oldukları </a:t>
            </a:r>
            <a:r>
              <a:rPr lang="tr-TR" altLang="tr-TR" sz="2000" kern="0" dirty="0" smtClean="0">
                <a:solidFill>
                  <a:prstClr val="black"/>
                </a:solidFill>
                <a:cs typeface="Times New Roman" pitchFamily="18" charset="0"/>
              </a:rPr>
              <a:t>31/12/2017 </a:t>
            </a:r>
            <a:r>
              <a:rPr lang="tr-TR" altLang="tr-TR" sz="2000" kern="0" dirty="0">
                <a:solidFill>
                  <a:prstClr val="black"/>
                </a:solidFill>
                <a:cs typeface="Times New Roman" pitchFamily="18" charset="0"/>
              </a:rPr>
              <a:t>tarihli bilançolarını dikkate almaları gerekmektedir. </a:t>
            </a:r>
          </a:p>
          <a:p>
            <a:pPr marL="342900" indent="-342900" algn="just">
              <a:buFont typeface="Wingdings" pitchFamily="2" charset="2"/>
              <a:buChar char="v"/>
              <a:defRPr/>
            </a:pPr>
            <a:endParaRPr lang="tr-TR" altLang="tr-TR" sz="2000" kern="0" dirty="0">
              <a:solidFill>
                <a:prstClr val="black"/>
              </a:solidFill>
              <a:cs typeface="Times New Roman" pitchFamily="18" charset="0"/>
            </a:endParaRPr>
          </a:p>
          <a:p>
            <a:pPr algn="just">
              <a:defRPr/>
            </a:pPr>
            <a:r>
              <a:rPr lang="tr-TR" altLang="tr-TR" sz="2000" kern="0" dirty="0" smtClean="0">
                <a:solidFill>
                  <a:prstClr val="black"/>
                </a:solidFill>
                <a:cs typeface="Times New Roman" pitchFamily="18" charset="0"/>
              </a:rPr>
              <a:t>	Özel </a:t>
            </a:r>
            <a:r>
              <a:rPr lang="tr-TR" altLang="tr-TR" sz="2000" kern="0" dirty="0">
                <a:solidFill>
                  <a:prstClr val="black"/>
                </a:solidFill>
                <a:cs typeface="Times New Roman" pitchFamily="18" charset="0"/>
              </a:rPr>
              <a:t>hesap dönemi kullanan mükellefler ise </a:t>
            </a:r>
            <a:r>
              <a:rPr lang="tr-TR" altLang="tr-TR" sz="2000" kern="0" dirty="0" smtClean="0">
                <a:solidFill>
                  <a:prstClr val="black"/>
                </a:solidFill>
                <a:cs typeface="Times New Roman" pitchFamily="18" charset="0"/>
              </a:rPr>
              <a:t>2017 </a:t>
            </a:r>
            <a:r>
              <a:rPr lang="tr-TR" altLang="tr-TR" sz="2000" kern="0" dirty="0">
                <a:solidFill>
                  <a:prstClr val="black"/>
                </a:solidFill>
                <a:cs typeface="Times New Roman" pitchFamily="18" charset="0"/>
              </a:rPr>
              <a:t>yılı içerisinde sona eren hesap dönemlerine ilişkin olarak vermiş oldukları kurumlar vergisi beyannamesi ekinde yer alan bilançolarını esas alacaklardır. </a:t>
            </a:r>
          </a:p>
          <a:p>
            <a:pPr marL="342900" indent="-342900" algn="just">
              <a:buFont typeface="Wingdings" pitchFamily="2" charset="2"/>
              <a:buChar char="v"/>
              <a:defRPr/>
            </a:pPr>
            <a:endParaRPr lang="tr-TR" altLang="tr-TR" sz="2000" kern="0" dirty="0">
              <a:solidFill>
                <a:prstClr val="black"/>
              </a:solidFill>
              <a:cs typeface="Times New Roman" pitchFamily="18" charset="0"/>
            </a:endParaRPr>
          </a:p>
          <a:p>
            <a:pPr algn="just">
              <a:defRPr/>
            </a:pPr>
            <a:r>
              <a:rPr lang="tr-TR" altLang="tr-TR" sz="2000" kern="0" dirty="0" smtClean="0">
                <a:solidFill>
                  <a:prstClr val="black"/>
                </a:solidFill>
                <a:cs typeface="Times New Roman" pitchFamily="18" charset="0"/>
              </a:rPr>
              <a:t>	Dolayısıyla</a:t>
            </a:r>
            <a:r>
              <a:rPr lang="tr-TR" altLang="tr-TR" sz="2000" kern="0" dirty="0">
                <a:solidFill>
                  <a:prstClr val="black"/>
                </a:solidFill>
                <a:cs typeface="Times New Roman" pitchFamily="18" charset="0"/>
              </a:rPr>
              <a:t>, mükelleflerin kanuni süresinden sonra verdikleri </a:t>
            </a:r>
            <a:r>
              <a:rPr lang="tr-TR" altLang="tr-TR" sz="2000" kern="0" dirty="0">
                <a:solidFill>
                  <a:srgbClr val="FF0000"/>
                </a:solidFill>
                <a:cs typeface="Times New Roman" pitchFamily="18" charset="0"/>
              </a:rPr>
              <a:t>düzeltme beyannamelerinin ekinde yer alan bilançoları dikkate alınmayacaktır. </a:t>
            </a:r>
          </a:p>
        </p:txBody>
      </p:sp>
    </p:spTree>
    <p:extLst>
      <p:ext uri="{BB962C8B-B14F-4D97-AF65-F5344CB8AC3E}">
        <p14:creationId xmlns:p14="http://schemas.microsoft.com/office/powerpoint/2010/main" val="381627736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692696"/>
            <a:ext cx="8064896" cy="5386090"/>
          </a:xfrm>
          <a:prstGeom prst="rect">
            <a:avLst/>
          </a:prstGeom>
        </p:spPr>
        <p:txBody>
          <a:bodyPr wrap="square">
            <a:spAutoFit/>
          </a:bodyPr>
          <a:lstStyle/>
          <a:p>
            <a:pPr algn="ctr">
              <a:buClr>
                <a:srgbClr val="FF0000"/>
              </a:buClr>
              <a:defRPr/>
            </a:pPr>
            <a:endParaRPr lang="tr-TR" altLang="tr-TR" sz="1400" kern="0" dirty="0">
              <a:solidFill>
                <a:srgbClr val="000000"/>
              </a:solidFill>
              <a:latin typeface="Arial TUR" panose="020B0604020202020204" pitchFamily="34" charset="0"/>
              <a:cs typeface="Arial TUR" panose="020B0604020202020204" pitchFamily="34" charset="0"/>
            </a:endParaRPr>
          </a:p>
          <a:p>
            <a:pPr algn="just">
              <a:buClr>
                <a:srgbClr val="FF0000"/>
              </a:buClr>
              <a:defRPr/>
            </a:pPr>
            <a:r>
              <a:rPr lang="tr-TR" sz="2200" dirty="0" smtClean="0">
                <a:solidFill>
                  <a:prstClr val="black"/>
                </a:solidFill>
                <a:latin typeface="Times New Roman" pitchFamily="18" charset="0"/>
                <a:cs typeface="Times New Roman" pitchFamily="18" charset="0"/>
              </a:rPr>
              <a:t>	31/12/2017 </a:t>
            </a:r>
            <a:r>
              <a:rPr lang="tr-TR" sz="2200" dirty="0">
                <a:solidFill>
                  <a:prstClr val="black"/>
                </a:solidFill>
                <a:latin typeface="Times New Roman" pitchFamily="18" charset="0"/>
                <a:cs typeface="Times New Roman" pitchFamily="18" charset="0"/>
              </a:rPr>
              <a:t>tarihli bilançosunda var olan </a:t>
            </a:r>
            <a:r>
              <a:rPr lang="tr-TR" sz="2200" dirty="0">
                <a:solidFill>
                  <a:srgbClr val="FF0000"/>
                </a:solidFill>
                <a:latin typeface="Times New Roman" pitchFamily="18" charset="0"/>
                <a:cs typeface="Times New Roman" pitchFamily="18" charset="0"/>
              </a:rPr>
              <a:t>kasa mevcudu veya ortaklardan alacaklar </a:t>
            </a:r>
            <a:r>
              <a:rPr lang="tr-TR" sz="2200" dirty="0" smtClean="0">
                <a:solidFill>
                  <a:srgbClr val="FF0000"/>
                </a:solidFill>
                <a:latin typeface="Times New Roman" pitchFamily="18" charset="0"/>
                <a:cs typeface="Times New Roman" pitchFamily="18" charset="0"/>
              </a:rPr>
              <a:t>tutarında, 01.01.2018 </a:t>
            </a:r>
            <a:r>
              <a:rPr lang="tr-TR" sz="2200" dirty="0">
                <a:solidFill>
                  <a:srgbClr val="FF0000"/>
                </a:solidFill>
                <a:latin typeface="Times New Roman" pitchFamily="18" charset="0"/>
                <a:cs typeface="Times New Roman" pitchFamily="18" charset="0"/>
              </a:rPr>
              <a:t>tarihinden beyan tarihine kadar bir azalma olduğu takdirde </a:t>
            </a:r>
            <a:r>
              <a:rPr lang="tr-TR" sz="2200" dirty="0">
                <a:solidFill>
                  <a:prstClr val="black"/>
                </a:solidFill>
                <a:latin typeface="Times New Roman" pitchFamily="18" charset="0"/>
                <a:cs typeface="Times New Roman" pitchFamily="18" charset="0"/>
              </a:rPr>
              <a:t>bu Kanun kapsamında yararlanılabilecek tutar bahse konu hesapların </a:t>
            </a:r>
            <a:r>
              <a:rPr lang="tr-TR" sz="2200" dirty="0" smtClean="0">
                <a:solidFill>
                  <a:prstClr val="black"/>
                </a:solidFill>
                <a:latin typeface="Times New Roman" pitchFamily="18" charset="0"/>
                <a:cs typeface="Times New Roman" pitchFamily="18" charset="0"/>
              </a:rPr>
              <a:t>2018 </a:t>
            </a:r>
            <a:r>
              <a:rPr lang="tr-TR" sz="2200" dirty="0">
                <a:solidFill>
                  <a:prstClr val="black"/>
                </a:solidFill>
                <a:latin typeface="Times New Roman" pitchFamily="18" charset="0"/>
                <a:cs typeface="Times New Roman" pitchFamily="18" charset="0"/>
              </a:rPr>
              <a:t>yılı içinde düştüğü </a:t>
            </a:r>
            <a:r>
              <a:rPr lang="tr-TR" sz="2200" dirty="0" smtClean="0">
                <a:solidFill>
                  <a:srgbClr val="FF0000"/>
                </a:solidFill>
                <a:latin typeface="Times New Roman" pitchFamily="18" charset="0"/>
                <a:cs typeface="Times New Roman" pitchFamily="18" charset="0"/>
              </a:rPr>
              <a:t>en düşük bakiye </a:t>
            </a:r>
            <a:r>
              <a:rPr lang="tr-TR" sz="2200" dirty="0" smtClean="0">
                <a:solidFill>
                  <a:prstClr val="black"/>
                </a:solidFill>
                <a:latin typeface="Times New Roman" pitchFamily="18" charset="0"/>
                <a:cs typeface="Times New Roman" pitchFamily="18" charset="0"/>
              </a:rPr>
              <a:t>esas </a:t>
            </a:r>
            <a:r>
              <a:rPr lang="tr-TR" sz="2200" dirty="0">
                <a:solidFill>
                  <a:prstClr val="black"/>
                </a:solidFill>
                <a:latin typeface="Times New Roman" pitchFamily="18" charset="0"/>
                <a:cs typeface="Times New Roman" pitchFamily="18" charset="0"/>
              </a:rPr>
              <a:t>alınmak suretiyle belirlenecektir.</a:t>
            </a:r>
          </a:p>
          <a:p>
            <a:pPr algn="just">
              <a:buClr>
                <a:srgbClr val="FF0000"/>
              </a:buClr>
              <a:defRPr/>
            </a:pPr>
            <a:endParaRPr lang="tr-TR" sz="2200" dirty="0">
              <a:solidFill>
                <a:prstClr val="black"/>
              </a:solidFill>
              <a:latin typeface="Times New Roman" pitchFamily="18" charset="0"/>
              <a:cs typeface="Times New Roman" pitchFamily="18" charset="0"/>
            </a:endParaRPr>
          </a:p>
          <a:p>
            <a:pPr algn="just">
              <a:buClr>
                <a:srgbClr val="FF0000"/>
              </a:buClr>
              <a:defRPr/>
            </a:pPr>
            <a:r>
              <a:rPr lang="tr-TR" sz="2200" dirty="0" smtClean="0">
                <a:solidFill>
                  <a:prstClr val="black"/>
                </a:solidFill>
                <a:latin typeface="Times New Roman" pitchFamily="18" charset="0"/>
                <a:cs typeface="Times New Roman" pitchFamily="18" charset="0"/>
              </a:rPr>
              <a:t>	Uygulamadan </a:t>
            </a:r>
            <a:r>
              <a:rPr lang="tr-TR" sz="2200" dirty="0">
                <a:solidFill>
                  <a:prstClr val="black"/>
                </a:solidFill>
                <a:latin typeface="Times New Roman" pitchFamily="18" charset="0"/>
                <a:cs typeface="Times New Roman" pitchFamily="18" charset="0"/>
              </a:rPr>
              <a:t>doğrudan </a:t>
            </a:r>
            <a:r>
              <a:rPr lang="tr-TR" sz="2200" dirty="0" smtClean="0">
                <a:solidFill>
                  <a:prstClr val="black"/>
                </a:solidFill>
                <a:latin typeface="Times New Roman" pitchFamily="18" charset="0"/>
                <a:cs typeface="Times New Roman" pitchFamily="18" charset="0"/>
              </a:rPr>
              <a:t>31/12/2017 tarihli </a:t>
            </a:r>
            <a:r>
              <a:rPr lang="tr-TR" sz="2200" dirty="0">
                <a:solidFill>
                  <a:prstClr val="black"/>
                </a:solidFill>
                <a:latin typeface="Times New Roman" pitchFamily="18" charset="0"/>
                <a:cs typeface="Times New Roman" pitchFamily="18" charset="0"/>
              </a:rPr>
              <a:t>bilançosunda var olan Kasa hesabının bakiye tutarı için değil, bu tutardan </a:t>
            </a:r>
            <a:r>
              <a:rPr lang="tr-TR" sz="2200" dirty="0">
                <a:solidFill>
                  <a:srgbClr val="FF0000"/>
                </a:solidFill>
                <a:latin typeface="Times New Roman" pitchFamily="18" charset="0"/>
                <a:cs typeface="Times New Roman" pitchFamily="18" charset="0"/>
              </a:rPr>
              <a:t>fiilen bulunan tutar düşüldükten sonra bulunan fiktif kısım </a:t>
            </a:r>
            <a:r>
              <a:rPr lang="tr-TR" sz="2200" dirty="0">
                <a:solidFill>
                  <a:prstClr val="black"/>
                </a:solidFill>
                <a:latin typeface="Times New Roman" pitchFamily="18" charset="0"/>
                <a:cs typeface="Times New Roman" pitchFamily="18" charset="0"/>
              </a:rPr>
              <a:t>için yararlanılabilecektir.</a:t>
            </a:r>
          </a:p>
          <a:p>
            <a:pPr algn="just">
              <a:buClr>
                <a:srgbClr val="FF0000"/>
              </a:buClr>
              <a:defRPr/>
            </a:pPr>
            <a:endParaRPr lang="tr-TR" sz="2200" dirty="0">
              <a:solidFill>
                <a:prstClr val="black"/>
              </a:solidFill>
              <a:latin typeface="Times New Roman" pitchFamily="18" charset="0"/>
              <a:cs typeface="Times New Roman" pitchFamily="18" charset="0"/>
            </a:endParaRPr>
          </a:p>
          <a:p>
            <a:pPr algn="just">
              <a:buClr>
                <a:srgbClr val="FF0000"/>
              </a:buClr>
              <a:defRPr/>
            </a:pPr>
            <a:r>
              <a:rPr lang="tr-TR" sz="2200" dirty="0" smtClean="0">
                <a:solidFill>
                  <a:prstClr val="black"/>
                </a:solidFill>
                <a:latin typeface="Times New Roman" pitchFamily="18" charset="0"/>
                <a:cs typeface="Times New Roman" pitchFamily="18" charset="0"/>
              </a:rPr>
              <a:t>	Yararlanılabilecek </a:t>
            </a:r>
            <a:r>
              <a:rPr lang="tr-TR" sz="2200" dirty="0">
                <a:solidFill>
                  <a:prstClr val="black"/>
                </a:solidFill>
                <a:latin typeface="Times New Roman" pitchFamily="18" charset="0"/>
                <a:cs typeface="Times New Roman" pitchFamily="18" charset="0"/>
              </a:rPr>
              <a:t>olan tutar hiçbir zaman </a:t>
            </a:r>
            <a:r>
              <a:rPr lang="tr-TR" sz="2200" dirty="0">
                <a:solidFill>
                  <a:srgbClr val="FF0000"/>
                </a:solidFill>
                <a:latin typeface="Times New Roman" pitchFamily="18" charset="0"/>
                <a:cs typeface="Times New Roman" pitchFamily="18" charset="0"/>
              </a:rPr>
              <a:t>beyan tarihi itibariyle mevcut bulunan ortaklardan alacaklar veya kasa mevcudu</a:t>
            </a:r>
            <a:r>
              <a:rPr lang="tr-TR" sz="2200" dirty="0">
                <a:solidFill>
                  <a:prstClr val="black"/>
                </a:solidFill>
                <a:latin typeface="Times New Roman" pitchFamily="18" charset="0"/>
                <a:cs typeface="Times New Roman" pitchFamily="18" charset="0"/>
              </a:rPr>
              <a:t> tutarını aşamayacaktır.</a:t>
            </a:r>
          </a:p>
          <a:p>
            <a:pPr algn="just">
              <a:buClr>
                <a:srgbClr val="FF0000"/>
              </a:buClr>
              <a:defRPr/>
            </a:pPr>
            <a:endParaRPr lang="tr-TR" sz="2200" dirty="0">
              <a:solidFill>
                <a:prstClr val="black"/>
              </a:solidFill>
              <a:latin typeface="Times New Roman" pitchFamily="18" charset="0"/>
              <a:cs typeface="Times New Roman" pitchFamily="18" charset="0"/>
            </a:endParaRPr>
          </a:p>
          <a:p>
            <a:pPr algn="just">
              <a:buClr>
                <a:srgbClr val="FF0000"/>
              </a:buClr>
              <a:defRPr/>
            </a:pPr>
            <a:r>
              <a:rPr lang="tr-TR" altLang="tr-TR" sz="2200" dirty="0" smtClean="0">
                <a:solidFill>
                  <a:prstClr val="black"/>
                </a:solidFill>
                <a:latin typeface="Times New Roman" pitchFamily="18" charset="0"/>
                <a:cs typeface="Times New Roman" pitchFamily="18" charset="0"/>
              </a:rPr>
              <a:t>	</a:t>
            </a:r>
            <a:endParaRPr lang="tr-TR" altLang="tr-TR" sz="2200" kern="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09565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3159</TotalTime>
  <Words>1481</Words>
  <Application>Microsoft Office PowerPoint</Application>
  <PresentationFormat>Ekran Gösterisi (4:3)</PresentationFormat>
  <Paragraphs>922</Paragraphs>
  <Slides>116</Slides>
  <Notes>13</Notes>
  <HiddenSlides>0</HiddenSlides>
  <MMClips>0</MMClips>
  <ScaleCrop>false</ScaleCrop>
  <HeadingPairs>
    <vt:vector size="4" baseType="variant">
      <vt:variant>
        <vt:lpstr>Tema</vt:lpstr>
      </vt:variant>
      <vt:variant>
        <vt:i4>3</vt:i4>
      </vt:variant>
      <vt:variant>
        <vt:lpstr>Slayt Başlıkları</vt:lpstr>
      </vt:variant>
      <vt:variant>
        <vt:i4>116</vt:i4>
      </vt:variant>
    </vt:vector>
  </HeadingPairs>
  <TitlesOfParts>
    <vt:vector size="119" baseType="lpstr">
      <vt:lpstr>Cumba</vt:lpstr>
      <vt:lpstr>1_Cumba</vt:lpstr>
      <vt:lpstr>2_Cumba</vt:lpstr>
      <vt:lpstr>Erdoğan KARAHAN  Yeminli Mali Müşavir GSM: 0549 744 6736            0505 673 0508 erdogankarahan@istanbulymm.com  </vt:lpstr>
      <vt:lpstr>VERGİ VE DİĞER BAZI ALACAKLARIN YENİDEN YAPILANDIRILMASI İLE BAZI KANUNLARDA DEĞİŞİKLİK YAPILMASINA İLİŞKİN KANUN 18.05.2018 TARİHİNDE RESMİ GAZETEDE YAYINLANARAK YÜRÜRLÜĞE GİRDİ.</vt:lpstr>
      <vt:lpstr>Hangi Borçlar Kanun Kapsamındadır?</vt:lpstr>
      <vt:lpstr>1-kesinleşmiş alacaklar</vt:lpstr>
      <vt:lpstr>PowerPoint Sunusu</vt:lpstr>
      <vt:lpstr>NEDİR BU Yİ-ÜFE?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2- KESİNLEŞMEMİŞ VEYA DAVA SAFHASINDA BULUNAN ALACAKALAR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3-İNCELEME VE TARHİYAT SAFHASINDA BULUNAN İŞLEMLERE İLİŞKİN HÜKÜMLER:</vt:lpstr>
      <vt:lpstr>PowerPoint Sunusu</vt:lpstr>
      <vt:lpstr>PowerPoint Sunusu</vt:lpstr>
      <vt:lpstr>PowerPoint Sunusu</vt:lpstr>
      <vt:lpstr>PowerPoint Sunusu</vt:lpstr>
      <vt:lpstr>PowerPoint Sunusu</vt:lpstr>
      <vt:lpstr>PowerPoint Sunusu</vt:lpstr>
      <vt:lpstr>PowerPoint Sunusu</vt:lpstr>
      <vt:lpstr>4-Matrah ve vergi artırımı:</vt:lpstr>
      <vt:lpstr>PowerPoint Sunusu</vt:lpstr>
      <vt:lpstr>PowerPoint Sunusu</vt:lpstr>
      <vt:lpstr>PowerPoint Sunusu</vt:lpstr>
      <vt:lpstr>PowerPoint Sunusu</vt:lpstr>
      <vt:lpstr>Gelir Vergisi Mükellefleri için Matrah Artırım Oranları  (Md.5/1)</vt:lpstr>
      <vt:lpstr>PowerPoint Sunusu</vt:lpstr>
      <vt:lpstr>Kurumlar Vergisi Mükellefleri İçin Matrah Artırım Oranları (Md.5/1)</vt:lpstr>
      <vt:lpstr>PowerPoint Sunusu</vt:lpstr>
      <vt:lpstr>PowerPoint Sunusu</vt:lpstr>
      <vt:lpstr>PowerPoint Sunusu</vt:lpstr>
      <vt:lpstr>Matrah Artırımı Muhasebe Kaydı: </vt:lpstr>
      <vt:lpstr>ÜCRET STOPAJINDA ARTIRIM</vt:lpstr>
      <vt:lpstr>KDV mükellefleri için Matrah artırım oranları: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5-İŞLETME KAYITLARININ DÜZELTİLMESİ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B- YURT İÇİNDEKİ VARLIKLARIN BEYANI</vt:lpstr>
      <vt:lpstr>PowerPoint Sunusu</vt:lpstr>
      <vt:lpstr>PowerPoint Sunusu</vt:lpstr>
      <vt:lpstr>PowerPoint Sunusu</vt:lpstr>
      <vt:lpstr>TAKSİTLERİN SÜRESİNDE ÖDENMEMESİ HALİNDE YAPILACAK İŞLEMLER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BAZI ALACAKLARIN YENİDEN YAPILANDIRILMASI HAKKINDA KANUN 19.08.2016 TARİHİNDE RESMİ GAZETEDE YAYINLANARAK YÜRÜRLÜĞE GİRDİ.</dc:title>
  <dc:creator>user</dc:creator>
  <cp:lastModifiedBy>user</cp:lastModifiedBy>
  <cp:revision>233</cp:revision>
  <dcterms:created xsi:type="dcterms:W3CDTF">2016-09-30T08:18:07Z</dcterms:created>
  <dcterms:modified xsi:type="dcterms:W3CDTF">2018-06-03T22:27:14Z</dcterms:modified>
</cp:coreProperties>
</file>